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9" r:id="rId5"/>
    <p:sldId id="266" r:id="rId6"/>
    <p:sldId id="267" r:id="rId7"/>
    <p:sldId id="268" r:id="rId8"/>
    <p:sldId id="258" r:id="rId9"/>
    <p:sldId id="261" r:id="rId10"/>
    <p:sldId id="264" r:id="rId11"/>
    <p:sldId id="262" r:id="rId12"/>
    <p:sldId id="269" r:id="rId13"/>
    <p:sldId id="270" r:id="rId14"/>
    <p:sldId id="273" r:id="rId15"/>
    <p:sldId id="277" r:id="rId16"/>
    <p:sldId id="263" r:id="rId17"/>
    <p:sldId id="272" r:id="rId18"/>
    <p:sldId id="283" r:id="rId19"/>
    <p:sldId id="284" r:id="rId20"/>
    <p:sldId id="278" r:id="rId21"/>
    <p:sldId id="271" r:id="rId22"/>
    <p:sldId id="280" r:id="rId23"/>
    <p:sldId id="279" r:id="rId24"/>
    <p:sldId id="282" r:id="rId25"/>
    <p:sldId id="281" r:id="rId2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2D140A-FF86-4E5E-8066-3A5BDD4E39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C86A7E9-3FBE-456E-BBF0-8330795A0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194437-C2FE-42FC-9C94-21837996D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A766749-EE94-4E2B-A826-B929C1703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6229C0-E8EF-44CA-8D90-8B4A153F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9868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B6A277-5CEA-439C-A998-FED5098BC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3FDBD0-4BF2-490D-B7C2-3BDB44885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3CD7EE-C754-4F43-80EA-1E303DE7E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05A0A82-8C53-47B5-82FD-95459BE6E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2FEBB5-C53C-4360-A57D-527A0EC5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01538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D15771C-940F-428C-A1AE-872B22F711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488CEA9-8C93-4602-B538-636939448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0C4D836-C018-4583-B4A2-CD9CBCCFB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E60E28E-7BF8-4628-BB66-5E84ED265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DC5CF9E-CDFD-4B61-AF86-898907C4E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952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5EBAC4-D07A-445D-B8BF-ED2FB0975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9BAEC30-5D5D-4B1A-AC9E-6975590B4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6D963B7-7B7E-455F-BF6D-0B757A7E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0601D1A-EDBE-4EBC-8B18-F6D06E7A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B0283B-52C1-4FC0-9648-7D8A59B74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17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C054C0-4C88-4B49-9D99-16BC997AA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86EFC4A-EEE6-4318-9C8A-574626107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83934A7-5FBC-451D-976E-D7B92B519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56278E-B39C-4830-8508-8E06AB46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790404C-BA21-439F-A50C-149A14C62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9991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E5DB23-BD0A-4614-872B-8FB9EFC7B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7CE90C4-A00C-4903-8B71-DF46CEA39B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D0FA77F3-DC6D-4B2F-BBED-8ACFC0FEB6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51F09C-93C0-41B8-81E1-A85E34193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67C8797-BE2B-4499-8774-E42156BA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4903B1F-D00A-4805-B8E8-CFCE7C4C1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6140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5997C8-D985-48D3-8BC5-3BB05EDF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1D3EA7-0151-4618-BDE0-4F45A1E1B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7B896BB-AE89-4234-8978-A10CA76AB5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DB5ED1AF-DD84-4692-BE01-8561AFD78D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BBCC7A3-59AC-4939-8427-EC223EF2E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2459582-EF82-4B85-B12F-8F3D0121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BC6A32F-C39E-4E3E-9EFF-C5C902C6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D8D44B1-5B36-43FA-9F4F-17E16796D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445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A579D-42E5-45E7-9A7C-CF3DF96B0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1D6959-4E36-40D6-A568-9884F64C1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7721699-737F-40B9-BC3A-14A7355FF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CF4AA1C-91B6-4281-96C1-57DCEF822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9386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E0AD606-178D-4DCA-B876-E166868E3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7919E38E-C148-4306-93E7-58386DB15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E2B9CD9-683C-4DB4-A22F-3D86028EB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210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01888B-54B4-495B-9505-02FFD4963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D21C22-950C-4D51-9014-7B9FC36B8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64379CD-2F07-4C91-8E3A-23A7236793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E7CC3D6-D217-41D3-82E4-22B104AA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F7CE1B0-CEA1-48C8-AD4F-60121C43E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8152953-6109-4BB7-965E-8CB194557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3234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BA8A7F-36F8-42A2-B65E-ED7B1C6C1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6520159-C0B2-442C-8933-1AE8187AAD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57CDDF4-AC5C-4FEB-BB69-30B7C6E5F3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44901D7-ABD9-4776-BC61-2262C551F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4BEEF31-396C-47AD-A763-C3691607B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14F638-95C7-4C10-B24C-8BAD9E328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6531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3EB5F7B-257E-4379-ADA5-DE25A0E20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AE5D711-07F1-4708-B211-80DDA466F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7CFC63F-8A0B-43C9-A4F2-19CE3EE7D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08153-BA4F-42FF-B192-F0200B766C15}" type="datetimeFigureOut">
              <a:rPr lang="nl-NL" smtClean="0"/>
              <a:t>3-5-2021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AB5354F-89A4-4B9E-8654-416304A32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3EE322-8BA9-4ADF-8A0B-A20F7C67D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52C21-A91E-4C02-8343-40BBA03D330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hyperlink" Target="https://www.google.nl/url?sa=i&amp;rct=j&amp;q=&amp;esrc=s&amp;source=images&amp;cd=&amp;cad=rja&amp;uact=8&amp;ved=2ahUKEwjE142E78raAhWRaFAKHe8GAHYQjRx6BAgAEAU&amp;url=https://www.deslegte.nl/het-respijt-705417/&amp;psig=AOvVaw0hq-c-Uv_OHS1PV1ITZUAK&amp;ust=152438276710597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https://www.google.nl/url?sa=i&amp;rct=j&amp;q=&amp;esrc=s&amp;source=images&amp;cd=&amp;cad=rja&amp;uact=8&amp;ved=2ahUKEwjAvKPG-P_ZAhXKb1AKHTiyAhMQjRx6BAgAEAU&amp;url=http://www.dbnl.org/tekst/_low001199401_01/_low001199401_01_0031.php&amp;psig=AOvVaw1NNHuSGesl2zLolpk2Bo-B&amp;ust=1521808433389008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https://issuu.com/archiefalkmaar/docs/truus_wijsmuller-meijer_geen_tijd_voor_tranen-klei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13900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4"/>
            <a:ext cx="12192000" cy="80674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1" y="-1"/>
            <a:ext cx="1966451" cy="68704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225548" y="0"/>
            <a:ext cx="1966452" cy="68704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674F80EC-1C71-4AC0-810C-2D02D2863020}"/>
              </a:ext>
            </a:extLst>
          </p:cNvPr>
          <p:cNvSpPr txBox="1"/>
          <p:nvPr/>
        </p:nvSpPr>
        <p:spPr>
          <a:xfrm>
            <a:off x="1681017" y="209552"/>
            <a:ext cx="8608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Comic Sans MS" panose="030F0702030302020204" pitchFamily="66" charset="0"/>
              </a:rPr>
              <a:t>PAPA, WAT ZIJN JODEN?</a:t>
            </a:r>
          </a:p>
          <a:p>
            <a:pPr algn="ctr"/>
            <a:r>
              <a:rPr lang="nl-NL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Bram Tenhaeff 3 mei 2021 </a:t>
            </a:r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E21E1EFE-5066-4EA8-AF5E-2F0A51F11855}"/>
              </a:ext>
            </a:extLst>
          </p:cNvPr>
          <p:cNvGrpSpPr/>
          <p:nvPr/>
        </p:nvGrpSpPr>
        <p:grpSpPr>
          <a:xfrm>
            <a:off x="1681017" y="1420427"/>
            <a:ext cx="8544530" cy="4740228"/>
            <a:chOff x="1396181" y="997527"/>
            <a:chExt cx="8829367" cy="5486400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68BD7A6F-25CE-4516-97FA-EF96FC41D3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7022" t="23490" r="66607" b="27276"/>
            <a:stretch/>
          </p:blipFill>
          <p:spPr>
            <a:xfrm>
              <a:off x="1396181" y="1003878"/>
              <a:ext cx="4379849" cy="548004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10F0F210-C563-4EF0-9CB1-43125925FB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129" t="19498" r="64678" b="34050"/>
            <a:stretch/>
          </p:blipFill>
          <p:spPr>
            <a:xfrm>
              <a:off x="5776030" y="997527"/>
              <a:ext cx="4449518" cy="54863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6787ADBD-6C08-4538-A125-E78BFEE68CA3}"/>
              </a:ext>
            </a:extLst>
          </p:cNvPr>
          <p:cNvSpPr txBox="1"/>
          <p:nvPr/>
        </p:nvSpPr>
        <p:spPr>
          <a:xfrm>
            <a:off x="1681017" y="6285638"/>
            <a:ext cx="8544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verlaten buurten, waar de verhalen nog hingen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1A0CE0B-3CFD-4010-8BA5-3BA627F9693D}"/>
              </a:ext>
            </a:extLst>
          </p:cNvPr>
          <p:cNvSpPr txBox="1"/>
          <p:nvPr/>
        </p:nvSpPr>
        <p:spPr>
          <a:xfrm>
            <a:off x="6095999" y="5109966"/>
            <a:ext cx="39430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Benedictus </a:t>
            </a:r>
            <a:r>
              <a:rPr lang="nl-NL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Spinosa</a:t>
            </a:r>
            <a:endParaRPr lang="nl-NL" b="1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1632 - 1677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Joods Amsterdams filosoof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6DC80065-918B-43EF-B56B-130D167D1B59}"/>
              </a:ext>
            </a:extLst>
          </p:cNvPr>
          <p:cNvSpPr txBox="1"/>
          <p:nvPr/>
        </p:nvSpPr>
        <p:spPr>
          <a:xfrm>
            <a:off x="11726944" y="628563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79299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DDDF024-B808-4D16-8DFD-750E2F8336DE}"/>
              </a:ext>
            </a:extLst>
          </p:cNvPr>
          <p:cNvSpPr txBox="1"/>
          <p:nvPr/>
        </p:nvSpPr>
        <p:spPr>
          <a:xfrm>
            <a:off x="1274618" y="209552"/>
            <a:ext cx="9642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PRIMO LEVI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21BE402-46C3-40D5-8FE5-514BCCA00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84" y="1003878"/>
            <a:ext cx="3179395" cy="50555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0EFACFF7-B5C3-40A0-A071-DFAFFDEDA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40" y="1003878"/>
            <a:ext cx="3129642" cy="505557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026" name="Picture 2" descr="Afbeeldingsresultaat voor boeken primo levi">
            <a:hlinkClick r:id="rId4"/>
            <a:extLst>
              <a:ext uri="{FF2B5EF4-FFF2-40B4-BE49-F238E27FC236}">
                <a16:creationId xmlns:a16="http://schemas.microsoft.com/office/drawing/2014/main" id="{DEFA7359-ED0E-4FEA-8335-CDEE73FE47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4"/>
          <a:stretch/>
        </p:blipFill>
        <p:spPr bwMode="auto">
          <a:xfrm>
            <a:off x="4374280" y="1003878"/>
            <a:ext cx="3413460" cy="505557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B0B3826-81A6-46D0-AF8E-9992BC7D2EB2}"/>
              </a:ext>
            </a:extLst>
          </p:cNvPr>
          <p:cNvSpPr txBox="1"/>
          <p:nvPr/>
        </p:nvSpPr>
        <p:spPr>
          <a:xfrm>
            <a:off x="11462994" y="6168448"/>
            <a:ext cx="729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9E062D69-D608-4B69-AAD9-49CD6675D9EA}"/>
              </a:ext>
            </a:extLst>
          </p:cNvPr>
          <p:cNvSpPr txBox="1"/>
          <p:nvPr/>
        </p:nvSpPr>
        <p:spPr>
          <a:xfrm>
            <a:off x="2087746" y="6168447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beste literatuur Jodenvervolging</a:t>
            </a:r>
          </a:p>
        </p:txBody>
      </p:sp>
    </p:spTree>
    <p:extLst>
      <p:ext uri="{BB962C8B-B14F-4D97-AF65-F5344CB8AC3E}">
        <p14:creationId xmlns:p14="http://schemas.microsoft.com/office/powerpoint/2010/main" val="131592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12F74B-BF24-4161-850B-FA23F829FB26}"/>
              </a:ext>
            </a:extLst>
          </p:cNvPr>
          <p:cNvSpPr txBox="1"/>
          <p:nvPr/>
        </p:nvSpPr>
        <p:spPr>
          <a:xfrm>
            <a:off x="870047" y="209552"/>
            <a:ext cx="1013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MODERNE VERHALEN: WEYEL EN VAN HALL         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D8A8008A-124B-4A4E-A048-081806B4608A}"/>
              </a:ext>
            </a:extLst>
          </p:cNvPr>
          <p:cNvGrpSpPr/>
          <p:nvPr/>
        </p:nvGrpSpPr>
        <p:grpSpPr>
          <a:xfrm>
            <a:off x="870048" y="991175"/>
            <a:ext cx="10134037" cy="5078850"/>
            <a:chOff x="870048" y="991175"/>
            <a:chExt cx="10134037" cy="5078850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854AADC4-5673-4226-A602-24704DB65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48" y="991175"/>
              <a:ext cx="3301132" cy="506614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81523373-602B-436E-8081-CD2F9756D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8" r="11151" b="5233"/>
            <a:stretch/>
          </p:blipFill>
          <p:spPr>
            <a:xfrm>
              <a:off x="7746729" y="1003879"/>
              <a:ext cx="3257356" cy="506614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4" name="Afbeelding 13">
              <a:extLst>
                <a:ext uri="{FF2B5EF4-FFF2-40B4-BE49-F238E27FC236}">
                  <a16:creationId xmlns:a16="http://schemas.microsoft.com/office/drawing/2014/main" id="{EDCDBF86-CAF0-4007-AB1E-941393C06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1180" y="1003879"/>
              <a:ext cx="3575549" cy="5053442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153729C0-5994-4D53-BF75-7642FE941FC0}"/>
              </a:ext>
            </a:extLst>
          </p:cNvPr>
          <p:cNvSpPr txBox="1"/>
          <p:nvPr/>
        </p:nvSpPr>
        <p:spPr>
          <a:xfrm>
            <a:off x="11481847" y="61684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D61A73C4-3E76-4E58-92C0-CD8496D934CC}"/>
              </a:ext>
            </a:extLst>
          </p:cNvPr>
          <p:cNvSpPr txBox="1"/>
          <p:nvPr/>
        </p:nvSpPr>
        <p:spPr>
          <a:xfrm>
            <a:off x="2087746" y="6168447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achtergrond verhalen</a:t>
            </a:r>
          </a:p>
        </p:txBody>
      </p:sp>
    </p:spTree>
    <p:extLst>
      <p:ext uri="{BB962C8B-B14F-4D97-AF65-F5344CB8AC3E}">
        <p14:creationId xmlns:p14="http://schemas.microsoft.com/office/powerpoint/2010/main" val="638928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4"/>
            <a:ext cx="12192000" cy="79432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12F74B-BF24-4161-850B-FA23F829FB26}"/>
              </a:ext>
            </a:extLst>
          </p:cNvPr>
          <p:cNvSpPr txBox="1"/>
          <p:nvPr/>
        </p:nvSpPr>
        <p:spPr>
          <a:xfrm>
            <a:off x="1296139" y="163370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NEDERLANDSE GESPREKKEN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6C16D851-D8C0-456B-BBDD-03B6F3227A21}"/>
              </a:ext>
            </a:extLst>
          </p:cNvPr>
          <p:cNvSpPr txBox="1"/>
          <p:nvPr/>
        </p:nvSpPr>
        <p:spPr>
          <a:xfrm>
            <a:off x="1070744" y="6187214"/>
            <a:ext cx="1004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terugblikken tweede en derde generatie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4A89B64F-1D9B-4497-BE78-90EB3ABBF7FC}"/>
              </a:ext>
            </a:extLst>
          </p:cNvPr>
          <p:cNvGrpSpPr/>
          <p:nvPr/>
        </p:nvGrpSpPr>
        <p:grpSpPr>
          <a:xfrm>
            <a:off x="1296139" y="944332"/>
            <a:ext cx="9621243" cy="5130163"/>
            <a:chOff x="1296139" y="944332"/>
            <a:chExt cx="9621243" cy="5130163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7D13C165-16F8-4529-9959-67BE7EB467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6691" y="944332"/>
              <a:ext cx="3214423" cy="511934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Oorlogskinderen">
              <a:extLst>
                <a:ext uri="{FF2B5EF4-FFF2-40B4-BE49-F238E27FC236}">
                  <a16:creationId xmlns:a16="http://schemas.microsoft.com/office/drawing/2014/main" id="{8D5CC36F-C823-4796-B487-972C5B333D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114" y="944332"/>
              <a:ext cx="3326268" cy="513016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Je ziet mij nooit meer terug">
              <a:extLst>
                <a:ext uri="{FF2B5EF4-FFF2-40B4-BE49-F238E27FC236}">
                  <a16:creationId xmlns:a16="http://schemas.microsoft.com/office/drawing/2014/main" id="{64F7C3B3-29CA-45F1-9BEA-965459917B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139" y="944332"/>
              <a:ext cx="3102074" cy="5130163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7F5C746A-37CB-4F70-A876-62387930999D}"/>
              </a:ext>
            </a:extLst>
          </p:cNvPr>
          <p:cNvSpPr txBox="1"/>
          <p:nvPr/>
        </p:nvSpPr>
        <p:spPr>
          <a:xfrm>
            <a:off x="11478669" y="6187214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424134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80067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64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643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CC12F74B-BF24-4161-850B-FA23F829FB26}"/>
              </a:ext>
            </a:extLst>
          </p:cNvPr>
          <p:cNvSpPr txBox="1"/>
          <p:nvPr/>
        </p:nvSpPr>
        <p:spPr>
          <a:xfrm>
            <a:off x="870048" y="209552"/>
            <a:ext cx="1004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DUITSE ZELFANALYSE</a:t>
            </a:r>
          </a:p>
        </p:txBody>
      </p:sp>
      <p:pic>
        <p:nvPicPr>
          <p:cNvPr id="8" name="Afbeelding 7" descr="'Trümmerfrauen' vullen een puintrein in het platgebombardeerde Dresden, kort na 1945.">
            <a:extLst>
              <a:ext uri="{FF2B5EF4-FFF2-40B4-BE49-F238E27FC236}">
                <a16:creationId xmlns:a16="http://schemas.microsoft.com/office/drawing/2014/main" id="{022EF62C-F710-4910-9B24-771F891E2F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8944" y="1003879"/>
            <a:ext cx="5728438" cy="5059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A4A26CC-C37B-4FDC-9921-401CCD78A39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41" y="997527"/>
            <a:ext cx="3917503" cy="50597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6C16D851-D8C0-456B-BBDD-03B6F3227A21}"/>
              </a:ext>
            </a:extLst>
          </p:cNvPr>
          <p:cNvSpPr txBox="1"/>
          <p:nvPr/>
        </p:nvSpPr>
        <p:spPr>
          <a:xfrm>
            <a:off x="1070744" y="6187214"/>
            <a:ext cx="1004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Duitsland werd beschaafdste land van Europa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158F64D-2C5E-4608-8596-5CA4FB7C94F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40" y="1003879"/>
            <a:ext cx="9645941" cy="586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79A3AF35-4418-4D2E-BA5D-DE0D0141BB0F}"/>
              </a:ext>
            </a:extLst>
          </p:cNvPr>
          <p:cNvSpPr txBox="1"/>
          <p:nvPr/>
        </p:nvSpPr>
        <p:spPr>
          <a:xfrm>
            <a:off x="11478668" y="6273225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624527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187229"/>
            <a:ext cx="12192000" cy="67077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1" y="0"/>
            <a:ext cx="108011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55044" y="0"/>
            <a:ext cx="1236955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ROXANE VAN IPEREN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14</a:t>
            </a:r>
          </a:p>
        </p:txBody>
      </p:sp>
      <p:pic>
        <p:nvPicPr>
          <p:cNvPr id="3074" name="Picture 2" descr="Afbeeldingsresultaten voor roxane van iperen t hooge nest">
            <a:extLst>
              <a:ext uri="{FF2B5EF4-FFF2-40B4-BE49-F238E27FC236}">
                <a16:creationId xmlns:a16="http://schemas.microsoft.com/office/drawing/2014/main" id="{875112EC-C550-4F87-A23D-8E74C100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78" y="1773519"/>
            <a:ext cx="5770486" cy="441371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FE13D95-FB6A-46FC-A9A1-74289654AFF3}"/>
              </a:ext>
            </a:extLst>
          </p:cNvPr>
          <p:cNvSpPr txBox="1"/>
          <p:nvPr/>
        </p:nvSpPr>
        <p:spPr>
          <a:xfrm>
            <a:off x="1097871" y="1003879"/>
            <a:ext cx="9839418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Wie ‘n huis koopt om in te wonen koopt ook geschiedenis, het Hooge Nest werd in 40-45 Nieuw Amsterdam genoemd omdat het boordevol joodse vluchtelingen zat.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748489F-8FCA-4AB3-9ABD-B7E324546083}"/>
              </a:ext>
            </a:extLst>
          </p:cNvPr>
          <p:cNvSpPr txBox="1"/>
          <p:nvPr/>
        </p:nvSpPr>
        <p:spPr>
          <a:xfrm>
            <a:off x="6925925" y="1718117"/>
            <a:ext cx="40113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van Iperen zag overal verstopte kamertjes en deed onderzoek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0D4DA54E-662B-4C97-9E14-03D2D7AD74D5}"/>
              </a:ext>
            </a:extLst>
          </p:cNvPr>
          <p:cNvSpPr txBox="1"/>
          <p:nvPr/>
        </p:nvSpPr>
        <p:spPr>
          <a:xfrm>
            <a:off x="6906019" y="2426003"/>
            <a:ext cx="4031269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Haar onderzoek leverde ‘n mooi boek over de </a:t>
            </a:r>
            <a:r>
              <a:rPr lang="nl-NL" sz="2000" dirty="0" err="1">
                <a:latin typeface="Comic Sans MS" panose="030F0702030302020204" pitchFamily="66" charset="0"/>
              </a:rPr>
              <a:t>jodenvervolging</a:t>
            </a:r>
            <a:r>
              <a:rPr lang="nl-NL" sz="2000" dirty="0">
                <a:latin typeface="Comic Sans MS" panose="030F0702030302020204" pitchFamily="66" charset="0"/>
              </a:rPr>
              <a:t> op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9FA84A4C-447F-49EC-B079-880B6A1F85FC}"/>
              </a:ext>
            </a:extLst>
          </p:cNvPr>
          <p:cNvSpPr txBox="1"/>
          <p:nvPr/>
        </p:nvSpPr>
        <p:spPr>
          <a:xfrm>
            <a:off x="6943681" y="3848127"/>
            <a:ext cx="3993607" cy="132343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Via de zusjes Brilleslijper kwam ze in Polen terecht en </a:t>
            </a:r>
            <a:r>
              <a:rPr lang="nl-NL" sz="2000" dirty="0" err="1">
                <a:latin typeface="Comic Sans MS" panose="030F0702030302020204" pitchFamily="66" charset="0"/>
              </a:rPr>
              <a:t>ontmoet-te</a:t>
            </a:r>
            <a:r>
              <a:rPr lang="nl-NL" sz="2000" dirty="0">
                <a:latin typeface="Comic Sans MS" panose="030F0702030302020204" pitchFamily="66" charset="0"/>
              </a:rPr>
              <a:t> Anne &amp; Margot Frank in het concentratiekamp.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9962CCF-AFA1-4D3A-BF9F-F97867928FB8}"/>
              </a:ext>
            </a:extLst>
          </p:cNvPr>
          <p:cNvSpPr txBox="1"/>
          <p:nvPr/>
        </p:nvSpPr>
        <p:spPr>
          <a:xfrm>
            <a:off x="6943681" y="3140241"/>
            <a:ext cx="3993607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In oorlog was ene Mussert de buurman, 600 m verderop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3B29E909-50F9-467B-B6C5-A54EFD890D5B}"/>
              </a:ext>
            </a:extLst>
          </p:cNvPr>
          <p:cNvSpPr txBox="1"/>
          <p:nvPr/>
        </p:nvSpPr>
        <p:spPr>
          <a:xfrm>
            <a:off x="6934802" y="5171566"/>
            <a:ext cx="3993607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Ruim 100.000 keer verkocht, de lezers willen graag ‘t huis zien en staan vaak voor haar deur.</a:t>
            </a:r>
          </a:p>
        </p:txBody>
      </p:sp>
      <p:pic>
        <p:nvPicPr>
          <p:cNvPr id="11" name="Picture 2" descr="Afbeeldingsresultaten voor roxane van iperen t hooge nest">
            <a:extLst>
              <a:ext uri="{FF2B5EF4-FFF2-40B4-BE49-F238E27FC236}">
                <a16:creationId xmlns:a16="http://schemas.microsoft.com/office/drawing/2014/main" id="{96389CDE-F82C-434C-A9C1-C9E233405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35" y="930335"/>
            <a:ext cx="9781849" cy="521854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9D156893-84BE-4A4A-AD11-86264B9AEF4E}"/>
              </a:ext>
            </a:extLst>
          </p:cNvPr>
          <p:cNvSpPr txBox="1"/>
          <p:nvPr/>
        </p:nvSpPr>
        <p:spPr>
          <a:xfrm>
            <a:off x="1188719" y="6263926"/>
            <a:ext cx="970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Morgen 4 mei lezing, </a:t>
            </a:r>
            <a:r>
              <a:rPr lang="nl-NL" sz="2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ipv</a:t>
            </a:r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Abdelkader Benali</a:t>
            </a:r>
          </a:p>
        </p:txBody>
      </p:sp>
    </p:spTree>
    <p:extLst>
      <p:ext uri="{BB962C8B-B14F-4D97-AF65-F5344CB8AC3E}">
        <p14:creationId xmlns:p14="http://schemas.microsoft.com/office/powerpoint/2010/main" val="122778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OPGANG STEFAN HERTMANS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15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3D03851-C2D7-426C-BE28-FD5951BE6C50}"/>
              </a:ext>
            </a:extLst>
          </p:cNvPr>
          <p:cNvGrpSpPr/>
          <p:nvPr/>
        </p:nvGrpSpPr>
        <p:grpSpPr>
          <a:xfrm>
            <a:off x="1308303" y="945540"/>
            <a:ext cx="9575393" cy="3852907"/>
            <a:chOff x="1274618" y="2157274"/>
            <a:chExt cx="9626214" cy="3852907"/>
          </a:xfrm>
        </p:grpSpPr>
        <p:pic>
          <p:nvPicPr>
            <p:cNvPr id="4098" name="Picture 2">
              <a:extLst>
                <a:ext uri="{FF2B5EF4-FFF2-40B4-BE49-F238E27FC236}">
                  <a16:creationId xmlns:a16="http://schemas.microsoft.com/office/drawing/2014/main" id="{5E4CBCF4-7284-492F-9D20-86E200006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22729" r="6193"/>
            <a:stretch/>
          </p:blipFill>
          <p:spPr bwMode="auto">
            <a:xfrm>
              <a:off x="1274618" y="2157274"/>
              <a:ext cx="3218688" cy="385290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Afbeeldingsresultaten voor stefan hertmans de opgang">
              <a:extLst>
                <a:ext uri="{FF2B5EF4-FFF2-40B4-BE49-F238E27FC236}">
                  <a16:creationId xmlns:a16="http://schemas.microsoft.com/office/drawing/2014/main" id="{65B42F63-C66D-49CF-AEBA-810AA0DCFE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3"/>
            <a:stretch/>
          </p:blipFill>
          <p:spPr bwMode="auto">
            <a:xfrm>
              <a:off x="4555450" y="2175730"/>
              <a:ext cx="6345382" cy="383445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kstvak 13">
            <a:extLst>
              <a:ext uri="{FF2B5EF4-FFF2-40B4-BE49-F238E27FC236}">
                <a16:creationId xmlns:a16="http://schemas.microsoft.com/office/drawing/2014/main" id="{650BEFBF-32EF-4E9E-B2BF-1B877039198D}"/>
              </a:ext>
            </a:extLst>
          </p:cNvPr>
          <p:cNvSpPr txBox="1"/>
          <p:nvPr/>
        </p:nvSpPr>
        <p:spPr>
          <a:xfrm>
            <a:off x="1274618" y="4850836"/>
            <a:ext cx="9642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Hertmans huis bleek in en voor de oorlog de plek waar fascisten elkaar zagen.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D45154E-7DB4-4E1B-AEEE-B479294C2CD9}"/>
              </a:ext>
            </a:extLst>
          </p:cNvPr>
          <p:cNvSpPr txBox="1"/>
          <p:nvPr/>
        </p:nvSpPr>
        <p:spPr>
          <a:xfrm>
            <a:off x="1274618" y="5250946"/>
            <a:ext cx="9642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Een boek dat tot WOI terug ging: fascisme kwam uit een bizarre taalstrijd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29C3F06-3A42-42A8-9776-7B44104CBA53}"/>
              </a:ext>
            </a:extLst>
          </p:cNvPr>
          <p:cNvSpPr txBox="1"/>
          <p:nvPr/>
        </p:nvSpPr>
        <p:spPr>
          <a:xfrm>
            <a:off x="1274618" y="5637557"/>
            <a:ext cx="9642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Hij leerde me waarom mijn opa als velen in 1918 ter dood veroordeeld werd. 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47A0B4D0-71B3-45E6-BA02-F813024241E6}"/>
              </a:ext>
            </a:extLst>
          </p:cNvPr>
          <p:cNvGrpSpPr/>
          <p:nvPr/>
        </p:nvGrpSpPr>
        <p:grpSpPr>
          <a:xfrm>
            <a:off x="1336434" y="945540"/>
            <a:ext cx="9614633" cy="5062969"/>
            <a:chOff x="1274618" y="2157274"/>
            <a:chExt cx="7841412" cy="3852907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D6A530B2-A52E-4A37-82F7-C7C273E6F4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3" t="22729" r="6193"/>
            <a:stretch/>
          </p:blipFill>
          <p:spPr bwMode="auto">
            <a:xfrm>
              <a:off x="1274618" y="2157274"/>
              <a:ext cx="3218688" cy="385290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Afbeeldingsresultaten voor stefan hertmans de opgang">
              <a:extLst>
                <a:ext uri="{FF2B5EF4-FFF2-40B4-BE49-F238E27FC236}">
                  <a16:creationId xmlns:a16="http://schemas.microsoft.com/office/drawing/2014/main" id="{6F956614-5A7B-4F8E-87B9-CE6DECA6C3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128" b="253"/>
            <a:stretch/>
          </p:blipFill>
          <p:spPr bwMode="auto">
            <a:xfrm>
              <a:off x="4555450" y="2175730"/>
              <a:ext cx="4560580" cy="383445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5511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1" y="0"/>
            <a:ext cx="1274617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4 MEI 2020 ARNON GRUNBERG VRIJHEID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>
                <a:solidFill>
                  <a:schemeClr val="bg1"/>
                </a:solidFill>
                <a:latin typeface="Comic Sans MS" panose="030F0702030302020204" pitchFamily="66" charset="0"/>
              </a:rPr>
              <a:t>16</a:t>
            </a:r>
            <a:endParaRPr lang="nl-NL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33AF3192-AFB1-4BF8-A308-0D153BAE86E1}"/>
              </a:ext>
            </a:extLst>
          </p:cNvPr>
          <p:cNvGrpSpPr/>
          <p:nvPr/>
        </p:nvGrpSpPr>
        <p:grpSpPr>
          <a:xfrm>
            <a:off x="1274619" y="1003879"/>
            <a:ext cx="9642764" cy="3512546"/>
            <a:chOff x="1274619" y="1003879"/>
            <a:chExt cx="9642763" cy="342708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CAB1382F-A57E-4D7B-BA51-0F8EF1D47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597" t="26019" r="61044" b="48220"/>
            <a:stretch/>
          </p:blipFill>
          <p:spPr>
            <a:xfrm>
              <a:off x="1274619" y="1009634"/>
              <a:ext cx="2454884" cy="340892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026" name="Picture 2" descr="Afbeeldingsresultaten voor arnon grundberg 2020">
              <a:extLst>
                <a:ext uri="{FF2B5EF4-FFF2-40B4-BE49-F238E27FC236}">
                  <a16:creationId xmlns:a16="http://schemas.microsoft.com/office/drawing/2014/main" id="{E872CF68-A1CF-434A-B091-24204BEF3B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55"/>
            <a:stretch/>
          </p:blipFill>
          <p:spPr bwMode="auto">
            <a:xfrm>
              <a:off x="3729503" y="1003879"/>
              <a:ext cx="7187879" cy="342708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F2BBA449-D456-4C5B-B7DD-1B9892E1C844}"/>
              </a:ext>
            </a:extLst>
          </p:cNvPr>
          <p:cNvSpPr txBox="1"/>
          <p:nvPr/>
        </p:nvSpPr>
        <p:spPr>
          <a:xfrm>
            <a:off x="1507357" y="6168448"/>
            <a:ext cx="100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NEDERLANDSE ZELFANALYSE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B115A2A5-1D9B-46BB-B0A9-6D4395051F7A}"/>
              </a:ext>
            </a:extLst>
          </p:cNvPr>
          <p:cNvSpPr txBox="1"/>
          <p:nvPr/>
        </p:nvSpPr>
        <p:spPr>
          <a:xfrm>
            <a:off x="1274618" y="4548822"/>
            <a:ext cx="9642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Grunberg vertelde het verhaal van zijn vader en moeder in de oorlog.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66F7ACA6-7625-4A9F-B826-21B1D62B261E}"/>
              </a:ext>
            </a:extLst>
          </p:cNvPr>
          <p:cNvSpPr txBox="1"/>
          <p:nvPr/>
        </p:nvSpPr>
        <p:spPr>
          <a:xfrm>
            <a:off x="1274618" y="4936209"/>
            <a:ext cx="9642764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Het heet Nee, omdat een herdenking – als het goed is – ook zekere normen uit draagt die we allemaal wel eens schenden. Discriminerende gevoelens.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466E573-2D6D-486B-96FA-ADD42E9865D5}"/>
              </a:ext>
            </a:extLst>
          </p:cNvPr>
          <p:cNvSpPr txBox="1"/>
          <p:nvPr/>
        </p:nvSpPr>
        <p:spPr>
          <a:xfrm>
            <a:off x="1274618" y="5657211"/>
            <a:ext cx="9642764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Dat gebeurt in onze tijd vooral </a:t>
            </a:r>
            <a:r>
              <a:rPr lang="nl-NL" sz="2000" dirty="0" err="1">
                <a:latin typeface="Comic Sans MS" panose="030F0702030302020204" pitchFamily="66" charset="0"/>
              </a:rPr>
              <a:t>tov</a:t>
            </a:r>
            <a:r>
              <a:rPr lang="nl-NL" sz="2000" dirty="0">
                <a:latin typeface="Comic Sans MS" panose="030F0702030302020204" pitchFamily="66" charset="0"/>
              </a:rPr>
              <a:t> Marokkanen en Turken.</a:t>
            </a:r>
          </a:p>
        </p:txBody>
      </p:sp>
    </p:spTree>
    <p:extLst>
      <p:ext uri="{BB962C8B-B14F-4D97-AF65-F5344CB8AC3E}">
        <p14:creationId xmlns:p14="http://schemas.microsoft.com/office/powerpoint/2010/main" val="283772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05664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1135360" y="0"/>
            <a:ext cx="1056640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4 MEI 2021 ABDELKADER BENALI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17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39FD5555-8FA4-4884-8671-BBE102B20696}"/>
              </a:ext>
            </a:extLst>
          </p:cNvPr>
          <p:cNvGrpSpPr/>
          <p:nvPr/>
        </p:nvGrpSpPr>
        <p:grpSpPr>
          <a:xfrm>
            <a:off x="1056640" y="1003879"/>
            <a:ext cx="10078720" cy="5059795"/>
            <a:chOff x="1274618" y="997527"/>
            <a:chExt cx="9860742" cy="5059795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6BBF4465-32B4-4F80-9307-CE730CFE69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618" y="997527"/>
              <a:ext cx="3156516" cy="505979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fbeeldingsresultaten voor ABDELKADER BENALI">
              <a:extLst>
                <a:ext uri="{FF2B5EF4-FFF2-40B4-BE49-F238E27FC236}">
                  <a16:creationId xmlns:a16="http://schemas.microsoft.com/office/drawing/2014/main" id="{6FEE29DF-1368-49FD-9E0D-F528BFEF0E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65"/>
            <a:stretch/>
          </p:blipFill>
          <p:spPr bwMode="auto">
            <a:xfrm>
              <a:off x="4501566" y="997527"/>
              <a:ext cx="6633794" cy="3198622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7608EB16-3778-4C03-86BF-0A3CA51E9DEA}"/>
              </a:ext>
            </a:extLst>
          </p:cNvPr>
          <p:cNvSpPr txBox="1"/>
          <p:nvPr/>
        </p:nvSpPr>
        <p:spPr>
          <a:xfrm>
            <a:off x="1507357" y="6168448"/>
            <a:ext cx="10047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VREEMDELINGENHAAT CENTRAAL STELLEN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A2156E72-4324-4DAD-A892-D50432C7CF47}"/>
              </a:ext>
            </a:extLst>
          </p:cNvPr>
          <p:cNvSpPr txBox="1"/>
          <p:nvPr/>
        </p:nvSpPr>
        <p:spPr>
          <a:xfrm>
            <a:off x="4312703" y="4208853"/>
            <a:ext cx="6822657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Benali, Marokkaan, zou de volgende 4 mei lezing houden.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84A8A97-723B-4066-A2D6-575E0703F774}"/>
              </a:ext>
            </a:extLst>
          </p:cNvPr>
          <p:cNvSpPr txBox="1"/>
          <p:nvPr/>
        </p:nvSpPr>
        <p:spPr>
          <a:xfrm>
            <a:off x="4312703" y="4615315"/>
            <a:ext cx="6822657" cy="40011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Helaas, incident over antisemitische teksten.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DC3B7AA-A85E-457E-9286-E24B6E6E3A70}"/>
              </a:ext>
            </a:extLst>
          </p:cNvPr>
          <p:cNvSpPr txBox="1"/>
          <p:nvPr/>
        </p:nvSpPr>
        <p:spPr>
          <a:xfrm>
            <a:off x="4314282" y="5021777"/>
            <a:ext cx="6822657" cy="101566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De stilte is fraai verhaal over die andere, Marokkaanse oorlog, waar zijn grootouders olv Duitse fascisten in ’36 in  Spanje met Franco mee vochten.</a:t>
            </a:r>
          </a:p>
        </p:txBody>
      </p:sp>
    </p:spTree>
    <p:extLst>
      <p:ext uri="{BB962C8B-B14F-4D97-AF65-F5344CB8AC3E}">
        <p14:creationId xmlns:p14="http://schemas.microsoft.com/office/powerpoint/2010/main" val="4000832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92456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1481846" y="0"/>
            <a:ext cx="710153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924560" y="209552"/>
            <a:ext cx="1042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ALKMAAR: DE STAD VAN TRUUS WIJSMULLLER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3010D6-5CAE-48E4-9A85-4D57ED4098C5}"/>
              </a:ext>
            </a:extLst>
          </p:cNvPr>
          <p:cNvSpPr txBox="1"/>
          <p:nvPr/>
        </p:nvSpPr>
        <p:spPr>
          <a:xfrm>
            <a:off x="4064000" y="993297"/>
            <a:ext cx="4094480" cy="9541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De vrouw die ruim 10.000 joodse kinderen redde</a:t>
            </a:r>
          </a:p>
        </p:txBody>
      </p:sp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6A4DACDD-3734-4772-B438-3DEDF154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02" y="1014461"/>
            <a:ext cx="3140485" cy="504921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fbeeldingsresultaten voor roman leven truus wijsmuller">
            <a:extLst>
              <a:ext uri="{FF2B5EF4-FFF2-40B4-BE49-F238E27FC236}">
                <a16:creationId xmlns:a16="http://schemas.microsoft.com/office/drawing/2014/main" id="{59AE63F9-907A-4AE9-842F-77BB85E6C5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r="13475" b="2884"/>
          <a:stretch/>
        </p:blipFill>
        <p:spPr bwMode="auto">
          <a:xfrm>
            <a:off x="8210326" y="1014461"/>
            <a:ext cx="3271519" cy="504603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fbeeldingsresultaten voor roman leven truus wijsmuller">
            <a:extLst>
              <a:ext uri="{FF2B5EF4-FFF2-40B4-BE49-F238E27FC236}">
                <a16:creationId xmlns:a16="http://schemas.microsoft.com/office/drawing/2014/main" id="{D2D8118D-9C0E-4324-937C-92C86BA4F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39" y="1947404"/>
            <a:ext cx="4016716" cy="409933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EFDB55F2-2006-4C91-BF4F-015DD853AADB}"/>
              </a:ext>
            </a:extLst>
          </p:cNvPr>
          <p:cNvSpPr txBox="1"/>
          <p:nvPr/>
        </p:nvSpPr>
        <p:spPr>
          <a:xfrm>
            <a:off x="1070744" y="6187214"/>
            <a:ext cx="10047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Beeld 1001 kinderen </a:t>
            </a:r>
            <a:r>
              <a:rPr lang="nl-NL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Mient</a:t>
            </a:r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Alkmaar 1-7-2020</a:t>
            </a:r>
          </a:p>
        </p:txBody>
      </p:sp>
      <p:pic>
        <p:nvPicPr>
          <p:cNvPr id="2052" name="Picture 4" descr="Afbeeldingsresultaten voor roman leven truus wijsmuller">
            <a:extLst>
              <a:ext uri="{FF2B5EF4-FFF2-40B4-BE49-F238E27FC236}">
                <a16:creationId xmlns:a16="http://schemas.microsoft.com/office/drawing/2014/main" id="{6AF91B6E-521B-4A1D-8258-BC204DB2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05" y="1011284"/>
            <a:ext cx="10556240" cy="505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7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873760" y="209552"/>
            <a:ext cx="1029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MOORDPARTIJEN EN ANTI ISLAM VERHALEN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19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734C180A-EB95-4CE9-96CF-A53B6BEDE634}"/>
              </a:ext>
            </a:extLst>
          </p:cNvPr>
          <p:cNvGrpSpPr/>
          <p:nvPr/>
        </p:nvGrpSpPr>
        <p:grpSpPr>
          <a:xfrm>
            <a:off x="1233977" y="1003879"/>
            <a:ext cx="9683406" cy="5108258"/>
            <a:chOff x="1233977" y="1003879"/>
            <a:chExt cx="9683406" cy="5108258"/>
          </a:xfrm>
        </p:grpSpPr>
        <p:grpSp>
          <p:nvGrpSpPr>
            <p:cNvPr id="9" name="Groep 8">
              <a:extLst>
                <a:ext uri="{FF2B5EF4-FFF2-40B4-BE49-F238E27FC236}">
                  <a16:creationId xmlns:a16="http://schemas.microsoft.com/office/drawing/2014/main" id="{5E7F945F-1C56-4513-B162-5436A3F387EF}"/>
                </a:ext>
              </a:extLst>
            </p:cNvPr>
            <p:cNvGrpSpPr/>
            <p:nvPr/>
          </p:nvGrpSpPr>
          <p:grpSpPr>
            <a:xfrm>
              <a:off x="1274617" y="1003879"/>
              <a:ext cx="9642766" cy="5108258"/>
              <a:chOff x="1274617" y="1003879"/>
              <a:chExt cx="9642766" cy="5108258"/>
            </a:xfrm>
          </p:grpSpPr>
          <p:pic>
            <p:nvPicPr>
              <p:cNvPr id="1026" name="Picture 2" descr="Afbeeldingsresultaten voor lale gul boek">
                <a:extLst>
                  <a:ext uri="{FF2B5EF4-FFF2-40B4-BE49-F238E27FC236}">
                    <a16:creationId xmlns:a16="http://schemas.microsoft.com/office/drawing/2014/main" id="{649EEA50-6124-4EF9-A12D-A93490066CE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0801" y="1003879"/>
                <a:ext cx="3246582" cy="5108258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Afbeeldingsresultaten voor lale gul boek">
                <a:extLst>
                  <a:ext uri="{FF2B5EF4-FFF2-40B4-BE49-F238E27FC236}">
                    <a16:creationId xmlns:a16="http://schemas.microsoft.com/office/drawing/2014/main" id="{02774BDE-AC97-46C8-B4CC-8911070BD8A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74617" y="1006044"/>
                <a:ext cx="6314904" cy="403331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" name="Tekstvak 24">
              <a:extLst>
                <a:ext uri="{FF2B5EF4-FFF2-40B4-BE49-F238E27FC236}">
                  <a16:creationId xmlns:a16="http://schemas.microsoft.com/office/drawing/2014/main" id="{A1FE6AF7-1075-4E82-9127-767510FA05E4}"/>
                </a:ext>
              </a:extLst>
            </p:cNvPr>
            <p:cNvSpPr txBox="1"/>
            <p:nvPr/>
          </p:nvSpPr>
          <p:spPr>
            <a:xfrm>
              <a:off x="1233977" y="5079796"/>
              <a:ext cx="6396184" cy="101566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NL" sz="2000" dirty="0">
                  <a:latin typeface="Comic Sans MS" panose="030F0702030302020204" pitchFamily="66" charset="0"/>
                </a:rPr>
                <a:t>Heftig boek over een jonge </a:t>
              </a:r>
              <a:r>
                <a:rPr lang="nl-NL" sz="2000" dirty="0" err="1">
                  <a:latin typeface="Comic Sans MS" panose="030F0702030302020204" pitchFamily="66" charset="0"/>
                </a:rPr>
                <a:t>turkse</a:t>
              </a:r>
              <a:r>
                <a:rPr lang="nl-NL" sz="2000" dirty="0">
                  <a:latin typeface="Comic Sans MS" panose="030F0702030302020204" pitchFamily="66" charset="0"/>
                </a:rPr>
                <a:t> vrouw die volgens haar eigen keuzes wil leven. Fraaie tv optredens en boze reacties uit haar boze familie. </a:t>
              </a:r>
            </a:p>
          </p:txBody>
        </p:sp>
      </p:grpSp>
      <p:pic>
        <p:nvPicPr>
          <p:cNvPr id="1032" name="Picture 8" descr="De bronafbeelding bekijken">
            <a:extLst>
              <a:ext uri="{FF2B5EF4-FFF2-40B4-BE49-F238E27FC236}">
                <a16:creationId xmlns:a16="http://schemas.microsoft.com/office/drawing/2014/main" id="{0DB1360D-3663-49CF-8A2A-6B17292EF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6" y="1039445"/>
            <a:ext cx="9642767" cy="51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ten voor pim foruijn">
            <a:extLst>
              <a:ext uri="{FF2B5EF4-FFF2-40B4-BE49-F238E27FC236}">
                <a16:creationId xmlns:a16="http://schemas.microsoft.com/office/drawing/2014/main" id="{79B50CBE-EFBE-45E0-8235-6644BB6E7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258" y="857121"/>
            <a:ext cx="9642765" cy="506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fbeeldingsresultaten voor nine eleven attack">
            <a:extLst>
              <a:ext uri="{FF2B5EF4-FFF2-40B4-BE49-F238E27FC236}">
                <a16:creationId xmlns:a16="http://schemas.microsoft.com/office/drawing/2014/main" id="{03215400-AB7C-4E5E-A03B-F70B7FCF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67" y="857121"/>
            <a:ext cx="9830263" cy="52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89883BFE-B24F-45F6-B305-163C14FB9449}"/>
              </a:ext>
            </a:extLst>
          </p:cNvPr>
          <p:cNvSpPr txBox="1"/>
          <p:nvPr/>
        </p:nvSpPr>
        <p:spPr>
          <a:xfrm>
            <a:off x="497840" y="6263926"/>
            <a:ext cx="10789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We moeten met elkaar praten, dan kunnen we gewoon leven.</a:t>
            </a:r>
          </a:p>
        </p:txBody>
      </p:sp>
    </p:spTree>
    <p:extLst>
      <p:ext uri="{BB962C8B-B14F-4D97-AF65-F5344CB8AC3E}">
        <p14:creationId xmlns:p14="http://schemas.microsoft.com/office/powerpoint/2010/main" val="11788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706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706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6DA750D7-EE0E-4832-949E-7F2A20AE9107}"/>
              </a:ext>
            </a:extLst>
          </p:cNvPr>
          <p:cNvGrpSpPr/>
          <p:nvPr/>
        </p:nvGrpSpPr>
        <p:grpSpPr>
          <a:xfrm>
            <a:off x="1274618" y="997526"/>
            <a:ext cx="9766812" cy="5066147"/>
            <a:chOff x="1274618" y="997526"/>
            <a:chExt cx="9766812" cy="5066147"/>
          </a:xfrm>
        </p:grpSpPr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EDF5C96E-33F6-4C01-8D01-8DC34A9ED970}"/>
                </a:ext>
              </a:extLst>
            </p:cNvPr>
            <p:cNvGrpSpPr/>
            <p:nvPr/>
          </p:nvGrpSpPr>
          <p:grpSpPr>
            <a:xfrm>
              <a:off x="2752437" y="997526"/>
              <a:ext cx="6811176" cy="5066147"/>
              <a:chOff x="3117713" y="997527"/>
              <a:chExt cx="6649099" cy="5066147"/>
            </a:xfrm>
          </p:grpSpPr>
          <p:pic>
            <p:nvPicPr>
              <p:cNvPr id="1026" name="Picture 2" descr="Afbeeldingsresultaat voor abel herzberg kroniek der jodenvervolging">
                <a:hlinkClick r:id="rId2"/>
                <a:extLst>
                  <a:ext uri="{FF2B5EF4-FFF2-40B4-BE49-F238E27FC236}">
                    <a16:creationId xmlns:a16="http://schemas.microsoft.com/office/drawing/2014/main" id="{16D0973F-8E2B-4EF9-B83C-B8A86E1778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41806" y="997528"/>
                <a:ext cx="3425006" cy="5066146"/>
              </a:xfrm>
              <a:prstGeom prst="rect">
                <a:avLst/>
              </a:prstGeom>
              <a:noFill/>
              <a:ln w="5715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5C6B3E31-B778-492B-B70D-B891EF594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7713" y="997527"/>
                <a:ext cx="3253592" cy="5066146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</p:pic>
        </p:grp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0D84B154-B08C-4DB2-A03D-5A8356702E9F}"/>
                </a:ext>
              </a:extLst>
            </p:cNvPr>
            <p:cNvSpPr/>
            <p:nvPr/>
          </p:nvSpPr>
          <p:spPr>
            <a:xfrm>
              <a:off x="9563612" y="997526"/>
              <a:ext cx="1477818" cy="5066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07A3D79F-7F10-43EB-8F83-5050CDFE4428}"/>
                </a:ext>
              </a:extLst>
            </p:cNvPr>
            <p:cNvSpPr/>
            <p:nvPr/>
          </p:nvSpPr>
          <p:spPr>
            <a:xfrm>
              <a:off x="1274618" y="997526"/>
              <a:ext cx="1477818" cy="50661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F4589756-3B5C-457D-8D61-4AD3C2691724}"/>
              </a:ext>
            </a:extLst>
          </p:cNvPr>
          <p:cNvSpPr txBox="1"/>
          <p:nvPr/>
        </p:nvSpPr>
        <p:spPr>
          <a:xfrm>
            <a:off x="2752436" y="209552"/>
            <a:ext cx="6954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ABEL HERZBERG   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460604C2-95E7-412F-A52B-462839191A58}"/>
              </a:ext>
            </a:extLst>
          </p:cNvPr>
          <p:cNvSpPr txBox="1"/>
          <p:nvPr/>
        </p:nvSpPr>
        <p:spPr>
          <a:xfrm>
            <a:off x="1966449" y="6285638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Er is 6 miljoen keer een jood vermoord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CD39F86-8D7B-4413-AFA0-22823D7BBB1D}"/>
              </a:ext>
            </a:extLst>
          </p:cNvPr>
          <p:cNvSpPr txBox="1"/>
          <p:nvPr/>
        </p:nvSpPr>
        <p:spPr>
          <a:xfrm>
            <a:off x="11726944" y="628563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054071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MULTICULTUREEL DRAMA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20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01E9B2F-3A8C-44B4-A240-AB9CC64C8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75" t="15866" r="33175" b="11582"/>
          <a:stretch/>
        </p:blipFill>
        <p:spPr>
          <a:xfrm>
            <a:off x="7746428" y="2109645"/>
            <a:ext cx="3170953" cy="39606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0CEE594D-A1AF-4CA9-AE7E-EA48C7CDBC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5" t="13333" r="37525" b="21867"/>
          <a:stretch/>
        </p:blipFill>
        <p:spPr>
          <a:xfrm>
            <a:off x="1274618" y="2103003"/>
            <a:ext cx="2826339" cy="3960669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C22F834-87C8-4731-8088-E13CFEA694D6}"/>
              </a:ext>
            </a:extLst>
          </p:cNvPr>
          <p:cNvSpPr txBox="1"/>
          <p:nvPr/>
        </p:nvSpPr>
        <p:spPr>
          <a:xfrm>
            <a:off x="1274619" y="1008943"/>
            <a:ext cx="9642762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CIRCA 25% VAN DE BEVOLKING HEEFT  MIGRATIEACHTERGROND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3010D6-5CAE-48E4-9A85-4D57ED4098C5}"/>
              </a:ext>
            </a:extLst>
          </p:cNvPr>
          <p:cNvSpPr txBox="1"/>
          <p:nvPr/>
        </p:nvSpPr>
        <p:spPr>
          <a:xfrm>
            <a:off x="1274619" y="1524077"/>
            <a:ext cx="9642762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GROTE DELEN DAARVAN LIGGEN ONGEHOORD VER ACHTER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619DA062-0918-47A6-88C6-FE112019CFAC}"/>
              </a:ext>
            </a:extLst>
          </p:cNvPr>
          <p:cNvSpPr txBox="1"/>
          <p:nvPr/>
        </p:nvSpPr>
        <p:spPr>
          <a:xfrm>
            <a:off x="4147017" y="2047297"/>
            <a:ext cx="3599411" cy="3108543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TOESLAGENAFFAIRE &amp; DE BEHANDELING VAN BUITENLANDERS IN </a:t>
            </a:r>
            <a:r>
              <a:rPr lang="nl-NL" sz="2800" dirty="0" err="1"/>
              <a:t>‘T</a:t>
            </a:r>
            <a:r>
              <a:rPr lang="nl-NL" sz="2800" dirty="0"/>
              <a:t> RECHT DOET </a:t>
            </a:r>
            <a:r>
              <a:rPr lang="nl-NL" sz="2800" dirty="0" err="1"/>
              <a:t>‘T</a:t>
            </a:r>
            <a:r>
              <a:rPr lang="nl-NL" sz="2800" dirty="0"/>
              <a:t> ALLER ERGSTE VREZEN: ALS JE ZWART BENT MAG JE NIET MEEDOEN.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C1541F2E-694F-4E23-81C2-7A2B23235797}"/>
              </a:ext>
            </a:extLst>
          </p:cNvPr>
          <p:cNvSpPr txBox="1"/>
          <p:nvPr/>
        </p:nvSpPr>
        <p:spPr>
          <a:xfrm>
            <a:off x="4147017" y="5155840"/>
            <a:ext cx="3599411" cy="95410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DE PVV WORDT HIER RECHTS GEPASSEERD.</a:t>
            </a: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B6DE27B3-0B43-4F59-B447-CD4B4034AC94}"/>
              </a:ext>
            </a:extLst>
          </p:cNvPr>
          <p:cNvSpPr txBox="1"/>
          <p:nvPr/>
        </p:nvSpPr>
        <p:spPr>
          <a:xfrm>
            <a:off x="1301821" y="6323517"/>
            <a:ext cx="961556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29-1-2000 de Volkskrant	Zwart en Wit mengt niet</a:t>
            </a:r>
          </a:p>
        </p:txBody>
      </p:sp>
      <p:grpSp>
        <p:nvGrpSpPr>
          <p:cNvPr id="14" name="Groep 13">
            <a:extLst>
              <a:ext uri="{FF2B5EF4-FFF2-40B4-BE49-F238E27FC236}">
                <a16:creationId xmlns:a16="http://schemas.microsoft.com/office/drawing/2014/main" id="{0EC0FB0F-6CFE-4A90-8121-ECA35D445E89}"/>
              </a:ext>
            </a:extLst>
          </p:cNvPr>
          <p:cNvGrpSpPr/>
          <p:nvPr/>
        </p:nvGrpSpPr>
        <p:grpSpPr>
          <a:xfrm>
            <a:off x="1274618" y="941376"/>
            <a:ext cx="9642762" cy="5275356"/>
            <a:chOff x="1265060" y="1003879"/>
            <a:chExt cx="9642762" cy="5275356"/>
          </a:xfrm>
        </p:grpSpPr>
        <p:pic>
          <p:nvPicPr>
            <p:cNvPr id="15" name="Afbeelding 14">
              <a:extLst>
                <a:ext uri="{FF2B5EF4-FFF2-40B4-BE49-F238E27FC236}">
                  <a16:creationId xmlns:a16="http://schemas.microsoft.com/office/drawing/2014/main" id="{09DAEF6D-0FBA-4FF9-BDCC-4A508A9D4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454" t="22341" r="39850" b="26667"/>
            <a:stretch/>
          </p:blipFill>
          <p:spPr>
            <a:xfrm>
              <a:off x="1265060" y="1003879"/>
              <a:ext cx="9642762" cy="5275356"/>
            </a:xfrm>
            <a:prstGeom prst="rect">
              <a:avLst/>
            </a:prstGeom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09B0C6E-CFF0-4FCB-8AF6-A74178199591}"/>
                </a:ext>
              </a:extLst>
            </p:cNvPr>
            <p:cNvSpPr txBox="1"/>
            <p:nvPr/>
          </p:nvSpPr>
          <p:spPr>
            <a:xfrm>
              <a:off x="5414716" y="1375350"/>
              <a:ext cx="22856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/>
                <a:t>2020      23,6%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56DF25D-7585-4874-9BC5-38FCD1DF4498}"/>
              </a:ext>
            </a:extLst>
          </p:cNvPr>
          <p:cNvGrpSpPr/>
          <p:nvPr/>
        </p:nvGrpSpPr>
        <p:grpSpPr>
          <a:xfrm>
            <a:off x="1274616" y="910164"/>
            <a:ext cx="9588324" cy="5337106"/>
            <a:chOff x="1301821" y="913593"/>
            <a:chExt cx="9588324" cy="5337106"/>
          </a:xfrm>
        </p:grpSpPr>
        <p:pic>
          <p:nvPicPr>
            <p:cNvPr id="2050" name="Picture 2" descr="Afbeeldingsresultaten voor paul scheffer">
              <a:extLst>
                <a:ext uri="{FF2B5EF4-FFF2-40B4-BE49-F238E27FC236}">
                  <a16:creationId xmlns:a16="http://schemas.microsoft.com/office/drawing/2014/main" id="{A92F79E0-7B35-468A-9A07-B42D7B250B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8" t="1264" r="206" b="523"/>
            <a:stretch/>
          </p:blipFill>
          <p:spPr bwMode="auto">
            <a:xfrm>
              <a:off x="1301821" y="913593"/>
              <a:ext cx="6509453" cy="533710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AB0FC146-065F-46B4-B2E6-674258702A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6" r="7213"/>
            <a:stretch/>
          </p:blipFill>
          <p:spPr bwMode="auto">
            <a:xfrm>
              <a:off x="7773663" y="913593"/>
              <a:ext cx="3116482" cy="5337106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Tekstvak 21">
            <a:extLst>
              <a:ext uri="{FF2B5EF4-FFF2-40B4-BE49-F238E27FC236}">
                <a16:creationId xmlns:a16="http://schemas.microsoft.com/office/drawing/2014/main" id="{5C7E4F3B-79DF-4085-993B-BA1726302B9C}"/>
              </a:ext>
            </a:extLst>
          </p:cNvPr>
          <p:cNvSpPr txBox="1"/>
          <p:nvPr/>
        </p:nvSpPr>
        <p:spPr>
          <a:xfrm>
            <a:off x="1329022" y="6345887"/>
            <a:ext cx="961556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Dus moeten we contact met elkaar zoeken!</a:t>
            </a:r>
          </a:p>
        </p:txBody>
      </p:sp>
    </p:spTree>
    <p:extLst>
      <p:ext uri="{BB962C8B-B14F-4D97-AF65-F5344CB8AC3E}">
        <p14:creationId xmlns:p14="http://schemas.microsoft.com/office/powerpoint/2010/main" val="29058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ONTMOETING VAN CULTUREN       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21</a:t>
            </a:r>
          </a:p>
        </p:txBody>
      </p:sp>
      <p:pic>
        <p:nvPicPr>
          <p:cNvPr id="1026" name="Picture 2" descr="Licht en schaduw">
            <a:extLst>
              <a:ext uri="{FF2B5EF4-FFF2-40B4-BE49-F238E27FC236}">
                <a16:creationId xmlns:a16="http://schemas.microsoft.com/office/drawing/2014/main" id="{C7B44B1A-9434-48D9-A607-6C06EE37F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8" y="1003878"/>
            <a:ext cx="3653998" cy="504828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95ABED5-DC2B-4664-AEBB-76BD7322FD23}"/>
              </a:ext>
            </a:extLst>
          </p:cNvPr>
          <p:cNvSpPr txBox="1"/>
          <p:nvPr/>
        </p:nvSpPr>
        <p:spPr>
          <a:xfrm>
            <a:off x="4928616" y="1015321"/>
            <a:ext cx="5988766" cy="16312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Christien </a:t>
            </a:r>
            <a:r>
              <a:rPr lang="nl-NL" sz="2000" dirty="0" err="1">
                <a:latin typeface="Comic Sans MS" panose="030F0702030302020204" pitchFamily="66" charset="0"/>
              </a:rPr>
              <a:t>Brinkgreve</a:t>
            </a:r>
            <a:r>
              <a:rPr lang="nl-NL" sz="2000" dirty="0">
                <a:latin typeface="Comic Sans MS" panose="030F0702030302020204" pitchFamily="66" charset="0"/>
              </a:rPr>
              <a:t> 	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nl-NL" sz="2000" dirty="0">
                <a:latin typeface="Comic Sans MS" panose="030F0702030302020204" pitchFamily="66" charset="0"/>
              </a:rPr>
              <a:t>Socioloog en filosoof</a:t>
            </a:r>
          </a:p>
          <a:p>
            <a:r>
              <a:rPr lang="nl-NL" sz="2000" dirty="0" err="1">
                <a:latin typeface="Comic Sans MS" panose="030F0702030302020204" pitchFamily="66" charset="0"/>
              </a:rPr>
              <a:t>Halleh</a:t>
            </a:r>
            <a:r>
              <a:rPr lang="nl-NL" sz="2000" dirty="0">
                <a:latin typeface="Comic Sans MS" panose="030F0702030302020204" pitchFamily="66" charset="0"/>
              </a:rPr>
              <a:t> </a:t>
            </a:r>
            <a:r>
              <a:rPr lang="nl-NL" sz="2000" dirty="0" err="1">
                <a:latin typeface="Comic Sans MS" panose="030F0702030302020204" pitchFamily="66" charset="0"/>
              </a:rPr>
              <a:t>Ghorashi</a:t>
            </a:r>
            <a:r>
              <a:rPr lang="nl-NL" sz="2000" dirty="0">
                <a:latin typeface="Comic Sans MS" panose="030F0702030302020204" pitchFamily="66" charset="0"/>
              </a:rPr>
              <a:t> 	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Antropoloog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Masterclass VU 2008: levensverhalen schrijven 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zwart-minderheden-vreemdelingen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15 inspirerende verhalen van 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zmv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-vrouwen</a:t>
            </a:r>
            <a:endParaRPr lang="nl-NL" sz="2000" dirty="0">
              <a:latin typeface="Comic Sans MS" panose="030F0702030302020204" pitchFamily="66" charset="0"/>
            </a:endParaRPr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3545374F-4A42-44CF-B9DB-22F6D0D80DA9}"/>
              </a:ext>
            </a:extLst>
          </p:cNvPr>
          <p:cNvGrpSpPr/>
          <p:nvPr/>
        </p:nvGrpSpPr>
        <p:grpSpPr>
          <a:xfrm>
            <a:off x="4954194" y="2646537"/>
            <a:ext cx="5937609" cy="3405628"/>
            <a:chOff x="4979773" y="997527"/>
            <a:chExt cx="5937609" cy="3366174"/>
          </a:xfrm>
        </p:grpSpPr>
        <p:pic>
          <p:nvPicPr>
            <p:cNvPr id="2" name="Picture 2" descr="Afbeeldingsresultaten voor christien brinkgreve">
              <a:extLst>
                <a:ext uri="{FF2B5EF4-FFF2-40B4-BE49-F238E27FC236}">
                  <a16:creationId xmlns:a16="http://schemas.microsoft.com/office/drawing/2014/main" id="{7AEFD099-A790-4454-B1DE-FF73FF29B7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9773" y="997527"/>
              <a:ext cx="3081919" cy="336617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fbeeldingsresultaten voor christien brinkgreve">
              <a:extLst>
                <a:ext uri="{FF2B5EF4-FFF2-40B4-BE49-F238E27FC236}">
                  <a16:creationId xmlns:a16="http://schemas.microsoft.com/office/drawing/2014/main" id="{C626B11C-E695-4E5A-933E-888FD6D071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6" t="17090" r="6901" b="15676"/>
            <a:stretch/>
          </p:blipFill>
          <p:spPr bwMode="auto">
            <a:xfrm>
              <a:off x="8061692" y="1003878"/>
              <a:ext cx="2855690" cy="3359823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Afbeeldingsresultaten voor halleh ghorashi">
            <a:extLst>
              <a:ext uri="{FF2B5EF4-FFF2-40B4-BE49-F238E27FC236}">
                <a16:creationId xmlns:a16="http://schemas.microsoft.com/office/drawing/2014/main" id="{1740D5D6-EC81-4BE3-A436-8D6DC50B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33"/>
          <a:stretch/>
        </p:blipFill>
        <p:spPr bwMode="auto">
          <a:xfrm>
            <a:off x="4965192" y="2641453"/>
            <a:ext cx="5915613" cy="3399203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kstvak 15">
            <a:extLst>
              <a:ext uri="{FF2B5EF4-FFF2-40B4-BE49-F238E27FC236}">
                <a16:creationId xmlns:a16="http://schemas.microsoft.com/office/drawing/2014/main" id="{6101E1EE-18D8-4023-9D72-9C0A90D13E40}"/>
              </a:ext>
            </a:extLst>
          </p:cNvPr>
          <p:cNvSpPr txBox="1"/>
          <p:nvPr/>
        </p:nvSpPr>
        <p:spPr>
          <a:xfrm>
            <a:off x="1188719" y="6263926"/>
            <a:ext cx="9703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latin typeface="Comic Sans MS" panose="030F0702030302020204" pitchFamily="66" charset="0"/>
              </a:rPr>
              <a:t>veel te weinig diepe contacten </a:t>
            </a:r>
          </a:p>
        </p:txBody>
      </p:sp>
    </p:spTree>
    <p:extLst>
      <p:ext uri="{BB962C8B-B14F-4D97-AF65-F5344CB8AC3E}">
        <p14:creationId xmlns:p14="http://schemas.microsoft.com/office/powerpoint/2010/main" val="302874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1"/>
            <a:ext cx="12192000" cy="86113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06828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1123720" y="0"/>
            <a:ext cx="1068280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22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E0CFE7A4-8EE4-4336-A4EC-B81A3B4FD7DC}"/>
              </a:ext>
            </a:extLst>
          </p:cNvPr>
          <p:cNvGrpSpPr/>
          <p:nvPr/>
        </p:nvGrpSpPr>
        <p:grpSpPr>
          <a:xfrm>
            <a:off x="1068280" y="3161148"/>
            <a:ext cx="10055440" cy="2902525"/>
            <a:chOff x="1274618" y="3161148"/>
            <a:chExt cx="9642765" cy="290252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D83C9A2-09F6-4006-AA83-C81DAF05E9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343"/>
            <a:stretch/>
          </p:blipFill>
          <p:spPr bwMode="auto">
            <a:xfrm>
              <a:off x="4155558" y="3161149"/>
              <a:ext cx="3943724" cy="290252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Afbeeldingsresultaten voor Funda Müjde. Grootte: 140 x 160. Bron: decultuurschuur.nl">
              <a:extLst>
                <a:ext uri="{FF2B5EF4-FFF2-40B4-BE49-F238E27FC236}">
                  <a16:creationId xmlns:a16="http://schemas.microsoft.com/office/drawing/2014/main" id="{EC9C7350-79DC-4D4F-9832-38D0362A7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618" y="3161149"/>
              <a:ext cx="2880940" cy="290252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Afbeeldingsresultaten voor funda müjde">
              <a:extLst>
                <a:ext uri="{FF2B5EF4-FFF2-40B4-BE49-F238E27FC236}">
                  <a16:creationId xmlns:a16="http://schemas.microsoft.com/office/drawing/2014/main" id="{54588E07-0BC2-4024-B7E3-46ED9FD3FD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8" t="4534" r="1162" b="5556"/>
            <a:stretch/>
          </p:blipFill>
          <p:spPr bwMode="auto">
            <a:xfrm>
              <a:off x="8099282" y="3161148"/>
              <a:ext cx="2818101" cy="2899347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48D1EDD3-FD81-454A-BCCD-33C48AE87E01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FUNDA MUJDE </a:t>
            </a:r>
            <a:r>
              <a:rPr lang="nl-NL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geb</a:t>
            </a:r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 1961 ANKARA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735B685-A88E-4B4A-9B53-EB62525716D9}"/>
              </a:ext>
            </a:extLst>
          </p:cNvPr>
          <p:cNvSpPr txBox="1"/>
          <p:nvPr/>
        </p:nvSpPr>
        <p:spPr>
          <a:xfrm>
            <a:off x="195309" y="861135"/>
            <a:ext cx="11008310" cy="230832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371600" lvl="2" indent="-457200">
              <a:buAutoNum type="arabicPlain" startAt="1964"/>
            </a:pP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 vader emigreert van Ankara naar Zaandam: bouwvakker halve Zaanstreek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1969 	 gezin volgt: wonen in de Perim (klimmen regenpijpen, loeren naar Turken)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1978  havo diploma gevolgd door HEAO   druk van moeder op goede opleiding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1982  administratief werk en telkens opklimmen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80</a:t>
            </a:r>
            <a:r>
              <a:rPr lang="nl-NL" sz="2000" baseline="30000" dirty="0">
                <a:latin typeface="Comic Sans MS" panose="030F0702030302020204" pitchFamily="66" charset="0"/>
                <a:sym typeface="Wingdings" panose="05000000000000000000" pitchFamily="2" charset="2"/>
              </a:rPr>
              <a:t>er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jaren  	tal van banen in economie en cultuur: steeds meer succes 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90</a:t>
            </a:r>
            <a:r>
              <a:rPr lang="nl-NL" sz="2000" baseline="30000" dirty="0">
                <a:latin typeface="Comic Sans MS" panose="030F0702030302020204" pitchFamily="66" charset="0"/>
                <a:sym typeface="Wingdings" panose="05000000000000000000" pitchFamily="2" charset="2"/>
              </a:rPr>
              <a:t>er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jaren</a:t>
            </a:r>
            <a:r>
              <a:rPr lang="nl-NL" sz="1400" dirty="0">
                <a:latin typeface="Comic Sans MS" panose="030F0702030302020204" pitchFamily="66" charset="0"/>
                <a:sym typeface="Wingdings" panose="05000000000000000000" pitchFamily="2" charset="2"/>
              </a:rPr>
              <a:t>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column in de Telegraaf als Turkse vrouw over migrantenzaken</a:t>
            </a:r>
          </a:p>
          <a:p>
            <a:pPr lvl="2"/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2006	    </a:t>
            </a:r>
            <a:r>
              <a:rPr lang="nl-NL" sz="1600" dirty="0">
                <a:latin typeface="Comic Sans MS" panose="030F0702030302020204" pitchFamily="66" charset="0"/>
                <a:sym typeface="Wingdings" panose="05000000000000000000" pitchFamily="2" charset="2"/>
              </a:rPr>
              <a:t>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  invalide door auto ongeluk in Ankara: succes blijft (rolmodel)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87E45DE-6063-4E5C-83F2-6770A4BFF2F6}"/>
              </a:ext>
            </a:extLst>
          </p:cNvPr>
          <p:cNvSpPr txBox="1"/>
          <p:nvPr/>
        </p:nvSpPr>
        <p:spPr>
          <a:xfrm>
            <a:off x="1203594" y="6155467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Licht en Schaduw bevat 15 van zulke verhalen</a:t>
            </a:r>
          </a:p>
        </p:txBody>
      </p:sp>
    </p:spTree>
    <p:extLst>
      <p:ext uri="{BB962C8B-B14F-4D97-AF65-F5344CB8AC3E}">
        <p14:creationId xmlns:p14="http://schemas.microsoft.com/office/powerpoint/2010/main" val="14626572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5984489"/>
            <a:ext cx="12192000" cy="8735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79899" y="-3177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ALLOCHTONEN IN MIJN WERKZAME LEVEN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23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B24E8FB-0FE4-417E-9066-488B7861B6A7}"/>
              </a:ext>
            </a:extLst>
          </p:cNvPr>
          <p:cNvSpPr txBox="1"/>
          <p:nvPr/>
        </p:nvSpPr>
        <p:spPr>
          <a:xfrm>
            <a:off x="1194718" y="1003879"/>
            <a:ext cx="9722665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Zaandam 	76-80	Vorstenburg	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verzwarting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nl-NL" sz="2000" dirty="0">
                <a:latin typeface="Comic Sans MS" panose="030F0702030302020204" pitchFamily="66" charset="0"/>
              </a:rPr>
              <a:t>Russische Buurt </a:t>
            </a:r>
            <a:endParaRPr lang="nl-NL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universiteit	    verhaal Pinar</a:t>
            </a:r>
            <a:endParaRPr lang="nl-NL" sz="2000" dirty="0">
              <a:latin typeface="Comic Sans MS" panose="030F0702030302020204" pitchFamily="66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C810739-3F00-4BF7-BC16-3383531DC5A4}"/>
              </a:ext>
            </a:extLst>
          </p:cNvPr>
          <p:cNvSpPr txBox="1"/>
          <p:nvPr/>
        </p:nvSpPr>
        <p:spPr>
          <a:xfrm>
            <a:off x="1194718" y="1718117"/>
            <a:ext cx="97226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Heiloo 	   	80-86	Plan Oost 	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witte wereld vol hypotheken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</a:t>
            </a:r>
            <a:r>
              <a:rPr lang="nl-NL" sz="2000" dirty="0">
                <a:latin typeface="Comic Sans MS" panose="030F0702030302020204" pitchFamily="66" charset="0"/>
              </a:rPr>
              <a:t>Mendel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    verhaal Ruud Gullit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B4B199B7-C44F-42B1-89D7-9FBDCB30D34F}"/>
              </a:ext>
            </a:extLst>
          </p:cNvPr>
          <p:cNvSpPr txBox="1"/>
          <p:nvPr/>
        </p:nvSpPr>
        <p:spPr>
          <a:xfrm>
            <a:off x="1194719" y="2426003"/>
            <a:ext cx="9722662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Sassenhei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m</a:t>
            </a:r>
            <a:r>
              <a:rPr lang="nl-NL" sz="2000" dirty="0">
                <a:latin typeface="Comic Sans MS" panose="030F0702030302020204" pitchFamily="66" charset="0"/>
              </a:rPr>
              <a:t> 	86-91	Kagertuinen    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witte wereld ambtenaren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VCL		    verhaal Dennis </a:t>
            </a:r>
            <a:r>
              <a:rPr lang="nl-NL" sz="2000">
                <a:latin typeface="Comic Sans MS" panose="030F0702030302020204" pitchFamily="66" charset="0"/>
                <a:sym typeface="Wingdings" panose="05000000000000000000" pitchFamily="2" charset="2"/>
              </a:rPr>
              <a:t>Curkc</a:t>
            </a:r>
            <a:r>
              <a:rPr lang="hu-HU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ű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, Pelsman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267DB94-4128-44DA-84E0-EF0D99295F09}"/>
              </a:ext>
            </a:extLst>
          </p:cNvPr>
          <p:cNvSpPr txBox="1"/>
          <p:nvPr/>
        </p:nvSpPr>
        <p:spPr>
          <a:xfrm>
            <a:off x="1194718" y="3140241"/>
            <a:ext cx="97226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Bergen 	   	91-00	Oude Bergerweg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Culturele bovenlaag (apartelingen)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BSG		    verhaal Gustavo Nascimento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2CEF166-686F-456E-870A-3C374E1A0562}"/>
              </a:ext>
            </a:extLst>
          </p:cNvPr>
          <p:cNvSpPr txBox="1"/>
          <p:nvPr/>
        </p:nvSpPr>
        <p:spPr>
          <a:xfrm>
            <a:off x="1194717" y="6063673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eerste grader op witte scholen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372DFD76-AC87-4876-AE7B-75CE32028608}"/>
              </a:ext>
            </a:extLst>
          </p:cNvPr>
          <p:cNvSpPr txBox="1"/>
          <p:nvPr/>
        </p:nvSpPr>
        <p:spPr>
          <a:xfrm>
            <a:off x="1194717" y="3841775"/>
            <a:ext cx="97226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Alkmaar	00-01 	Kwerenpad	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gemengde zwart-witte school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Saenredam	    verhaal Chinese meisje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C61E80A7-F77F-4686-ABFA-54EE8922C7CC}"/>
              </a:ext>
            </a:extLst>
          </p:cNvPr>
          <p:cNvSpPr txBox="1"/>
          <p:nvPr/>
        </p:nvSpPr>
        <p:spPr>
          <a:xfrm>
            <a:off x="1194717" y="4543309"/>
            <a:ext cx="97226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Alkmaar	01-19 	Kwerenpad	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school witte bovenlaag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JPT	   	    verhaal Poolse jongens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322EF9C-238D-449E-8E86-66FBB7AF8F16}"/>
              </a:ext>
            </a:extLst>
          </p:cNvPr>
          <p:cNvSpPr txBox="1"/>
          <p:nvPr/>
        </p:nvSpPr>
        <p:spPr>
          <a:xfrm>
            <a:off x="1194717" y="5263899"/>
            <a:ext cx="9722663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Alkmaar	19-21 	Kwerenpad	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Corona stilte</a:t>
            </a:r>
          </a:p>
          <a:p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			pensionado  	    zwarte pakketjes brengers </a:t>
            </a:r>
          </a:p>
        </p:txBody>
      </p:sp>
    </p:spTree>
    <p:extLst>
      <p:ext uri="{BB962C8B-B14F-4D97-AF65-F5344CB8AC3E}">
        <p14:creationId xmlns:p14="http://schemas.microsoft.com/office/powerpoint/2010/main" val="1745959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5984489"/>
            <a:ext cx="12192000" cy="8735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79899" y="-3177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ALLOCHTONEN IN ALKMAAR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1B24E8FB-0FE4-417E-9066-488B7861B6A7}"/>
              </a:ext>
            </a:extLst>
          </p:cNvPr>
          <p:cNvSpPr txBox="1"/>
          <p:nvPr/>
        </p:nvSpPr>
        <p:spPr>
          <a:xfrm>
            <a:off x="1201441" y="2425612"/>
            <a:ext cx="6592076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Sultan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	</a:t>
            </a:r>
            <a:r>
              <a:rPr lang="nl-NL" sz="2000" dirty="0">
                <a:latin typeface="Comic Sans MS" panose="030F0702030302020204" pitchFamily="66" charset="0"/>
              </a:rPr>
              <a:t>Markt Alkmaar 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goedkoop vlees en groente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82CEF166-686F-456E-870A-3C374E1A0562}"/>
              </a:ext>
            </a:extLst>
          </p:cNvPr>
          <p:cNvSpPr txBox="1"/>
          <p:nvPr/>
        </p:nvSpPr>
        <p:spPr>
          <a:xfrm>
            <a:off x="1194717" y="6063673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succesvolle ondernemers</a:t>
            </a:r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2E623951-4885-4FA7-A26C-5DA578992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6" r="5252" b="26240"/>
          <a:stretch/>
        </p:blipFill>
        <p:spPr bwMode="auto">
          <a:xfrm>
            <a:off x="7833467" y="3852909"/>
            <a:ext cx="3045042" cy="208726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C896C11D-8001-465E-8F2A-3808B5ED4BA3}"/>
              </a:ext>
            </a:extLst>
          </p:cNvPr>
          <p:cNvSpPr txBox="1"/>
          <p:nvPr/>
        </p:nvSpPr>
        <p:spPr>
          <a:xfrm>
            <a:off x="1193641" y="4540378"/>
            <a:ext cx="6592076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Kledingreparatie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</a:t>
            </a:r>
            <a:r>
              <a:rPr lang="nl-NL" sz="2000" dirty="0">
                <a:latin typeface="Comic Sans MS" panose="030F0702030302020204" pitchFamily="66" charset="0"/>
              </a:rPr>
              <a:t>Zilverstraat Alkmaar 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goedkoop en goed repareren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55473AE-A68C-4092-9645-904749707723}"/>
              </a:ext>
            </a:extLst>
          </p:cNvPr>
          <p:cNvSpPr txBox="1"/>
          <p:nvPr/>
        </p:nvSpPr>
        <p:spPr>
          <a:xfrm>
            <a:off x="1177028" y="3830007"/>
            <a:ext cx="6599876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>
                <a:latin typeface="Comic Sans MS" panose="030F0702030302020204" pitchFamily="66" charset="0"/>
              </a:rPr>
              <a:t>Ipad</a:t>
            </a:r>
            <a:r>
              <a:rPr lang="nl-NL" sz="2000" dirty="0">
                <a:latin typeface="Comic Sans MS" panose="030F0702030302020204" pitchFamily="66" charset="0"/>
              </a:rPr>
              <a:t> winkel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</a:t>
            </a:r>
            <a:r>
              <a:rPr lang="nl-NL" sz="2000" dirty="0">
                <a:latin typeface="Comic Sans MS" panose="030F0702030302020204" pitchFamily="66" charset="0"/>
              </a:rPr>
              <a:t>Laat Alkmaar 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goedkoop en deskundig maken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A386207-A93B-4091-BF13-BA696DA60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54" y="997526"/>
            <a:ext cx="3104428" cy="279064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A21EB0A6-4810-4093-BEA4-E0A75836DE50}"/>
              </a:ext>
            </a:extLst>
          </p:cNvPr>
          <p:cNvSpPr txBox="1"/>
          <p:nvPr/>
        </p:nvSpPr>
        <p:spPr>
          <a:xfrm>
            <a:off x="1214155" y="1705881"/>
            <a:ext cx="6550035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Wok to go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 	</a:t>
            </a:r>
            <a:r>
              <a:rPr lang="nl-NL" sz="2000" dirty="0">
                <a:latin typeface="Comic Sans MS" panose="030F0702030302020204" pitchFamily="66" charset="0"/>
              </a:rPr>
              <a:t>Laat Alkmaar 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afhaal restaurant Japans eten 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30D52503-F19E-4A73-9412-B7409147AE70}"/>
              </a:ext>
            </a:extLst>
          </p:cNvPr>
          <p:cNvSpPr txBox="1"/>
          <p:nvPr/>
        </p:nvSpPr>
        <p:spPr>
          <a:xfrm>
            <a:off x="1188720" y="3127444"/>
            <a:ext cx="6622855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IPad materialen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</a:t>
            </a:r>
            <a:r>
              <a:rPr lang="nl-NL" sz="2000" dirty="0" err="1">
                <a:latin typeface="Comic Sans MS" panose="030F0702030302020204" pitchFamily="66" charset="0"/>
              </a:rPr>
              <a:t>Houttil</a:t>
            </a:r>
            <a:r>
              <a:rPr lang="nl-NL" sz="2000" dirty="0">
                <a:latin typeface="Comic Sans MS" panose="030F0702030302020204" pitchFamily="66" charset="0"/>
              </a:rPr>
              <a:t> Alkmaar 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goedkoop en veel goede hulp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A1CC3F8-2971-458C-BE67-329A77A3A2D5}"/>
              </a:ext>
            </a:extLst>
          </p:cNvPr>
          <p:cNvSpPr txBox="1"/>
          <p:nvPr/>
        </p:nvSpPr>
        <p:spPr>
          <a:xfrm>
            <a:off x="1203189" y="1001022"/>
            <a:ext cx="6599875" cy="70788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err="1">
                <a:latin typeface="Comic Sans MS" panose="030F0702030302020204" pitchFamily="66" charset="0"/>
              </a:rPr>
              <a:t>Hasekura</a:t>
            </a:r>
            <a:r>
              <a:rPr lang="nl-NL" sz="2000" dirty="0">
                <a:latin typeface="Comic Sans MS" panose="030F0702030302020204" pitchFamily="66" charset="0"/>
              </a:rPr>
              <a:t>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Mient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Alkmaar</a:t>
            </a:r>
            <a:endParaRPr lang="nl-NL" sz="2000" dirty="0">
              <a:latin typeface="Comic Sans MS" panose="030F0702030302020204" pitchFamily="66" charset="0"/>
            </a:endParaRPr>
          </a:p>
          <a:p>
            <a:r>
              <a:rPr lang="nl-NL" sz="2000" dirty="0">
                <a:latin typeface="Comic Sans MS" panose="030F0702030302020204" pitchFamily="66" charset="0"/>
              </a:rPr>
              <a:t>		    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	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oudleerling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Yi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</a:t>
            </a:r>
            <a:r>
              <a:rPr lang="nl-NL" sz="2000" dirty="0" err="1">
                <a:latin typeface="Comic Sans MS" panose="030F0702030302020204" pitchFamily="66" charset="0"/>
                <a:sym typeface="Wingdings" panose="05000000000000000000" pitchFamily="2" charset="2"/>
              </a:rPr>
              <a:t>Ming</a:t>
            </a:r>
            <a:r>
              <a:rPr lang="nl-NL" sz="2000" dirty="0">
                <a:latin typeface="Comic Sans MS" panose="030F0702030302020204" pitchFamily="66" charset="0"/>
                <a:sym typeface="Wingdings" panose="05000000000000000000" pitchFamily="2" charset="2"/>
              </a:rPr>
              <a:t> &amp; Calvin Hu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91883898-30AE-4E73-BAC6-78F3831FEF5F}"/>
              </a:ext>
            </a:extLst>
          </p:cNvPr>
          <p:cNvSpPr txBox="1"/>
          <p:nvPr/>
        </p:nvSpPr>
        <p:spPr>
          <a:xfrm>
            <a:off x="1164315" y="5281926"/>
            <a:ext cx="6608689" cy="86177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nl-NL" sz="1000" dirty="0">
              <a:latin typeface="Comic Sans MS" panose="030F0702030302020204" pitchFamily="66" charset="0"/>
            </a:endParaRPr>
          </a:p>
          <a:p>
            <a:r>
              <a:rPr lang="nl-NL" sz="2000" dirty="0">
                <a:latin typeface="Comic Sans MS" panose="030F0702030302020204" pitchFamily="66" charset="0"/>
              </a:rPr>
              <a:t>Er zijn meer ondernemers, jullie kennen vast anderen.</a:t>
            </a:r>
          </a:p>
          <a:p>
            <a:r>
              <a:rPr lang="nl-NL" sz="2000" dirty="0">
                <a:latin typeface="Comic Sans MS" panose="030F0702030302020204" pitchFamily="66" charset="0"/>
              </a:rPr>
              <a:t>	 </a:t>
            </a:r>
            <a:endParaRPr lang="nl-NL" sz="2000" dirty="0">
              <a:latin typeface="Comic Sans MS" panose="030F0702030302020204" pitchFamily="66" charset="0"/>
              <a:sym typeface="Wingdings" panose="05000000000000000000" pitchFamily="2" charset="2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16A4C06-659F-4F3D-9624-B826EE9BB7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34" t="9185" r="25695" b="43820"/>
          <a:stretch/>
        </p:blipFill>
        <p:spPr>
          <a:xfrm>
            <a:off x="1207155" y="994533"/>
            <a:ext cx="9781656" cy="499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9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5351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A9ADEB4F-A9DA-49DD-9FAF-626065EC99BD}"/>
              </a:ext>
            </a:extLst>
          </p:cNvPr>
          <p:cNvSpPr txBox="1"/>
          <p:nvPr/>
        </p:nvSpPr>
        <p:spPr>
          <a:xfrm>
            <a:off x="1274618" y="209552"/>
            <a:ext cx="9642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ONTMOETINGEN ORGANISEREN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A7D74E82-58B0-40A9-91E8-5293375F4CF7}"/>
              </a:ext>
            </a:extLst>
          </p:cNvPr>
          <p:cNvSpPr txBox="1"/>
          <p:nvPr/>
        </p:nvSpPr>
        <p:spPr>
          <a:xfrm>
            <a:off x="11481847" y="6270048"/>
            <a:ext cx="7101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25</a:t>
            </a: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283010D6-5CAE-48E4-9A85-4D57ED4098C5}"/>
              </a:ext>
            </a:extLst>
          </p:cNvPr>
          <p:cNvSpPr txBox="1"/>
          <p:nvPr/>
        </p:nvSpPr>
        <p:spPr>
          <a:xfrm>
            <a:off x="1274618" y="997527"/>
            <a:ext cx="9615558" cy="52322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800" dirty="0"/>
              <a:t>Niet 2 landen maar 1 land, laten we wèl met elkaar omgaan.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C1EC5C12-3B12-494B-A768-C366A5D3F84E}"/>
              </a:ext>
            </a:extLst>
          </p:cNvPr>
          <p:cNvSpPr txBox="1"/>
          <p:nvPr/>
        </p:nvSpPr>
        <p:spPr>
          <a:xfrm>
            <a:off x="1274616" y="1520747"/>
            <a:ext cx="961556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omic Sans MS" panose="030F0702030302020204" pitchFamily="66" charset="0"/>
              </a:rPr>
              <a:t>Nieuwe rol voor Rotary: diverse groepen bijeenbrengen.</a:t>
            </a:r>
            <a:endParaRPr lang="nl-N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A968D679-4FB9-475D-8110-50120F300B18}"/>
              </a:ext>
            </a:extLst>
          </p:cNvPr>
          <p:cNvSpPr txBox="1"/>
          <p:nvPr/>
        </p:nvSpPr>
        <p:spPr>
          <a:xfrm>
            <a:off x="1274616" y="1982412"/>
            <a:ext cx="9615560" cy="461665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omic Sans MS" panose="030F0702030302020204" pitchFamily="66" charset="0"/>
              </a:rPr>
              <a:t>Waarom zouden we niet elkaars levensverhalen beluisteren?</a:t>
            </a:r>
            <a:endParaRPr lang="nl-NL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8" name="Picture 4" descr="Afbeeldingsresultaten voor rotary nederland ">
            <a:extLst>
              <a:ext uri="{FF2B5EF4-FFF2-40B4-BE49-F238E27FC236}">
                <a16:creationId xmlns:a16="http://schemas.microsoft.com/office/drawing/2014/main" id="{7D3481F4-89E1-47E9-8A40-FBDB74A762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75" t="16562" r="26258" b="13704"/>
          <a:stretch/>
        </p:blipFill>
        <p:spPr bwMode="auto">
          <a:xfrm>
            <a:off x="1301824" y="2505632"/>
            <a:ext cx="3517826" cy="3558041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BA06509F-E039-47A2-A516-BBBBA8E1AFC9}"/>
              </a:ext>
            </a:extLst>
          </p:cNvPr>
          <p:cNvSpPr txBox="1"/>
          <p:nvPr/>
        </p:nvSpPr>
        <p:spPr>
          <a:xfrm>
            <a:off x="4846856" y="2444077"/>
            <a:ext cx="6043320" cy="17235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omic Sans MS" panose="030F0702030302020204" pitchFamily="66" charset="0"/>
              </a:rPr>
              <a:t>Concreet voorstel voor de Waag: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Comic Sans MS" panose="030F0702030302020204" pitchFamily="66" charset="0"/>
              </a:rPr>
              <a:t>Ieder van ons brengt allochtoon in,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Comic Sans MS" panose="030F0702030302020204" pitchFamily="66" charset="0"/>
              </a:rPr>
              <a:t>Luisteren naar elkaars verhalen,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latin typeface="Comic Sans MS" panose="030F0702030302020204" pitchFamily="66" charset="0"/>
              </a:rPr>
              <a:t>Plannen contact te verbeteren.</a:t>
            </a:r>
          </a:p>
          <a:p>
            <a:endParaRPr lang="nl-NL" sz="1000" dirty="0">
              <a:latin typeface="Comic Sans MS" panose="030F0702030302020204" pitchFamily="66" charset="0"/>
            </a:endParaRP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A4DF9024-E159-4CA2-9578-6CF890803AD3}"/>
              </a:ext>
            </a:extLst>
          </p:cNvPr>
          <p:cNvSpPr txBox="1"/>
          <p:nvPr/>
        </p:nvSpPr>
        <p:spPr>
          <a:xfrm>
            <a:off x="4846856" y="4167626"/>
            <a:ext cx="6043320" cy="1938992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400" dirty="0">
                <a:latin typeface="Comic Sans MS" panose="030F0702030302020204" pitchFamily="66" charset="0"/>
              </a:rPr>
              <a:t>Ander mooi plan: laten we het oude boek uit 1963, waarin Truus Wijsmuller haar levenswerk beschrijft, opnieuw uitgeven.</a:t>
            </a:r>
          </a:p>
          <a:p>
            <a:r>
              <a:rPr lang="nl-NL" sz="2400" dirty="0">
                <a:latin typeface="Comic Sans MS" panose="030F0702030302020204" pitchFamily="66" charset="0"/>
              </a:rPr>
              <a:t>Een salamander pocket. Nu fysiek. Niet digitaal: </a:t>
            </a:r>
            <a:r>
              <a:rPr lang="nl-NL" sz="2400" dirty="0">
                <a:latin typeface="Comic Sans MS" panose="030F0702030302020204" pitchFamily="66" charset="0"/>
                <a:hlinkClick r:id="rId3"/>
              </a:rPr>
              <a:t>Geen tijd voor tranen</a:t>
            </a:r>
            <a:r>
              <a:rPr lang="nl-NL" sz="2400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6B1D568-0A7A-4C47-9FF9-DD2510E88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973102"/>
            <a:ext cx="9642764" cy="513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2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4" y="0"/>
            <a:ext cx="1608617" cy="706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337878" y="0"/>
            <a:ext cx="1854122" cy="7061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04B09FD-7E50-4822-ACE5-1F90046C147B}"/>
              </a:ext>
            </a:extLst>
          </p:cNvPr>
          <p:cNvSpPr txBox="1"/>
          <p:nvPr/>
        </p:nvSpPr>
        <p:spPr>
          <a:xfrm>
            <a:off x="-3" y="6285638"/>
            <a:ext cx="1219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chemeClr val="bg1"/>
                </a:solidFill>
                <a:latin typeface="Comic Sans MS" panose="030F0702030302020204" pitchFamily="66" charset="0"/>
              </a:rPr>
              <a:t>Mensen met een kromme neus die iets met geld hebben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0EDE167-EB50-4A68-8083-C0A8A8A7ED6A}"/>
              </a:ext>
            </a:extLst>
          </p:cNvPr>
          <p:cNvSpPr txBox="1"/>
          <p:nvPr/>
        </p:nvSpPr>
        <p:spPr>
          <a:xfrm>
            <a:off x="1511428" y="238210"/>
            <a:ext cx="9071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REMBRANDTSCHOOL VAN JUF TOF         </a:t>
            </a:r>
          </a:p>
        </p:txBody>
      </p:sp>
      <p:grpSp>
        <p:nvGrpSpPr>
          <p:cNvPr id="12" name="Groep 11">
            <a:extLst>
              <a:ext uri="{FF2B5EF4-FFF2-40B4-BE49-F238E27FC236}">
                <a16:creationId xmlns:a16="http://schemas.microsoft.com/office/drawing/2014/main" id="{4AFD6025-668D-48E0-B87C-24701003A9C2}"/>
              </a:ext>
            </a:extLst>
          </p:cNvPr>
          <p:cNvGrpSpPr/>
          <p:nvPr/>
        </p:nvGrpSpPr>
        <p:grpSpPr>
          <a:xfrm>
            <a:off x="1647050" y="1027904"/>
            <a:ext cx="8974768" cy="5113569"/>
            <a:chOff x="1917291" y="968869"/>
            <a:chExt cx="8974768" cy="5113569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94017B63-C04B-4BA2-BDCA-617793C15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36" b="20155"/>
            <a:stretch/>
          </p:blipFill>
          <p:spPr>
            <a:xfrm>
              <a:off x="1917291" y="968869"/>
              <a:ext cx="4931624" cy="511356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C2AF1023-BF57-4D9B-ABEA-20F26DEB6D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58" b="2193"/>
            <a:stretch/>
          </p:blipFill>
          <p:spPr>
            <a:xfrm>
              <a:off x="6848915" y="978635"/>
              <a:ext cx="4043144" cy="5085038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3" name="Tekstvak 12">
            <a:extLst>
              <a:ext uri="{FF2B5EF4-FFF2-40B4-BE49-F238E27FC236}">
                <a16:creationId xmlns:a16="http://schemas.microsoft.com/office/drawing/2014/main" id="{CC8C45D3-1FBB-44F4-A478-C86D79493E61}"/>
              </a:ext>
            </a:extLst>
          </p:cNvPr>
          <p:cNvSpPr txBox="1"/>
          <p:nvPr/>
        </p:nvSpPr>
        <p:spPr>
          <a:xfrm>
            <a:off x="2521527" y="5663964"/>
            <a:ext cx="241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Comic Sans MS" panose="030F0702030302020204" pitchFamily="66" charset="0"/>
              </a:rPr>
              <a:t>Rembrandtschool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9A091A4-C1EE-4B83-AA0A-33D8AA5FC519}"/>
              </a:ext>
            </a:extLst>
          </p:cNvPr>
          <p:cNvSpPr txBox="1"/>
          <p:nvPr/>
        </p:nvSpPr>
        <p:spPr>
          <a:xfrm>
            <a:off x="2926449" y="1368578"/>
            <a:ext cx="2410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Comic Sans MS" panose="030F0702030302020204" pitchFamily="66" charset="0"/>
              </a:rPr>
              <a:t>gashouder</a:t>
            </a:r>
          </a:p>
        </p:txBody>
      </p:sp>
      <p:sp>
        <p:nvSpPr>
          <p:cNvPr id="2" name="Pijl: omhoog 1">
            <a:extLst>
              <a:ext uri="{FF2B5EF4-FFF2-40B4-BE49-F238E27FC236}">
                <a16:creationId xmlns:a16="http://schemas.microsoft.com/office/drawing/2014/main" id="{8997DAEF-A829-4701-BF4A-D4CBD84EF65E}"/>
              </a:ext>
            </a:extLst>
          </p:cNvPr>
          <p:cNvSpPr/>
          <p:nvPr/>
        </p:nvSpPr>
        <p:spPr>
          <a:xfrm>
            <a:off x="3971636" y="5043055"/>
            <a:ext cx="159861" cy="446367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omhoog 14">
            <a:extLst>
              <a:ext uri="{FF2B5EF4-FFF2-40B4-BE49-F238E27FC236}">
                <a16:creationId xmlns:a16="http://schemas.microsoft.com/office/drawing/2014/main" id="{126AAA08-70DB-4E61-A548-3F6AF91473BF}"/>
              </a:ext>
            </a:extLst>
          </p:cNvPr>
          <p:cNvSpPr/>
          <p:nvPr/>
        </p:nvSpPr>
        <p:spPr>
          <a:xfrm rot="10800000">
            <a:off x="4032931" y="1794660"/>
            <a:ext cx="159861" cy="446367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0E1403A-3004-4423-9341-E32FD3A1C3E3}"/>
              </a:ext>
            </a:extLst>
          </p:cNvPr>
          <p:cNvSpPr txBox="1"/>
          <p:nvPr/>
        </p:nvSpPr>
        <p:spPr>
          <a:xfrm>
            <a:off x="7137918" y="5689458"/>
            <a:ext cx="30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latin typeface="Comic Sans MS" panose="030F0702030302020204" pitchFamily="66" charset="0"/>
              </a:rPr>
              <a:t>Bram 10 jaar oud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D675B8A-2412-43C9-8929-375513638DDF}"/>
              </a:ext>
            </a:extLst>
          </p:cNvPr>
          <p:cNvSpPr txBox="1"/>
          <p:nvPr/>
        </p:nvSpPr>
        <p:spPr>
          <a:xfrm>
            <a:off x="11726944" y="628563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4658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nl-NL" sz="3200" b="1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25FE89-C182-4415-A52B-F392E95D027F}"/>
              </a:ext>
            </a:extLst>
          </p:cNvPr>
          <p:cNvSpPr txBox="1"/>
          <p:nvPr/>
        </p:nvSpPr>
        <p:spPr>
          <a:xfrm>
            <a:off x="1159497" y="209552"/>
            <a:ext cx="100206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STOERE VERHALEN: JAN BONEKAMP       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BF87447-0D33-4DF8-94D3-61CC43B23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4" b="19314"/>
          <a:stretch/>
        </p:blipFill>
        <p:spPr>
          <a:xfrm>
            <a:off x="1274618" y="974213"/>
            <a:ext cx="3342052" cy="511277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6C3627BE-EB95-45AB-A1A7-B1C014BC0E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670" y="974212"/>
            <a:ext cx="6300711" cy="511277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0C9C683C-2304-4052-ADD4-64BF74B52F8E}"/>
              </a:ext>
            </a:extLst>
          </p:cNvPr>
          <p:cNvSpPr txBox="1"/>
          <p:nvPr/>
        </p:nvSpPr>
        <p:spPr>
          <a:xfrm>
            <a:off x="11726944" y="6273225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CF120A2D-B5B4-4BE4-A5C7-AF1796C06EA2}"/>
              </a:ext>
            </a:extLst>
          </p:cNvPr>
          <p:cNvSpPr/>
          <p:nvPr/>
        </p:nvSpPr>
        <p:spPr>
          <a:xfrm>
            <a:off x="0" y="6065186"/>
            <a:ext cx="12192000" cy="79281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0FFA8E4-BE14-4940-B5CE-F6B5EFCAE5F9}"/>
              </a:ext>
            </a:extLst>
          </p:cNvPr>
          <p:cNvSpPr txBox="1"/>
          <p:nvPr/>
        </p:nvSpPr>
        <p:spPr>
          <a:xfrm>
            <a:off x="1752408" y="6249911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Aanslag op </a:t>
            </a:r>
            <a:r>
              <a:rPr lang="nl-NL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Ragut</a:t>
            </a:r>
            <a:endParaRPr lang="nl-NL" sz="32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193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F425FE89-C182-4415-A52B-F392E95D027F}"/>
              </a:ext>
            </a:extLst>
          </p:cNvPr>
          <p:cNvSpPr txBox="1"/>
          <p:nvPr/>
        </p:nvSpPr>
        <p:spPr>
          <a:xfrm>
            <a:off x="1150069" y="209552"/>
            <a:ext cx="1019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HET MEISJE MET  HET RODE HAAR         </a:t>
            </a:r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9A42B264-66AE-44D7-984A-46CB58225235}"/>
              </a:ext>
            </a:extLst>
          </p:cNvPr>
          <p:cNvGrpSpPr/>
          <p:nvPr/>
        </p:nvGrpSpPr>
        <p:grpSpPr>
          <a:xfrm>
            <a:off x="1150070" y="1003879"/>
            <a:ext cx="10190375" cy="5276848"/>
            <a:chOff x="1274618" y="997527"/>
            <a:chExt cx="10917382" cy="5066146"/>
          </a:xfrm>
        </p:grpSpPr>
        <p:pic>
          <p:nvPicPr>
            <p:cNvPr id="3" name="Afbeelding 2">
              <a:extLst>
                <a:ext uri="{FF2B5EF4-FFF2-40B4-BE49-F238E27FC236}">
                  <a16:creationId xmlns:a16="http://schemas.microsoft.com/office/drawing/2014/main" id="{AF16793C-B79E-4A2F-B198-3953694A0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23" r="4195" b="4803"/>
            <a:stretch/>
          </p:blipFill>
          <p:spPr>
            <a:xfrm>
              <a:off x="1274618" y="997527"/>
              <a:ext cx="3235009" cy="5066145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6A9DE27A-9679-4C5F-AA21-F00A6C3A7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9627" y="1003879"/>
              <a:ext cx="7682373" cy="5059794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6945F90D-0F8B-496F-8F6A-B34ADD96DD86}"/>
              </a:ext>
            </a:extLst>
          </p:cNvPr>
          <p:cNvSpPr txBox="1"/>
          <p:nvPr/>
        </p:nvSpPr>
        <p:spPr>
          <a:xfrm>
            <a:off x="11726944" y="6280726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16336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A35001-63B9-4130-A64F-18D55F441DDE}"/>
              </a:ext>
            </a:extLst>
          </p:cNvPr>
          <p:cNvSpPr txBox="1"/>
          <p:nvPr/>
        </p:nvSpPr>
        <p:spPr>
          <a:xfrm>
            <a:off x="1274617" y="209552"/>
            <a:ext cx="9830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AANTALLEN VERMOORDEN JODEN PER LAND        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CFA1568-EAC9-4990-AF2C-540290D5A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618" y="1095145"/>
            <a:ext cx="6539346" cy="3849717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411211FA-66E3-4AF3-98E1-6E37A905F352}"/>
              </a:ext>
            </a:extLst>
          </p:cNvPr>
          <p:cNvSpPr txBox="1"/>
          <p:nvPr/>
        </p:nvSpPr>
        <p:spPr>
          <a:xfrm>
            <a:off x="1465503" y="4944862"/>
            <a:ext cx="5979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Verklarende mythen uit mijn jeugd: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Comic Sans MS" panose="030F0702030302020204" pitchFamily="66" charset="0"/>
              </a:rPr>
              <a:t>de schuldige veel te brave Nederlanders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l-NL" sz="2000" dirty="0">
                <a:latin typeface="Comic Sans MS" panose="030F0702030302020204" pitchFamily="66" charset="0"/>
              </a:rPr>
              <a:t>Denen en hun koning met hun Davidssterren        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0BDAC39-3C90-4346-8E74-519D98952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50" y="997526"/>
            <a:ext cx="3122318" cy="506614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E3204004-C245-4C19-B384-6A0DFCE88A3B}"/>
              </a:ext>
            </a:extLst>
          </p:cNvPr>
          <p:cNvSpPr txBox="1"/>
          <p:nvPr/>
        </p:nvSpPr>
        <p:spPr>
          <a:xfrm>
            <a:off x="11726944" y="616844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3285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72637"/>
            <a:ext cx="12192000" cy="7853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0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917382" y="0"/>
            <a:ext cx="1274618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A35001-63B9-4130-A64F-18D55F441DDE}"/>
              </a:ext>
            </a:extLst>
          </p:cNvPr>
          <p:cNvSpPr txBox="1"/>
          <p:nvPr/>
        </p:nvSpPr>
        <p:spPr>
          <a:xfrm>
            <a:off x="1083076" y="290234"/>
            <a:ext cx="10102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NEDERLAND VEEL GEVLUCHTE DUITSE JODEN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11211FA-66E3-4AF3-98E1-6E37A905F352}"/>
              </a:ext>
            </a:extLst>
          </p:cNvPr>
          <p:cNvSpPr txBox="1"/>
          <p:nvPr/>
        </p:nvSpPr>
        <p:spPr>
          <a:xfrm>
            <a:off x="1274619" y="5360269"/>
            <a:ext cx="5108252" cy="7078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>
                <a:latin typeface="Comic Sans MS" panose="030F0702030302020204" pitchFamily="66" charset="0"/>
              </a:rPr>
              <a:t>Duitsers hadden hoge doelstellingen voor </a:t>
            </a:r>
            <a:r>
              <a:rPr lang="nl-NL" sz="2000" dirty="0" err="1">
                <a:latin typeface="Comic Sans MS" panose="030F0702030302020204" pitchFamily="66" charset="0"/>
              </a:rPr>
              <a:t>jodenmoord</a:t>
            </a:r>
            <a:r>
              <a:rPr lang="nl-NL" sz="2000" dirty="0">
                <a:latin typeface="Comic Sans MS" panose="030F0702030302020204" pitchFamily="66" charset="0"/>
              </a:rPr>
              <a:t>: in Nederland extreem hoog</a:t>
            </a:r>
          </a:p>
        </p:txBody>
      </p:sp>
      <p:pic>
        <p:nvPicPr>
          <p:cNvPr id="1030" name="Picture 6" descr="De bronafbeelding bekijken">
            <a:extLst>
              <a:ext uri="{FF2B5EF4-FFF2-40B4-BE49-F238E27FC236}">
                <a16:creationId xmlns:a16="http://schemas.microsoft.com/office/drawing/2014/main" id="{37C3FAAA-EEA3-4798-98DA-B2FDB83EB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7" r="11667"/>
          <a:stretch/>
        </p:blipFill>
        <p:spPr bwMode="auto">
          <a:xfrm>
            <a:off x="6414029" y="997527"/>
            <a:ext cx="4472194" cy="50616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e bronafbeelding bekijken">
            <a:extLst>
              <a:ext uri="{FF2B5EF4-FFF2-40B4-BE49-F238E27FC236}">
                <a16:creationId xmlns:a16="http://schemas.microsoft.com/office/drawing/2014/main" id="{6AC96399-421C-4A61-A093-6ECE539011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/>
          <a:stretch/>
        </p:blipFill>
        <p:spPr bwMode="auto">
          <a:xfrm>
            <a:off x="1274618" y="997527"/>
            <a:ext cx="5108253" cy="43582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F1123D93-84DA-4D62-9F32-5E61E1F3CB4A}"/>
              </a:ext>
            </a:extLst>
          </p:cNvPr>
          <p:cNvSpPr txBox="1"/>
          <p:nvPr/>
        </p:nvSpPr>
        <p:spPr>
          <a:xfrm>
            <a:off x="11642103" y="6273225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97089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3"/>
            <a:ext cx="12192000" cy="7943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1" y="0"/>
            <a:ext cx="1966451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10225548" y="0"/>
            <a:ext cx="1966452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8" name="Groep 7">
            <a:extLst>
              <a:ext uri="{FF2B5EF4-FFF2-40B4-BE49-F238E27FC236}">
                <a16:creationId xmlns:a16="http://schemas.microsoft.com/office/drawing/2014/main" id="{14120FA2-2D60-452F-9FE1-232F4A4239AA}"/>
              </a:ext>
            </a:extLst>
          </p:cNvPr>
          <p:cNvGrpSpPr/>
          <p:nvPr/>
        </p:nvGrpSpPr>
        <p:grpSpPr>
          <a:xfrm>
            <a:off x="1966452" y="997527"/>
            <a:ext cx="8259096" cy="5066146"/>
            <a:chOff x="1966452" y="997527"/>
            <a:chExt cx="8259096" cy="5066146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FF685862-E079-4529-9B51-45FFEB301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066" y="997527"/>
              <a:ext cx="4719482" cy="506614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27C5F4-B76B-4E4C-84C9-C4C55537D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6452" y="997527"/>
              <a:ext cx="3539614" cy="5066146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2C47C3FD-6B48-4A91-B5A7-E09B38D29AEA}"/>
              </a:ext>
            </a:extLst>
          </p:cNvPr>
          <p:cNvSpPr txBox="1"/>
          <p:nvPr/>
        </p:nvSpPr>
        <p:spPr>
          <a:xfrm>
            <a:off x="1966449" y="209552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JONA OBERSKI        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8B718F4-9766-403B-BB1C-B2851402EFC7}"/>
              </a:ext>
            </a:extLst>
          </p:cNvPr>
          <p:cNvSpPr txBox="1"/>
          <p:nvPr/>
        </p:nvSpPr>
        <p:spPr>
          <a:xfrm>
            <a:off x="11726944" y="616844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53CE82E-A57B-42A5-A369-88DC6010C831}"/>
              </a:ext>
            </a:extLst>
          </p:cNvPr>
          <p:cNvSpPr txBox="1"/>
          <p:nvPr/>
        </p:nvSpPr>
        <p:spPr>
          <a:xfrm>
            <a:off x="2087746" y="6168447"/>
            <a:ext cx="825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Mission </a:t>
            </a:r>
            <a:r>
              <a:rPr lang="nl-NL" sz="32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Alsos</a:t>
            </a:r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: college Duitse atoombom</a:t>
            </a:r>
          </a:p>
        </p:txBody>
      </p:sp>
    </p:spTree>
    <p:extLst>
      <p:ext uri="{BB962C8B-B14F-4D97-AF65-F5344CB8AC3E}">
        <p14:creationId xmlns:p14="http://schemas.microsoft.com/office/powerpoint/2010/main" val="1020128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D711050D-E073-49F9-BD37-F75C223F136B}"/>
              </a:ext>
            </a:extLst>
          </p:cNvPr>
          <p:cNvSpPr/>
          <p:nvPr/>
        </p:nvSpPr>
        <p:spPr>
          <a:xfrm>
            <a:off x="0" y="0"/>
            <a:ext cx="12192000" cy="99752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6AF27D8B-57D6-4ED0-9B57-F75635A63FA2}"/>
              </a:ext>
            </a:extLst>
          </p:cNvPr>
          <p:cNvSpPr/>
          <p:nvPr/>
        </p:nvSpPr>
        <p:spPr>
          <a:xfrm>
            <a:off x="0" y="6063674"/>
            <a:ext cx="12192000" cy="79115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BFB38402-E835-46E5-8538-EDE5B90E86B0}"/>
              </a:ext>
            </a:extLst>
          </p:cNvPr>
          <p:cNvSpPr/>
          <p:nvPr/>
        </p:nvSpPr>
        <p:spPr>
          <a:xfrm>
            <a:off x="-1" y="-1"/>
            <a:ext cx="2818403" cy="678729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776F5B4A-F6F2-41B0-BD5B-252384FF006D}"/>
              </a:ext>
            </a:extLst>
          </p:cNvPr>
          <p:cNvSpPr/>
          <p:nvPr/>
        </p:nvSpPr>
        <p:spPr>
          <a:xfrm>
            <a:off x="9619925" y="0"/>
            <a:ext cx="2572075" cy="685482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850AD7A-3F42-465B-B382-63BEB71D58A9}"/>
              </a:ext>
            </a:extLst>
          </p:cNvPr>
          <p:cNvSpPr txBox="1"/>
          <p:nvPr/>
        </p:nvSpPr>
        <p:spPr>
          <a:xfrm>
            <a:off x="1512618" y="209552"/>
            <a:ext cx="9663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ILAN KISCH        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D0FDA84-726D-4830-ADD3-6F6B79053D55}"/>
              </a:ext>
            </a:extLst>
          </p:cNvPr>
          <p:cNvSpPr txBox="1"/>
          <p:nvPr/>
        </p:nvSpPr>
        <p:spPr>
          <a:xfrm>
            <a:off x="1955595" y="6202523"/>
            <a:ext cx="8950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schaamte joodse raad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4EB614-C286-4B7B-9E59-A11FDF077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5018" r="8351" b="4086"/>
          <a:stretch/>
        </p:blipFill>
        <p:spPr>
          <a:xfrm>
            <a:off x="6095998" y="972702"/>
            <a:ext cx="3523927" cy="5090971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E5156D0-D5EF-4647-B0F8-4D9C09AA5E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r="7277"/>
          <a:stretch/>
        </p:blipFill>
        <p:spPr>
          <a:xfrm>
            <a:off x="2818404" y="972701"/>
            <a:ext cx="3277595" cy="509097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20C982AD-C8C8-43A6-A74D-B969C646DA6D}"/>
              </a:ext>
            </a:extLst>
          </p:cNvPr>
          <p:cNvSpPr txBox="1"/>
          <p:nvPr/>
        </p:nvSpPr>
        <p:spPr>
          <a:xfrm>
            <a:off x="6095994" y="5382780"/>
            <a:ext cx="35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Abraham Asscher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1880 - 1950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123E1E1-F1F5-4ED7-9100-3B1FE4CF53AD}"/>
              </a:ext>
            </a:extLst>
          </p:cNvPr>
          <p:cNvSpPr txBox="1"/>
          <p:nvPr/>
        </p:nvSpPr>
        <p:spPr>
          <a:xfrm>
            <a:off x="2818402" y="5401752"/>
            <a:ext cx="327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David Cohen</a:t>
            </a:r>
          </a:p>
          <a:p>
            <a:pPr algn="ctr"/>
            <a:r>
              <a:rPr lang="nl-NL" b="1" dirty="0">
                <a:solidFill>
                  <a:schemeClr val="bg1"/>
                </a:solidFill>
                <a:latin typeface="Comic Sans MS" panose="030F0702030302020204" pitchFamily="66" charset="0"/>
              </a:rPr>
              <a:t>1882 - 1967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45B7F15-3AEB-4E59-A4CB-D4B6E6685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18" y="900251"/>
            <a:ext cx="9663382" cy="5163422"/>
          </a:xfrm>
          <a:prstGeom prst="rect">
            <a:avLst/>
          </a:prstGeom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1DF14AD0-0FCC-4527-A0D3-F2436F55CAFF}"/>
              </a:ext>
            </a:extLst>
          </p:cNvPr>
          <p:cNvSpPr txBox="1"/>
          <p:nvPr/>
        </p:nvSpPr>
        <p:spPr>
          <a:xfrm>
            <a:off x="11726941" y="6270048"/>
            <a:ext cx="46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dirty="0">
                <a:solidFill>
                  <a:schemeClr val="bg1"/>
                </a:solidFill>
                <a:latin typeface="Comic Sans MS" panose="030F0702030302020204" pitchFamily="66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4080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7946</TotalTime>
  <Words>1114</Words>
  <Application>Microsoft Office PowerPoint</Application>
  <PresentationFormat>Breedbeeld</PresentationFormat>
  <Paragraphs>158</Paragraphs>
  <Slides>25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Comic Sans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Bram Tenhaeff</dc:creator>
  <cp:lastModifiedBy>Bram Tenhaeff</cp:lastModifiedBy>
  <cp:revision>118</cp:revision>
  <dcterms:created xsi:type="dcterms:W3CDTF">2018-03-20T11:29:33Z</dcterms:created>
  <dcterms:modified xsi:type="dcterms:W3CDTF">2021-05-03T06:31:35Z</dcterms:modified>
</cp:coreProperties>
</file>