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0" r:id="rId5"/>
    <p:sldId id="258" r:id="rId6"/>
    <p:sldId id="262" r:id="rId7"/>
    <p:sldId id="261" r:id="rId8"/>
    <p:sldId id="268" r:id="rId9"/>
    <p:sldId id="264" r:id="rId10"/>
    <p:sldId id="26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E175D-A723-4EBE-BFAD-907B4B184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BF493F-F78B-45A1-BB82-FDAAFF655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7247D7-35ED-45D0-A296-596F2447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F6F73F-E70C-4E65-AD5E-CF68ABBF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15A225-C7C3-4036-856D-828EA4A9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92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EF247-241F-491D-8D8F-407AE44B8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EC94EE-4E80-45CF-86BE-85B92FA93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CC4E11-BD04-485F-850D-0ABE8C70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61BCB4-AA57-44A7-947C-18F4D277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87A9D8-3571-4D0D-A269-40D369F1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24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B9F35BB-CD51-4154-B516-8AE74EB66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11EEF9-223B-46AD-A581-86782F611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2573A8-404C-4474-BAE0-B2C4B1E3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A4A867-D77B-4CDD-B778-E5C74ED3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6CABC2-ED8A-46A8-9477-DCE2E0B0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0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D47C0-43BE-4652-B8DE-74247A2B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03E7D8-6EE2-4656-826F-DE9F394E3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C57C19-D61D-4C4C-BAEC-CA61CBE2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35F9B2-32ED-4349-9EC9-9042E5D4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BA1282-B805-4D3A-B144-3254587A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9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B0787-7806-4CF4-AE71-D5FA8D43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8D18CA-6C5D-4D3C-B220-373AD1A0E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25AF54-F016-4557-B6B6-8349DF0F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E679A1-976E-47B9-AE8B-0A883B2A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FF3B17-7971-4735-9524-982B2E1B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55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C4509-09B7-4D9A-B746-E04CEDEC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FE7011-BCF3-4F9C-8763-E33AAC29A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22BED6-464F-4F99-8371-A5B9DE27A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642256-2E79-457C-93BA-95556D93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EE4F6B-DB7A-4B12-AEC5-45F23834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717495-DB56-4736-96D3-D6336DEC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86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C8A50-6AFE-41B6-A405-CF6D7DD8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5ED21E-7F8B-47B8-91B7-1D187E08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B3C71B4-82C7-43B9-8C32-38BA2283C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472489-FE47-4A11-A3E9-CCEB69AB5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48E044-2EDE-4D09-B529-C32621325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CED0FE6-48FB-4DC8-AC77-023D7003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B4BBD7-7345-4B65-94FE-9DA7A20D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300A1C-9191-4A14-8139-DC5EBF18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27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F2E1D-79D4-452E-B884-D7944F37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08EF4B-05E6-44E0-AA31-BEDA5B19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1297A0-B3E2-4E31-86C0-4E2AD9F9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E67053-2E12-4E35-B9DE-496A0F6E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71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933CDB2-60AC-40D4-8249-72EE5D46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40F14EE-9717-430D-850D-4046C8E1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7C8073-09BE-4CA9-8A0B-38C48ABA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8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CB7F0-B861-4FAE-867C-DC21C987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46A4EF-9315-4EE1-A49F-359E83CBD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0932B4-BCAF-435D-9BAA-32E35C850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657CBA-8A5A-429E-8004-5E7FBB80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3363A9-0FF8-43C5-8328-4E3EA8E5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6CD928-B17F-497D-8552-443111D2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59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688D0-3DA4-4847-9571-9BBE1863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2E0B00B-FBA4-45D5-8A3B-F28B076FC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4F6D81-005C-49C3-8C17-97DEC2932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7D764C-8F35-4A79-9686-61D8190C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221980-0BCA-4A11-A393-FFAF515F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91D4F7-1BE9-4C0E-911C-B5922FC3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69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CE5E31-BA65-4013-B2E6-E3DC0693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ECF84-9083-4BC6-B069-E9029B8B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571030-3F89-41AF-8DCF-5414F9D06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EC296-EB96-4E6D-86F4-18F5CA783239}" type="datetimeFigureOut">
              <a:rPr lang="nl-NL" smtClean="0"/>
              <a:t>6-7-2021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FB1068-6595-4BCB-ABE2-D8386C4D5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3B9787-4F47-44CF-B122-BB83008B5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72AF-2191-4846-B38E-631F96F03F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6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09DD2876-8B7E-4FBD-8764-9106DB3CAFCB}"/>
              </a:ext>
            </a:extLst>
          </p:cNvPr>
          <p:cNvSpPr/>
          <p:nvPr/>
        </p:nvSpPr>
        <p:spPr>
          <a:xfrm>
            <a:off x="-50800" y="70877"/>
            <a:ext cx="12185567" cy="68687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516A50-C2AF-4DC6-B9D2-E77933F6C360}"/>
              </a:ext>
            </a:extLst>
          </p:cNvPr>
          <p:cNvSpPr/>
          <p:nvPr/>
        </p:nvSpPr>
        <p:spPr>
          <a:xfrm>
            <a:off x="0" y="6074439"/>
            <a:ext cx="12192000" cy="794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8F263E4-ABFB-477D-8E05-ED675B01A897}"/>
              </a:ext>
            </a:extLst>
          </p:cNvPr>
          <p:cNvSpPr/>
          <p:nvPr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12A499-7C68-4420-B19B-D471A15932A4}"/>
              </a:ext>
            </a:extLst>
          </p:cNvPr>
          <p:cNvSpPr/>
          <p:nvPr/>
        </p:nvSpPr>
        <p:spPr>
          <a:xfrm>
            <a:off x="0" y="0"/>
            <a:ext cx="12746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01704D-B7C2-4ECC-95C5-27BE3CB3EBAE}"/>
              </a:ext>
            </a:extLst>
          </p:cNvPr>
          <p:cNvSpPr/>
          <p:nvPr/>
        </p:nvSpPr>
        <p:spPr>
          <a:xfrm>
            <a:off x="10917382" y="0"/>
            <a:ext cx="1274618" cy="68548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789076-B430-4F59-BD21-D7CFD6696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30" y="263016"/>
            <a:ext cx="12191999" cy="742929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STUDENTENFLATS</a:t>
            </a:r>
            <a:r>
              <a:rPr lang="nl-NL" sz="4400" b="1" dirty="0">
                <a:latin typeface="Comic Sans MS" panose="030F0702030302020204" pitchFamily="66" charset="0"/>
              </a:rPr>
              <a:t> </a:t>
            </a:r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VOOR BEJAARDEN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EFCBFCD-26EA-496E-8CF6-AC8B2AC2E843}"/>
              </a:ext>
            </a:extLst>
          </p:cNvPr>
          <p:cNvSpPr txBox="1">
            <a:spLocks/>
          </p:cNvSpPr>
          <p:nvPr/>
        </p:nvSpPr>
        <p:spPr>
          <a:xfrm>
            <a:off x="1281049" y="6074439"/>
            <a:ext cx="9636331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woningen te veel, met te weinig inwoners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D7C5BB25-41F2-4BAC-8DA9-1291E35DB0D0}"/>
              </a:ext>
            </a:extLst>
          </p:cNvPr>
          <p:cNvSpPr txBox="1">
            <a:spLocks/>
          </p:cNvSpPr>
          <p:nvPr/>
        </p:nvSpPr>
        <p:spPr>
          <a:xfrm>
            <a:off x="11265442" y="6152830"/>
            <a:ext cx="730898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C1FEA0-9A6F-42F3-947B-8BE11AD4547A}"/>
              </a:ext>
            </a:extLst>
          </p:cNvPr>
          <p:cNvSpPr txBox="1"/>
          <p:nvPr/>
        </p:nvSpPr>
        <p:spPr>
          <a:xfrm>
            <a:off x="1281048" y="1365526"/>
            <a:ext cx="571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omic Sans MS" panose="030F0702030302020204" pitchFamily="66" charset="0"/>
              </a:rPr>
              <a:t>NEDERLAND LAND VOL PRACHTSTEDEN</a:t>
            </a:r>
          </a:p>
        </p:txBody>
      </p:sp>
      <p:pic>
        <p:nvPicPr>
          <p:cNvPr id="3074" name="Picture 2" descr="Afbeeldingsresultaten voor foto's de laat alkmaar">
            <a:extLst>
              <a:ext uri="{FF2B5EF4-FFF2-40B4-BE49-F238E27FC236}">
                <a16:creationId xmlns:a16="http://schemas.microsoft.com/office/drawing/2014/main" id="{E4C27888-0B98-49B3-B364-5C2577C91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7036" r="1466" b="4149"/>
          <a:stretch/>
        </p:blipFill>
        <p:spPr bwMode="auto">
          <a:xfrm>
            <a:off x="6993681" y="1268961"/>
            <a:ext cx="3887924" cy="262638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00F69467-26D8-47F9-8B1D-B44B249261EC}"/>
              </a:ext>
            </a:extLst>
          </p:cNvPr>
          <p:cNvGrpSpPr/>
          <p:nvPr/>
        </p:nvGrpSpPr>
        <p:grpSpPr>
          <a:xfrm>
            <a:off x="1281048" y="1862199"/>
            <a:ext cx="5537025" cy="1213752"/>
            <a:chOff x="1281048" y="1862199"/>
            <a:chExt cx="5537025" cy="1213752"/>
          </a:xfrm>
        </p:grpSpPr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BCA6FAA4-273E-46B9-A2EA-1DEC3B04E0E3}"/>
                </a:ext>
              </a:extLst>
            </p:cNvPr>
            <p:cNvSpPr txBox="1"/>
            <p:nvPr/>
          </p:nvSpPr>
          <p:spPr>
            <a:xfrm>
              <a:off x="1281048" y="2286339"/>
              <a:ext cx="3187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latin typeface="Comic Sans MS" panose="030F0702030302020204" pitchFamily="66" charset="0"/>
                </a:rPr>
                <a:t>NH 3 LELIJKE STEDEN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CE9BED88-B99C-4A2A-AE63-38128DFF6924}"/>
                </a:ext>
              </a:extLst>
            </p:cNvPr>
            <p:cNvGrpSpPr/>
            <p:nvPr/>
          </p:nvGrpSpPr>
          <p:grpSpPr>
            <a:xfrm>
              <a:off x="4997618" y="1862199"/>
              <a:ext cx="1820455" cy="1213752"/>
              <a:chOff x="4498050" y="1920240"/>
              <a:chExt cx="1820455" cy="1213752"/>
            </a:xfrm>
          </p:grpSpPr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8995FFAC-3F83-41DA-9125-2A1287778264}"/>
                  </a:ext>
                </a:extLst>
              </p:cNvPr>
              <p:cNvGrpSpPr/>
              <p:nvPr/>
            </p:nvGrpSpPr>
            <p:grpSpPr>
              <a:xfrm>
                <a:off x="4838581" y="1920240"/>
                <a:ext cx="1479924" cy="1213752"/>
                <a:chOff x="4838581" y="1920240"/>
                <a:chExt cx="1479924" cy="1213752"/>
              </a:xfrm>
            </p:grpSpPr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EE364EA3-364C-432F-8EF3-ABC147705635}"/>
                    </a:ext>
                  </a:extLst>
                </p:cNvPr>
                <p:cNvSpPr txBox="1"/>
                <p:nvPr/>
              </p:nvSpPr>
              <p:spPr>
                <a:xfrm>
                  <a:off x="4838581" y="1920240"/>
                  <a:ext cx="13701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Den Helder</a:t>
                  </a:r>
                </a:p>
              </p:txBody>
            </p:sp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EB279989-632B-42E1-8E85-2E4A611A442C}"/>
                    </a:ext>
                  </a:extLst>
                </p:cNvPr>
                <p:cNvSpPr txBox="1"/>
                <p:nvPr/>
              </p:nvSpPr>
              <p:spPr>
                <a:xfrm>
                  <a:off x="4838581" y="2344380"/>
                  <a:ext cx="1257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Zaandam</a:t>
                  </a:r>
                </a:p>
              </p:txBody>
            </p:sp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6D67E132-BE8F-489F-97E1-D29987D8308F}"/>
                    </a:ext>
                  </a:extLst>
                </p:cNvPr>
                <p:cNvSpPr txBox="1"/>
                <p:nvPr/>
              </p:nvSpPr>
              <p:spPr>
                <a:xfrm>
                  <a:off x="4838581" y="2764660"/>
                  <a:ext cx="14799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Beverwijk</a:t>
                  </a:r>
                </a:p>
              </p:txBody>
            </p:sp>
          </p:grpSp>
          <p:sp>
            <p:nvSpPr>
              <p:cNvPr id="9" name="Linkeraccolade 8">
                <a:extLst>
                  <a:ext uri="{FF2B5EF4-FFF2-40B4-BE49-F238E27FC236}">
                    <a16:creationId xmlns:a16="http://schemas.microsoft.com/office/drawing/2014/main" id="{FA34CA21-7F85-4845-A0A4-83AAE408B12D}"/>
                  </a:ext>
                </a:extLst>
              </p:cNvPr>
              <p:cNvSpPr/>
              <p:nvPr/>
            </p:nvSpPr>
            <p:spPr>
              <a:xfrm>
                <a:off x="4498050" y="2014250"/>
                <a:ext cx="195469" cy="1029591"/>
              </a:xfrm>
              <a:prstGeom prst="leftBrac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3076" name="Picture 4" descr="Afbeeldingsresultaten voor lege winkels">
            <a:extLst>
              <a:ext uri="{FF2B5EF4-FFF2-40B4-BE49-F238E27FC236}">
                <a16:creationId xmlns:a16="http://schemas.microsoft.com/office/drawing/2014/main" id="{53350695-B70B-4DA7-A1E2-C554FD186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9"/>
          <a:stretch/>
        </p:blipFill>
        <p:spPr bwMode="auto">
          <a:xfrm>
            <a:off x="6993681" y="3931461"/>
            <a:ext cx="3887924" cy="213263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1032D319-A4AC-4B0E-8067-7EBBFADE9928}"/>
              </a:ext>
            </a:extLst>
          </p:cNvPr>
          <p:cNvGrpSpPr/>
          <p:nvPr/>
        </p:nvGrpSpPr>
        <p:grpSpPr>
          <a:xfrm>
            <a:off x="1253616" y="3135928"/>
            <a:ext cx="5740065" cy="1213752"/>
            <a:chOff x="1253616" y="3135928"/>
            <a:chExt cx="5740065" cy="1213752"/>
          </a:xfrm>
        </p:grpSpPr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297025A-6354-457D-BD14-1AF5DC3785B1}"/>
                </a:ext>
              </a:extLst>
            </p:cNvPr>
            <p:cNvSpPr txBox="1"/>
            <p:nvPr/>
          </p:nvSpPr>
          <p:spPr>
            <a:xfrm>
              <a:off x="1253616" y="3515326"/>
              <a:ext cx="3187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latin typeface="Comic Sans MS" panose="030F0702030302020204" pitchFamily="66" charset="0"/>
                </a:rPr>
                <a:t>MIJN FAMILIE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ED5FDC8E-7BFE-4C58-849F-502C7D03077A}"/>
                </a:ext>
              </a:extLst>
            </p:cNvPr>
            <p:cNvGrpSpPr/>
            <p:nvPr/>
          </p:nvGrpSpPr>
          <p:grpSpPr>
            <a:xfrm>
              <a:off x="3706650" y="3135928"/>
              <a:ext cx="3287031" cy="1213752"/>
              <a:chOff x="4498050" y="1920240"/>
              <a:chExt cx="1923201" cy="1213752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D347FE40-E70D-48A1-8D99-AA8144E36E4F}"/>
                  </a:ext>
                </a:extLst>
              </p:cNvPr>
              <p:cNvGrpSpPr/>
              <p:nvPr/>
            </p:nvGrpSpPr>
            <p:grpSpPr>
              <a:xfrm>
                <a:off x="4722244" y="1920240"/>
                <a:ext cx="1699007" cy="1213752"/>
                <a:chOff x="4722244" y="1920240"/>
                <a:chExt cx="1699007" cy="1213752"/>
              </a:xfrm>
            </p:grpSpPr>
            <p:sp>
              <p:nvSpPr>
                <p:cNvPr id="26" name="Tekstvak 25">
                  <a:extLst>
                    <a:ext uri="{FF2B5EF4-FFF2-40B4-BE49-F238E27FC236}">
                      <a16:creationId xmlns:a16="http://schemas.microsoft.com/office/drawing/2014/main" id="{A27E38A2-DDA6-43B8-B9EB-482514ED7F44}"/>
                    </a:ext>
                  </a:extLst>
                </p:cNvPr>
                <p:cNvSpPr txBox="1"/>
                <p:nvPr/>
              </p:nvSpPr>
              <p:spPr>
                <a:xfrm>
                  <a:off x="4722244" y="1920240"/>
                  <a:ext cx="15962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Vader 1945 8 achterblijvers</a:t>
                  </a:r>
                </a:p>
              </p:txBody>
            </p:sp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092F4161-2DB4-41EF-BB2B-F5AFACF1F4C5}"/>
                    </a:ext>
                  </a:extLst>
                </p:cNvPr>
                <p:cNvSpPr txBox="1"/>
                <p:nvPr/>
              </p:nvSpPr>
              <p:spPr>
                <a:xfrm>
                  <a:off x="4722244" y="2352826"/>
                  <a:ext cx="15962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Bram 1971 4 achterblijvers</a:t>
                  </a:r>
                </a:p>
              </p:txBody>
            </p:sp>
            <p:sp>
              <p:nvSpPr>
                <p:cNvPr id="28" name="Tekstvak 27">
                  <a:extLst>
                    <a:ext uri="{FF2B5EF4-FFF2-40B4-BE49-F238E27FC236}">
                      <a16:creationId xmlns:a16="http://schemas.microsoft.com/office/drawing/2014/main" id="{DE310E41-BE7C-493F-B0F2-38BCF77EB52F}"/>
                    </a:ext>
                  </a:extLst>
                </p:cNvPr>
                <p:cNvSpPr txBox="1"/>
                <p:nvPr/>
              </p:nvSpPr>
              <p:spPr>
                <a:xfrm>
                  <a:off x="4722245" y="2764660"/>
                  <a:ext cx="16990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Mijn </a:t>
                  </a:r>
                  <a:r>
                    <a:rPr lang="nl-NL" dirty="0" err="1"/>
                    <a:t>kids</a:t>
                  </a:r>
                  <a:r>
                    <a:rPr lang="nl-NL" dirty="0"/>
                    <a:t> nu 2 achterblijvers</a:t>
                  </a:r>
                </a:p>
              </p:txBody>
            </p:sp>
          </p:grpSp>
          <p:sp>
            <p:nvSpPr>
              <p:cNvPr id="25" name="Linkeraccolade 24">
                <a:extLst>
                  <a:ext uri="{FF2B5EF4-FFF2-40B4-BE49-F238E27FC236}">
                    <a16:creationId xmlns:a16="http://schemas.microsoft.com/office/drawing/2014/main" id="{00B89904-66D9-414D-A945-CB45ED97DD63}"/>
                  </a:ext>
                </a:extLst>
              </p:cNvPr>
              <p:cNvSpPr/>
              <p:nvPr/>
            </p:nvSpPr>
            <p:spPr>
              <a:xfrm>
                <a:off x="4498050" y="2014250"/>
                <a:ext cx="195469" cy="1029591"/>
              </a:xfrm>
              <a:prstGeom prst="leftBrac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9" name="Tekstvak 28">
            <a:extLst>
              <a:ext uri="{FF2B5EF4-FFF2-40B4-BE49-F238E27FC236}">
                <a16:creationId xmlns:a16="http://schemas.microsoft.com/office/drawing/2014/main" id="{3693B2B8-EA49-4ABF-9AA1-8C7A4E6CD197}"/>
              </a:ext>
            </a:extLst>
          </p:cNvPr>
          <p:cNvSpPr txBox="1"/>
          <p:nvPr/>
        </p:nvSpPr>
        <p:spPr>
          <a:xfrm>
            <a:off x="1314468" y="4497401"/>
            <a:ext cx="542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omic Sans MS" panose="030F0702030302020204" pitchFamily="66" charset="0"/>
              </a:rPr>
              <a:t>NEDERLAND NU 2,1 inwoner/huis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4EE95A7-C340-461F-AC74-337217D59B9F}"/>
              </a:ext>
            </a:extLst>
          </p:cNvPr>
          <p:cNvSpPr txBox="1"/>
          <p:nvPr/>
        </p:nvSpPr>
        <p:spPr>
          <a:xfrm>
            <a:off x="1284011" y="5079366"/>
            <a:ext cx="542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omic Sans MS" panose="030F0702030302020204" pitchFamily="66" charset="0"/>
              </a:rPr>
              <a:t>3 miljoen man woont alleen, straks 5 miljoen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05C55F7A-7DCA-460C-A6D0-CB02F6F72F28}"/>
              </a:ext>
            </a:extLst>
          </p:cNvPr>
          <p:cNvSpPr txBox="1"/>
          <p:nvPr/>
        </p:nvSpPr>
        <p:spPr>
          <a:xfrm>
            <a:off x="1284010" y="5533501"/>
            <a:ext cx="542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omic Sans MS" panose="030F0702030302020204" pitchFamily="66" charset="0"/>
              </a:rPr>
              <a:t>Veel eenzaamheid, slechte mantelzorg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176E6E3-F188-4D6B-B67E-CFD7CFA09143}"/>
              </a:ext>
            </a:extLst>
          </p:cNvPr>
          <p:cNvCxnSpPr/>
          <p:nvPr/>
        </p:nvCxnSpPr>
        <p:spPr>
          <a:xfrm>
            <a:off x="1267331" y="1844798"/>
            <a:ext cx="5740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06A2E43F-3249-4CCD-873F-0772EF4E17BF}"/>
              </a:ext>
            </a:extLst>
          </p:cNvPr>
          <p:cNvCxnSpPr/>
          <p:nvPr/>
        </p:nvCxnSpPr>
        <p:spPr>
          <a:xfrm>
            <a:off x="1219797" y="3075951"/>
            <a:ext cx="5740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DBD97A58-9A3A-4B72-9CD8-AA0BF05EE5F0}"/>
              </a:ext>
            </a:extLst>
          </p:cNvPr>
          <p:cNvCxnSpPr/>
          <p:nvPr/>
        </p:nvCxnSpPr>
        <p:spPr>
          <a:xfrm>
            <a:off x="1219796" y="4493079"/>
            <a:ext cx="5740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10D6ACC7-E51B-4306-94F3-72727BA88950}"/>
              </a:ext>
            </a:extLst>
          </p:cNvPr>
          <p:cNvCxnSpPr/>
          <p:nvPr/>
        </p:nvCxnSpPr>
        <p:spPr>
          <a:xfrm>
            <a:off x="1253616" y="4997778"/>
            <a:ext cx="57400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fbeeldingsresultaten voor plattegrond alkmaar centrum">
            <a:extLst>
              <a:ext uri="{FF2B5EF4-FFF2-40B4-BE49-F238E27FC236}">
                <a16:creationId xmlns:a16="http://schemas.microsoft.com/office/drawing/2014/main" id="{8A920531-AE26-4384-ABFA-1AE8450C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49" y="1275370"/>
            <a:ext cx="9636331" cy="47990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728E29C-3D57-4046-88AC-CED3BDB5447B}"/>
              </a:ext>
            </a:extLst>
          </p:cNvPr>
          <p:cNvSpPr/>
          <p:nvPr/>
        </p:nvSpPr>
        <p:spPr>
          <a:xfrm>
            <a:off x="493589" y="85507"/>
            <a:ext cx="11267209" cy="657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516A50-C2AF-4DC6-B9D2-E77933F6C360}"/>
              </a:ext>
            </a:extLst>
          </p:cNvPr>
          <p:cNvSpPr/>
          <p:nvPr/>
        </p:nvSpPr>
        <p:spPr>
          <a:xfrm>
            <a:off x="0" y="6074439"/>
            <a:ext cx="12192000" cy="794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12A499-7C68-4420-B19B-D471A15932A4}"/>
              </a:ext>
            </a:extLst>
          </p:cNvPr>
          <p:cNvSpPr/>
          <p:nvPr/>
        </p:nvSpPr>
        <p:spPr>
          <a:xfrm>
            <a:off x="0" y="0"/>
            <a:ext cx="149842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01704D-B7C2-4ECC-95C5-27BE3CB3EBAE}"/>
              </a:ext>
            </a:extLst>
          </p:cNvPr>
          <p:cNvSpPr/>
          <p:nvPr/>
        </p:nvSpPr>
        <p:spPr>
          <a:xfrm>
            <a:off x="10761418" y="-10766"/>
            <a:ext cx="1437719" cy="68548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EFCBFCD-26EA-496E-8CF6-AC8B2AC2E843}"/>
              </a:ext>
            </a:extLst>
          </p:cNvPr>
          <p:cNvSpPr txBox="1">
            <a:spLocks/>
          </p:cNvSpPr>
          <p:nvPr/>
        </p:nvSpPr>
        <p:spPr>
          <a:xfrm>
            <a:off x="1184341" y="6120605"/>
            <a:ext cx="9823318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Geen Jakarta aan de Noordzee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63043D6-C03A-41AC-A77F-894AD3C1A759}"/>
              </a:ext>
            </a:extLst>
          </p:cNvPr>
          <p:cNvSpPr txBox="1">
            <a:spLocks/>
          </p:cNvSpPr>
          <p:nvPr/>
        </p:nvSpPr>
        <p:spPr>
          <a:xfrm>
            <a:off x="11134165" y="6156007"/>
            <a:ext cx="920986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92D1A4AA-DDE1-4D4D-8263-D8B01DDBE9F2}"/>
              </a:ext>
            </a:extLst>
          </p:cNvPr>
          <p:cNvGrpSpPr/>
          <p:nvPr/>
        </p:nvGrpSpPr>
        <p:grpSpPr>
          <a:xfrm>
            <a:off x="8399929" y="1083888"/>
            <a:ext cx="2356038" cy="4975973"/>
            <a:chOff x="174503" y="159614"/>
            <a:chExt cx="2235053" cy="4724693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59E066B6-41D5-4316-8ECB-0FBF07C0B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01" t="19735" r="31036" b="51355"/>
            <a:stretch/>
          </p:blipFill>
          <p:spPr bwMode="auto">
            <a:xfrm>
              <a:off x="174503" y="2608756"/>
              <a:ext cx="2235053" cy="2275551"/>
            </a:xfrm>
            <a:prstGeom prst="rect">
              <a:avLst/>
            </a:prstGeom>
            <a:ln w="952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A8192AC1-0BCE-425D-8AF5-EC92E96C0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90" t="13342" r="44410" b="51076"/>
            <a:stretch/>
          </p:blipFill>
          <p:spPr bwMode="auto">
            <a:xfrm>
              <a:off x="174505" y="159614"/>
              <a:ext cx="2220680" cy="2449456"/>
            </a:xfrm>
            <a:prstGeom prst="rect">
              <a:avLst/>
            </a:prstGeom>
            <a:ln w="952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6" name="Picture 2" descr="Afbeeldingsresultaten voor philip droge moederstad">
            <a:extLst>
              <a:ext uri="{FF2B5EF4-FFF2-40B4-BE49-F238E27FC236}">
                <a16:creationId xmlns:a16="http://schemas.microsoft.com/office/drawing/2014/main" id="{5D8C05B5-39D4-4134-A7B7-1AF83E17A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94" y="1083889"/>
            <a:ext cx="1679052" cy="259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ten voor philip droge">
            <a:extLst>
              <a:ext uri="{FF2B5EF4-FFF2-40B4-BE49-F238E27FC236}">
                <a16:creationId xmlns:a16="http://schemas.microsoft.com/office/drawing/2014/main" id="{BED73C10-8B37-47E8-8C73-DE404ACA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63" y="1046486"/>
            <a:ext cx="1760870" cy="26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ten voor philip droge">
            <a:extLst>
              <a:ext uri="{FF2B5EF4-FFF2-40B4-BE49-F238E27FC236}">
                <a16:creationId xmlns:a16="http://schemas.microsoft.com/office/drawing/2014/main" id="{027F8EE6-3736-44FA-B956-D3EB64DCE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04" y="1091025"/>
            <a:ext cx="1707413" cy="2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ten voor philip droge">
            <a:extLst>
              <a:ext uri="{FF2B5EF4-FFF2-40B4-BE49-F238E27FC236}">
                <a16:creationId xmlns:a16="http://schemas.microsoft.com/office/drawing/2014/main" id="{0D8A3D48-7BA3-42B5-9BA0-E9AA28871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34" y="1094714"/>
            <a:ext cx="1798555" cy="25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D13D38A-6842-4255-BBFC-03A5DFE70868}"/>
              </a:ext>
            </a:extLst>
          </p:cNvPr>
          <p:cNvCxnSpPr>
            <a:cxnSpLocks/>
          </p:cNvCxnSpPr>
          <p:nvPr/>
        </p:nvCxnSpPr>
        <p:spPr>
          <a:xfrm flipH="1">
            <a:off x="1459964" y="3674065"/>
            <a:ext cx="92960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FCF7751B-4B8C-4612-9A71-4C72E67AE167}"/>
              </a:ext>
            </a:extLst>
          </p:cNvPr>
          <p:cNvCxnSpPr>
            <a:cxnSpLocks/>
          </p:cNvCxnSpPr>
          <p:nvPr/>
        </p:nvCxnSpPr>
        <p:spPr>
          <a:xfrm>
            <a:off x="8399929" y="1112105"/>
            <a:ext cx="19891" cy="49477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4DD72DB-F992-45FE-8B44-A23B87D2BB1D}"/>
              </a:ext>
            </a:extLst>
          </p:cNvPr>
          <p:cNvCxnSpPr>
            <a:cxnSpLocks/>
          </p:cNvCxnSpPr>
          <p:nvPr/>
        </p:nvCxnSpPr>
        <p:spPr>
          <a:xfrm flipH="1">
            <a:off x="6677518" y="1046486"/>
            <a:ext cx="26776" cy="26370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F8F263E4-ABFB-477D-8E05-ED675B01A897}"/>
              </a:ext>
            </a:extLst>
          </p:cNvPr>
          <p:cNvSpPr/>
          <p:nvPr/>
        </p:nvSpPr>
        <p:spPr>
          <a:xfrm>
            <a:off x="12588" y="-185075"/>
            <a:ext cx="12192000" cy="1268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ED2DD79-8416-4304-90FC-7F6184DE6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963" y="150718"/>
            <a:ext cx="9296004" cy="67997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NADENKEN IPV </a:t>
            </a:r>
            <a:r>
              <a:rPr lang="nl-NL" sz="3200" b="1">
                <a:solidFill>
                  <a:schemeClr val="bg1"/>
                </a:solidFill>
                <a:latin typeface="Comic Sans MS" panose="030F0702030302020204" pitchFamily="66" charset="0"/>
              </a:rPr>
              <a:t>BLIND BOUWEN</a:t>
            </a:r>
            <a:endParaRPr lang="nl-NL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02A58AFF-B574-40B7-A522-F644DB5A35ED}"/>
              </a:ext>
            </a:extLst>
          </p:cNvPr>
          <p:cNvCxnSpPr>
            <a:cxnSpLocks/>
          </p:cNvCxnSpPr>
          <p:nvPr/>
        </p:nvCxnSpPr>
        <p:spPr>
          <a:xfrm flipH="1">
            <a:off x="5002912" y="1088320"/>
            <a:ext cx="26777" cy="25888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C48A3DF2-4DC8-4FBF-BE4D-087A1BE8C142}"/>
              </a:ext>
            </a:extLst>
          </p:cNvPr>
          <p:cNvCxnSpPr>
            <a:cxnSpLocks/>
          </p:cNvCxnSpPr>
          <p:nvPr/>
        </p:nvCxnSpPr>
        <p:spPr>
          <a:xfrm flipH="1">
            <a:off x="3227157" y="1105434"/>
            <a:ext cx="1" cy="49683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Afbeeldingsresultaten voor philip droge">
            <a:extLst>
              <a:ext uri="{FF2B5EF4-FFF2-40B4-BE49-F238E27FC236}">
                <a16:creationId xmlns:a16="http://schemas.microsoft.com/office/drawing/2014/main" id="{DC11600B-5BD1-467F-8827-FB55BAB9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63" y="3691179"/>
            <a:ext cx="1760871" cy="23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kstvak 47">
            <a:extLst>
              <a:ext uri="{FF2B5EF4-FFF2-40B4-BE49-F238E27FC236}">
                <a16:creationId xmlns:a16="http://schemas.microsoft.com/office/drawing/2014/main" id="{C00022ED-1F4B-44EE-981F-83428CCA6AA1}"/>
              </a:ext>
            </a:extLst>
          </p:cNvPr>
          <p:cNvSpPr txBox="1"/>
          <p:nvPr/>
        </p:nvSpPr>
        <p:spPr>
          <a:xfrm>
            <a:off x="3253933" y="3720232"/>
            <a:ext cx="5139671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Philip Droge, briljant journalistiek historisch 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Net als Pieter Omtzigt is Philip Droge geen domme alfa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Moederstad (2020) Jakarta, megastad van 30 miljoen </a:t>
            </a:r>
          </a:p>
          <a:p>
            <a:endParaRPr lang="nl-NL" sz="1600" dirty="0"/>
          </a:p>
          <a:p>
            <a:r>
              <a:rPr lang="nl-NL" sz="1600" dirty="0"/>
              <a:t>Miljoen extra woningen maakt van Nederland 1 reuzenstad</a:t>
            </a:r>
          </a:p>
          <a:p>
            <a:endParaRPr lang="nl-NL" sz="1600" dirty="0"/>
          </a:p>
          <a:p>
            <a:r>
              <a:rPr lang="nl-NL" sz="1600" dirty="0"/>
              <a:t>Politici moeten met goede plannen komen ipv technocratie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A4B1C16F-E607-439E-8C32-7A7BB9AC7CB7}"/>
              </a:ext>
            </a:extLst>
          </p:cNvPr>
          <p:cNvSpPr txBox="1">
            <a:spLocks/>
          </p:cNvSpPr>
          <p:nvPr/>
        </p:nvSpPr>
        <p:spPr>
          <a:xfrm>
            <a:off x="3248483" y="5529876"/>
            <a:ext cx="5145122" cy="461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b="1" dirty="0">
                <a:latin typeface="Comic Sans MS" panose="030F0702030302020204" pitchFamily="66" charset="0"/>
              </a:rPr>
              <a:t>NIET UITBOUWEN MAAR INBOUWEN</a:t>
            </a:r>
          </a:p>
        </p:txBody>
      </p:sp>
    </p:spTree>
    <p:extLst>
      <p:ext uri="{BB962C8B-B14F-4D97-AF65-F5344CB8AC3E}">
        <p14:creationId xmlns:p14="http://schemas.microsoft.com/office/powerpoint/2010/main" val="13170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728E29C-3D57-4046-88AC-CED3BDB5447B}"/>
              </a:ext>
            </a:extLst>
          </p:cNvPr>
          <p:cNvSpPr/>
          <p:nvPr/>
        </p:nvSpPr>
        <p:spPr>
          <a:xfrm>
            <a:off x="0" y="132441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516A50-C2AF-4DC6-B9D2-E77933F6C360}"/>
              </a:ext>
            </a:extLst>
          </p:cNvPr>
          <p:cNvSpPr/>
          <p:nvPr/>
        </p:nvSpPr>
        <p:spPr>
          <a:xfrm>
            <a:off x="0" y="6074439"/>
            <a:ext cx="12192000" cy="794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8F263E4-ABFB-477D-8E05-ED675B01A897}"/>
              </a:ext>
            </a:extLst>
          </p:cNvPr>
          <p:cNvSpPr/>
          <p:nvPr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12A499-7C68-4420-B19B-D471A15932A4}"/>
              </a:ext>
            </a:extLst>
          </p:cNvPr>
          <p:cNvSpPr/>
          <p:nvPr/>
        </p:nvSpPr>
        <p:spPr>
          <a:xfrm>
            <a:off x="0" y="0"/>
            <a:ext cx="12746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01704D-B7C2-4ECC-95C5-27BE3CB3EBAE}"/>
              </a:ext>
            </a:extLst>
          </p:cNvPr>
          <p:cNvSpPr/>
          <p:nvPr/>
        </p:nvSpPr>
        <p:spPr>
          <a:xfrm>
            <a:off x="10917382" y="0"/>
            <a:ext cx="1274618" cy="68548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63043D6-C03A-41AC-A77F-894AD3C1A759}"/>
              </a:ext>
            </a:extLst>
          </p:cNvPr>
          <p:cNvSpPr txBox="1">
            <a:spLocks/>
          </p:cNvSpPr>
          <p:nvPr/>
        </p:nvSpPr>
        <p:spPr>
          <a:xfrm>
            <a:off x="11181873" y="6108937"/>
            <a:ext cx="730898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E242E8-B225-4AC0-93B2-BE579835B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059" y="252681"/>
            <a:ext cx="8805393" cy="67997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LAND VAN PRACHTSTEDEN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75B80D0E-07AD-4719-A297-699E88601542}"/>
              </a:ext>
            </a:extLst>
          </p:cNvPr>
          <p:cNvGrpSpPr/>
          <p:nvPr/>
        </p:nvGrpSpPr>
        <p:grpSpPr>
          <a:xfrm>
            <a:off x="1241740" y="1268963"/>
            <a:ext cx="9708520" cy="4773234"/>
            <a:chOff x="1291687" y="1287262"/>
            <a:chExt cx="9708520" cy="4773234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68EFD8A2-36A1-4E5D-A78B-51B1D5FD9ED0}"/>
                </a:ext>
              </a:extLst>
            </p:cNvPr>
            <p:cNvGrpSpPr/>
            <p:nvPr/>
          </p:nvGrpSpPr>
          <p:grpSpPr>
            <a:xfrm>
              <a:off x="1291687" y="1287262"/>
              <a:ext cx="9708520" cy="4773234"/>
              <a:chOff x="1291687" y="1287262"/>
              <a:chExt cx="9708520" cy="4773234"/>
            </a:xfrm>
          </p:grpSpPr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F996D781-07B7-4807-9244-B780FE2B0C7C}"/>
                  </a:ext>
                </a:extLst>
              </p:cNvPr>
              <p:cNvGrpSpPr/>
              <p:nvPr/>
            </p:nvGrpSpPr>
            <p:grpSpPr>
              <a:xfrm>
                <a:off x="1291687" y="1287262"/>
                <a:ext cx="9708520" cy="4773234"/>
                <a:chOff x="1250082" y="1248532"/>
                <a:chExt cx="9708520" cy="4773234"/>
              </a:xfrm>
            </p:grpSpPr>
            <p:grpSp>
              <p:nvGrpSpPr>
                <p:cNvPr id="13" name="Groep 12">
                  <a:extLst>
                    <a:ext uri="{FF2B5EF4-FFF2-40B4-BE49-F238E27FC236}">
                      <a16:creationId xmlns:a16="http://schemas.microsoft.com/office/drawing/2014/main" id="{273E8DBA-C760-446C-A1F7-0ACD501FAA4A}"/>
                    </a:ext>
                  </a:extLst>
                </p:cNvPr>
                <p:cNvGrpSpPr/>
                <p:nvPr/>
              </p:nvGrpSpPr>
              <p:grpSpPr>
                <a:xfrm>
                  <a:off x="1250082" y="1248532"/>
                  <a:ext cx="9708520" cy="4773234"/>
                  <a:chOff x="1254351" y="-172010"/>
                  <a:chExt cx="9708520" cy="4773234"/>
                </a:xfrm>
              </p:grpSpPr>
              <p:grpSp>
                <p:nvGrpSpPr>
                  <p:cNvPr id="10" name="Groep 9">
                    <a:extLst>
                      <a:ext uri="{FF2B5EF4-FFF2-40B4-BE49-F238E27FC236}">
                        <a16:creationId xmlns:a16="http://schemas.microsoft.com/office/drawing/2014/main" id="{C2BF9EDF-E608-4F41-9238-20E49AF78DB6}"/>
                      </a:ext>
                    </a:extLst>
                  </p:cNvPr>
                  <p:cNvGrpSpPr/>
                  <p:nvPr/>
                </p:nvGrpSpPr>
                <p:grpSpPr>
                  <a:xfrm>
                    <a:off x="1254351" y="-150434"/>
                    <a:ext cx="5746316" cy="4751658"/>
                    <a:chOff x="5157114" y="-134123"/>
                    <a:chExt cx="5746316" cy="4751658"/>
                  </a:xfrm>
                </p:grpSpPr>
                <p:pic>
                  <p:nvPicPr>
                    <p:cNvPr id="1030" name="Picture 6" descr="Afbeeldingsresultaten voor foto stad amsterdam">
                      <a:extLst>
                        <a:ext uri="{FF2B5EF4-FFF2-40B4-BE49-F238E27FC236}">
                          <a16:creationId xmlns:a16="http://schemas.microsoft.com/office/drawing/2014/main" id="{EECC17E0-CBBA-4D2F-81F1-B1DBBC297EE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12705"/>
                    <a:stretch/>
                  </p:blipFill>
                  <p:spPr bwMode="auto">
                    <a:xfrm>
                      <a:off x="5163424" y="-134123"/>
                      <a:ext cx="5740006" cy="2589653"/>
                    </a:xfrm>
                    <a:prstGeom prst="rect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8" name="Picture 4" descr="Afbeeldingsresultaten voor foto stad haarlem">
                      <a:extLst>
                        <a:ext uri="{FF2B5EF4-FFF2-40B4-BE49-F238E27FC236}">
                          <a16:creationId xmlns:a16="http://schemas.microsoft.com/office/drawing/2014/main" id="{FFB9F646-7AA9-432A-816B-6509AF29DD4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12810"/>
                    <a:stretch/>
                  </p:blipFill>
                  <p:spPr bwMode="auto">
                    <a:xfrm>
                      <a:off x="5157114" y="2479667"/>
                      <a:ext cx="5740006" cy="2137868"/>
                    </a:xfrm>
                    <a:prstGeom prst="rect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2" name="Groep 1">
                    <a:extLst>
                      <a:ext uri="{FF2B5EF4-FFF2-40B4-BE49-F238E27FC236}">
                        <a16:creationId xmlns:a16="http://schemas.microsoft.com/office/drawing/2014/main" id="{08D207A6-63B1-4CB9-A2B0-A2026CBC3409}"/>
                      </a:ext>
                    </a:extLst>
                  </p:cNvPr>
                  <p:cNvGrpSpPr/>
                  <p:nvPr/>
                </p:nvGrpSpPr>
                <p:grpSpPr>
                  <a:xfrm>
                    <a:off x="7035963" y="-172010"/>
                    <a:ext cx="3926908" cy="4772804"/>
                    <a:chOff x="1295957" y="-231207"/>
                    <a:chExt cx="3926908" cy="4845846"/>
                  </a:xfrm>
                </p:grpSpPr>
                <p:pic>
                  <p:nvPicPr>
                    <p:cNvPr id="1026" name="Picture 2" descr="Afbeeldingsresultaten voor foto stad alkmaar">
                      <a:extLst>
                        <a:ext uri="{FF2B5EF4-FFF2-40B4-BE49-F238E27FC236}">
                          <a16:creationId xmlns:a16="http://schemas.microsoft.com/office/drawing/2014/main" id="{EBCC376A-D155-4A81-85BE-107B6C0D2F7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13250"/>
                    <a:stretch/>
                  </p:blipFill>
                  <p:spPr bwMode="auto">
                    <a:xfrm>
                      <a:off x="1295957" y="2444054"/>
                      <a:ext cx="3902757" cy="2170585"/>
                    </a:xfrm>
                    <a:prstGeom prst="rect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2" name="Picture 8" descr="Afbeeldingsresultaten voor foto stad hoorn">
                      <a:extLst>
                        <a:ext uri="{FF2B5EF4-FFF2-40B4-BE49-F238E27FC236}">
                          <a16:creationId xmlns:a16="http://schemas.microsoft.com/office/drawing/2014/main" id="{1980EB77-0933-4FB3-844B-2AA3DCF18F8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20108" y="-231207"/>
                      <a:ext cx="3902757" cy="2598566"/>
                    </a:xfrm>
                    <a:prstGeom prst="rect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22" name="Tekstvak 21">
                    <a:extLst>
                      <a:ext uri="{FF2B5EF4-FFF2-40B4-BE49-F238E27FC236}">
                        <a16:creationId xmlns:a16="http://schemas.microsoft.com/office/drawing/2014/main" id="{7C5FC996-98ED-4A05-80AB-F58A7908B357}"/>
                      </a:ext>
                    </a:extLst>
                  </p:cNvPr>
                  <p:cNvSpPr txBox="1"/>
                  <p:nvPr/>
                </p:nvSpPr>
                <p:spPr>
                  <a:xfrm>
                    <a:off x="7085158" y="4117530"/>
                    <a:ext cx="18643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000" b="1" dirty="0">
                        <a:solidFill>
                          <a:schemeClr val="bg1"/>
                        </a:solidFill>
                      </a:rPr>
                      <a:t>ALKMAAR</a:t>
                    </a:r>
                  </a:p>
                </p:txBody>
              </p:sp>
            </p:grpSp>
            <p:sp>
              <p:nvSpPr>
                <p:cNvPr id="21" name="Tekstvak 20">
                  <a:extLst>
                    <a:ext uri="{FF2B5EF4-FFF2-40B4-BE49-F238E27FC236}">
                      <a16:creationId xmlns:a16="http://schemas.microsoft.com/office/drawing/2014/main" id="{A5829A2E-4BE6-4228-87B1-13908827F39C}"/>
                    </a:ext>
                  </a:extLst>
                </p:cNvPr>
                <p:cNvSpPr txBox="1"/>
                <p:nvPr/>
              </p:nvSpPr>
              <p:spPr>
                <a:xfrm>
                  <a:off x="1537314" y="5576134"/>
                  <a:ext cx="18643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b="1" dirty="0">
                      <a:solidFill>
                        <a:schemeClr val="bg1"/>
                      </a:solidFill>
                    </a:rPr>
                    <a:t>HAARLEM</a:t>
                  </a:r>
                </a:p>
              </p:txBody>
            </p: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C7621E89-B925-4DF1-9166-E7F40B9E1A85}"/>
                  </a:ext>
                </a:extLst>
              </p:cNvPr>
              <p:cNvSpPr txBox="1"/>
              <p:nvPr/>
            </p:nvSpPr>
            <p:spPr>
              <a:xfrm>
                <a:off x="7089800" y="3342942"/>
                <a:ext cx="18643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chemeClr val="bg1"/>
                    </a:solidFill>
                  </a:rPr>
                  <a:t>HOORN</a:t>
                </a:r>
              </a:p>
            </p:txBody>
          </p:sp>
        </p:grp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99D85124-C01C-4BC4-91AC-DE65860EEEEB}"/>
                </a:ext>
              </a:extLst>
            </p:cNvPr>
            <p:cNvSpPr txBox="1"/>
            <p:nvPr/>
          </p:nvSpPr>
          <p:spPr>
            <a:xfrm>
              <a:off x="1357444" y="3292058"/>
              <a:ext cx="1864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>
                  <a:solidFill>
                    <a:schemeClr val="bg1"/>
                  </a:solidFill>
                </a:rPr>
                <a:t>AMSTERDAM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16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728E29C-3D57-4046-88AC-CED3BDB5447B}"/>
              </a:ext>
            </a:extLst>
          </p:cNvPr>
          <p:cNvSpPr/>
          <p:nvPr/>
        </p:nvSpPr>
        <p:spPr>
          <a:xfrm>
            <a:off x="45721" y="81568"/>
            <a:ext cx="12146279" cy="6694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516A50-C2AF-4DC6-B9D2-E77933F6C360}"/>
              </a:ext>
            </a:extLst>
          </p:cNvPr>
          <p:cNvSpPr/>
          <p:nvPr/>
        </p:nvSpPr>
        <p:spPr>
          <a:xfrm>
            <a:off x="0" y="5926369"/>
            <a:ext cx="12192000" cy="9423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8F263E4-ABFB-477D-8E05-ED675B01A897}"/>
              </a:ext>
            </a:extLst>
          </p:cNvPr>
          <p:cNvSpPr/>
          <p:nvPr/>
        </p:nvSpPr>
        <p:spPr>
          <a:xfrm>
            <a:off x="0" y="0"/>
            <a:ext cx="12192000" cy="13410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12A499-7C68-4420-B19B-D471A15932A4}"/>
              </a:ext>
            </a:extLst>
          </p:cNvPr>
          <p:cNvSpPr/>
          <p:nvPr/>
        </p:nvSpPr>
        <p:spPr>
          <a:xfrm>
            <a:off x="0" y="0"/>
            <a:ext cx="93992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01704D-B7C2-4ECC-95C5-27BE3CB3EBAE}"/>
              </a:ext>
            </a:extLst>
          </p:cNvPr>
          <p:cNvSpPr/>
          <p:nvPr/>
        </p:nvSpPr>
        <p:spPr>
          <a:xfrm>
            <a:off x="11120898" y="0"/>
            <a:ext cx="1071101" cy="68548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EFCBFCD-26EA-496E-8CF6-AC8B2AC2E843}"/>
              </a:ext>
            </a:extLst>
          </p:cNvPr>
          <p:cNvSpPr txBox="1">
            <a:spLocks/>
          </p:cNvSpPr>
          <p:nvPr/>
        </p:nvSpPr>
        <p:spPr>
          <a:xfrm>
            <a:off x="257452" y="6074439"/>
            <a:ext cx="11638626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600" b="1" cap="smal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63043D6-C03A-41AC-A77F-894AD3C1A759}"/>
              </a:ext>
            </a:extLst>
          </p:cNvPr>
          <p:cNvSpPr txBox="1">
            <a:spLocks/>
          </p:cNvSpPr>
          <p:nvPr/>
        </p:nvSpPr>
        <p:spPr>
          <a:xfrm>
            <a:off x="11252073" y="6016856"/>
            <a:ext cx="730898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E242E8-B225-4AC0-93B2-BE579835B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059" y="252681"/>
            <a:ext cx="8805393" cy="67997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WONINGEN TE VEEL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8065BB6-4320-401A-804B-EED7E122A300}"/>
              </a:ext>
            </a:extLst>
          </p:cNvPr>
          <p:cNvSpPr txBox="1">
            <a:spLocks/>
          </p:cNvSpPr>
          <p:nvPr/>
        </p:nvSpPr>
        <p:spPr>
          <a:xfrm>
            <a:off x="939927" y="6016856"/>
            <a:ext cx="9564444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bejaardentehuizen bestaan niet meer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42B05B0-52E8-455A-A15F-7DE02A04D229}"/>
              </a:ext>
            </a:extLst>
          </p:cNvPr>
          <p:cNvSpPr txBox="1"/>
          <p:nvPr/>
        </p:nvSpPr>
        <p:spPr>
          <a:xfrm>
            <a:off x="939928" y="1309720"/>
            <a:ext cx="10180969" cy="22159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sz="800" dirty="0">
              <a:latin typeface="Comic Sans MS" panose="030F0702030302020204" pitchFamily="66" charset="0"/>
            </a:endParaRPr>
          </a:p>
          <a:p>
            <a:r>
              <a:rPr lang="nl-NL" sz="2400" dirty="0">
                <a:latin typeface="Comic Sans MS" panose="030F0702030302020204" pitchFamily="66" charset="0"/>
              </a:rPr>
              <a:t>LUBBERS						   RUIM 30 JAAR IS  ‘T </a:t>
            </a:r>
          </a:p>
          <a:p>
            <a:r>
              <a:rPr lang="nl-NL" sz="2400" dirty="0">
                <a:latin typeface="Comic Sans MS" panose="030F0702030302020204" pitchFamily="66" charset="0"/>
              </a:rPr>
              <a:t>							   DIEPSTE WIJSHEID</a:t>
            </a:r>
          </a:p>
          <a:p>
            <a:r>
              <a:rPr lang="nl-NL" sz="2400" dirty="0">
                <a:latin typeface="Comic Sans MS" panose="030F0702030302020204" pitchFamily="66" charset="0"/>
              </a:rPr>
              <a:t>                KOK				</a:t>
            </a:r>
            <a:r>
              <a:rPr lang="nl-NL" sz="2400" dirty="0" err="1">
                <a:latin typeface="Comic Sans MS" panose="030F0702030302020204" pitchFamily="66" charset="0"/>
              </a:rPr>
              <a:t>gewees</a:t>
            </a:r>
            <a:r>
              <a:rPr lang="nl-NL" sz="2400" dirty="0">
                <a:latin typeface="Comic Sans MS" panose="030F0702030302020204" pitchFamily="66" charset="0"/>
              </a:rPr>
              <a:t>  GEWEEST OM ONZE							   BEJAARDENHUIZEN RUTTE						   TE SLUITEN.</a:t>
            </a:r>
          </a:p>
          <a:p>
            <a:endParaRPr lang="nl-NL" sz="1000" dirty="0">
              <a:latin typeface="Comic Sans MS" panose="030F0702030302020204" pitchFamily="66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CA3C6A6-9189-492A-B079-F7C85ABF01DC}"/>
              </a:ext>
            </a:extLst>
          </p:cNvPr>
          <p:cNvSpPr txBox="1"/>
          <p:nvPr/>
        </p:nvSpPr>
        <p:spPr>
          <a:xfrm>
            <a:off x="939928" y="3525711"/>
            <a:ext cx="10180968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3600" dirty="0">
                <a:latin typeface="Comic Sans MS" panose="030F0702030302020204" pitchFamily="66" charset="0"/>
              </a:rPr>
              <a:t> Gevolg: we hebben nu helaas huizen te weinig,</a:t>
            </a:r>
          </a:p>
          <a:p>
            <a:r>
              <a:rPr lang="nl-NL" sz="3600" dirty="0">
                <a:latin typeface="Comic Sans MS" panose="030F0702030302020204" pitchFamily="66" charset="0"/>
              </a:rPr>
              <a:t> en er wonen veel en veel te weinig mensen in 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27F6A656-5902-4D24-81BC-B6EB9D79E24E}"/>
              </a:ext>
            </a:extLst>
          </p:cNvPr>
          <p:cNvGrpSpPr/>
          <p:nvPr/>
        </p:nvGrpSpPr>
        <p:grpSpPr>
          <a:xfrm>
            <a:off x="939927" y="1323280"/>
            <a:ext cx="6552229" cy="2141812"/>
            <a:chOff x="1147880" y="1272541"/>
            <a:chExt cx="6552229" cy="2032866"/>
          </a:xfrm>
        </p:grpSpPr>
        <p:pic>
          <p:nvPicPr>
            <p:cNvPr id="2052" name="Picture 4" descr="Afbeeldingsresultaten voor LUBBERS">
              <a:extLst>
                <a:ext uri="{FF2B5EF4-FFF2-40B4-BE49-F238E27FC236}">
                  <a16:creationId xmlns:a16="http://schemas.microsoft.com/office/drawing/2014/main" id="{7FE95245-54C3-458E-A77C-A6EF87466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880" y="1288631"/>
              <a:ext cx="1543050" cy="201677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Afbeeldingsresultaten voor WIM KOK">
              <a:extLst>
                <a:ext uri="{FF2B5EF4-FFF2-40B4-BE49-F238E27FC236}">
                  <a16:creationId xmlns:a16="http://schemas.microsoft.com/office/drawing/2014/main" id="{2660E15B-6074-4AA9-AE5E-FBEE85F87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760" y="1272635"/>
              <a:ext cx="1543049" cy="203143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De bronafbeelding bekijken">
              <a:extLst>
                <a:ext uri="{FF2B5EF4-FFF2-40B4-BE49-F238E27FC236}">
                  <a16:creationId xmlns:a16="http://schemas.microsoft.com/office/drawing/2014/main" id="{57FFA548-3DE5-40C2-9631-4B956DB13F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5" t="-2161" r="17647" b="21167"/>
            <a:stretch/>
          </p:blipFill>
          <p:spPr bwMode="auto">
            <a:xfrm>
              <a:off x="6030413" y="1272541"/>
              <a:ext cx="1669696" cy="201677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B2FE6783-3346-42E6-9442-36DDCF699502}"/>
              </a:ext>
            </a:extLst>
          </p:cNvPr>
          <p:cNvSpPr txBox="1"/>
          <p:nvPr/>
        </p:nvSpPr>
        <p:spPr>
          <a:xfrm>
            <a:off x="917070" y="4726040"/>
            <a:ext cx="10180968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3600" dirty="0">
                <a:latin typeface="Comic Sans MS" panose="030F0702030302020204" pitchFamily="66" charset="0"/>
              </a:rPr>
              <a:t> Huizenprijzen veel te hoog voor onze </a:t>
            </a:r>
            <a:r>
              <a:rPr lang="nl-NL" sz="3600" dirty="0" err="1">
                <a:latin typeface="Comic Sans MS" panose="030F0702030302020204" pitchFamily="66" charset="0"/>
              </a:rPr>
              <a:t>kids</a:t>
            </a:r>
            <a:endParaRPr lang="nl-NL" sz="3600" dirty="0">
              <a:latin typeface="Comic Sans MS" panose="030F0702030302020204" pitchFamily="66" charset="0"/>
            </a:endParaRPr>
          </a:p>
          <a:p>
            <a:r>
              <a:rPr lang="nl-NL" sz="3600" dirty="0">
                <a:latin typeface="Comic Sans MS" panose="030F0702030302020204" pitchFamily="66" charset="0"/>
              </a:rPr>
              <a:t> Er is nu geen geld voor het klimaatprobleem</a:t>
            </a:r>
          </a:p>
        </p:txBody>
      </p:sp>
      <p:pic>
        <p:nvPicPr>
          <p:cNvPr id="1026" name="Picture 2" descr="Afbeeldingsresultaten voor balkenende">
            <a:extLst>
              <a:ext uri="{FF2B5EF4-FFF2-40B4-BE49-F238E27FC236}">
                <a16:creationId xmlns:a16="http://schemas.microsoft.com/office/drawing/2014/main" id="{ADDD7FB6-B134-4304-9422-72A865FB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81" y="1354636"/>
            <a:ext cx="1543049" cy="2154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ten voor BEJAARDEN TEHUIZEN">
            <a:extLst>
              <a:ext uri="{FF2B5EF4-FFF2-40B4-BE49-F238E27FC236}">
                <a16:creationId xmlns:a16="http://schemas.microsoft.com/office/drawing/2014/main" id="{7DF198E8-BACC-44DC-B160-B9608322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70" y="1125240"/>
            <a:ext cx="10357862" cy="48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8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728E29C-3D57-4046-88AC-CED3BDB5447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516A50-C2AF-4DC6-B9D2-E77933F6C360}"/>
              </a:ext>
            </a:extLst>
          </p:cNvPr>
          <p:cNvSpPr/>
          <p:nvPr/>
        </p:nvSpPr>
        <p:spPr>
          <a:xfrm>
            <a:off x="0" y="6074439"/>
            <a:ext cx="12192000" cy="794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8F263E4-ABFB-477D-8E05-ED675B01A897}"/>
              </a:ext>
            </a:extLst>
          </p:cNvPr>
          <p:cNvSpPr/>
          <p:nvPr/>
        </p:nvSpPr>
        <p:spPr>
          <a:xfrm>
            <a:off x="0" y="0"/>
            <a:ext cx="12192000" cy="9495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12A499-7C68-4420-B19B-D471A15932A4}"/>
              </a:ext>
            </a:extLst>
          </p:cNvPr>
          <p:cNvSpPr/>
          <p:nvPr/>
        </p:nvSpPr>
        <p:spPr>
          <a:xfrm>
            <a:off x="0" y="0"/>
            <a:ext cx="12746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01704D-B7C2-4ECC-95C5-27BE3CB3EBAE}"/>
              </a:ext>
            </a:extLst>
          </p:cNvPr>
          <p:cNvSpPr/>
          <p:nvPr/>
        </p:nvSpPr>
        <p:spPr>
          <a:xfrm>
            <a:off x="10917382" y="0"/>
            <a:ext cx="1274618" cy="68548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EFCBFCD-26EA-496E-8CF6-AC8B2AC2E843}"/>
              </a:ext>
            </a:extLst>
          </p:cNvPr>
          <p:cNvSpPr txBox="1">
            <a:spLocks/>
          </p:cNvSpPr>
          <p:nvPr/>
        </p:nvSpPr>
        <p:spPr>
          <a:xfrm>
            <a:off x="419876" y="6074439"/>
            <a:ext cx="11635275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 staat moet inbouwen, niet de markt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63043D6-C03A-41AC-A77F-894AD3C1A759}"/>
              </a:ext>
            </a:extLst>
          </p:cNvPr>
          <p:cNvSpPr txBox="1">
            <a:spLocks/>
          </p:cNvSpPr>
          <p:nvPr/>
        </p:nvSpPr>
        <p:spPr>
          <a:xfrm>
            <a:off x="11265442" y="6152830"/>
            <a:ext cx="730898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1083DDF-AC8E-4F3E-9B74-CE1092617331}"/>
              </a:ext>
            </a:extLst>
          </p:cNvPr>
          <p:cNvGrpSpPr/>
          <p:nvPr/>
        </p:nvGrpSpPr>
        <p:grpSpPr>
          <a:xfrm>
            <a:off x="1274618" y="952208"/>
            <a:ext cx="9642763" cy="5134230"/>
            <a:chOff x="1274618" y="952208"/>
            <a:chExt cx="9642763" cy="5134230"/>
          </a:xfrm>
        </p:grpSpPr>
        <p:pic>
          <p:nvPicPr>
            <p:cNvPr id="18434" name="Picture 2" descr="De bronafbeelding bekijken">
              <a:extLst>
                <a:ext uri="{FF2B5EF4-FFF2-40B4-BE49-F238E27FC236}">
                  <a16:creationId xmlns:a16="http://schemas.microsoft.com/office/drawing/2014/main" id="{F6ECC235-F5D0-49BB-B506-41B717AC2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618" y="952208"/>
              <a:ext cx="4399351" cy="262955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NH Nieuws/ Anne Klijnstra">
              <a:extLst>
                <a:ext uri="{FF2B5EF4-FFF2-40B4-BE49-F238E27FC236}">
                  <a16:creationId xmlns:a16="http://schemas.microsoft.com/office/drawing/2014/main" id="{499F9F65-4B6D-4903-A683-7D110317E0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58"/>
            <a:stretch/>
          </p:blipFill>
          <p:spPr bwMode="auto">
            <a:xfrm>
              <a:off x="5673969" y="3627490"/>
              <a:ext cx="5243412" cy="243106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6" name="Picture 4" descr="De bronafbeelding bekijken">
              <a:extLst>
                <a:ext uri="{FF2B5EF4-FFF2-40B4-BE49-F238E27FC236}">
                  <a16:creationId xmlns:a16="http://schemas.microsoft.com/office/drawing/2014/main" id="{A17B4B94-DE88-421A-BB5F-FB7D7FC284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4" t="1791" r="4619" b="-1791"/>
            <a:stretch/>
          </p:blipFill>
          <p:spPr bwMode="auto">
            <a:xfrm>
              <a:off x="1274618" y="3641433"/>
              <a:ext cx="4399351" cy="244500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A41CBB01-A735-4EBD-A5EC-ABFDF98F2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78"/>
            <a:ext cx="12191999" cy="889358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NA 2010 LEEGSTAND ALKMAAR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D68F9FA-7F0A-414A-B145-AAD6B9D0BF07}"/>
              </a:ext>
            </a:extLst>
          </p:cNvPr>
          <p:cNvSpPr txBox="1"/>
          <p:nvPr/>
        </p:nvSpPr>
        <p:spPr>
          <a:xfrm>
            <a:off x="5673969" y="936320"/>
            <a:ext cx="5243412" cy="13542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omic Sans MS" panose="030F0702030302020204" pitchFamily="66" charset="0"/>
              </a:rPr>
              <a:t>Internet verandert woningmarkt: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Comic Sans MS" panose="030F0702030302020204" pitchFamily="66" charset="0"/>
              </a:rPr>
              <a:t>Leegstand winkels (Laat Alkmaar)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Comic Sans MS" panose="030F0702030302020204" pitchFamily="66" charset="0"/>
              </a:rPr>
              <a:t>Leegstand kantoren</a:t>
            </a:r>
          </a:p>
          <a:p>
            <a:endParaRPr lang="nl-NL" sz="1000" dirty="0">
              <a:latin typeface="Comic Sans MS" panose="030F0702030302020204" pitchFamily="66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888161F-D10A-447D-8320-5944F26C9721}"/>
              </a:ext>
            </a:extLst>
          </p:cNvPr>
          <p:cNvSpPr txBox="1"/>
          <p:nvPr/>
        </p:nvSpPr>
        <p:spPr>
          <a:xfrm>
            <a:off x="5673969" y="2286522"/>
            <a:ext cx="5243412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sz="1200" dirty="0">
              <a:latin typeface="Comic Sans MS" panose="030F0702030302020204" pitchFamily="66" charset="0"/>
            </a:endParaRPr>
          </a:p>
          <a:p>
            <a:r>
              <a:rPr lang="nl-NL" sz="2400" dirty="0">
                <a:latin typeface="Comic Sans MS" panose="030F0702030302020204" pitchFamily="66" charset="0"/>
              </a:rPr>
              <a:t>5000 appartementen voor senioren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CF03DA1-93C7-4335-AFED-8F9028CA39E3}"/>
              </a:ext>
            </a:extLst>
          </p:cNvPr>
          <p:cNvSpPr txBox="1"/>
          <p:nvPr/>
        </p:nvSpPr>
        <p:spPr>
          <a:xfrm>
            <a:off x="5714609" y="2948741"/>
            <a:ext cx="5162132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sz="1200" dirty="0">
              <a:latin typeface="Comic Sans MS" panose="030F0702030302020204" pitchFamily="66" charset="0"/>
            </a:endParaRPr>
          </a:p>
          <a:p>
            <a:r>
              <a:rPr lang="nl-NL" sz="2400" dirty="0">
                <a:latin typeface="Comic Sans MS" panose="030F0702030302020204" pitchFamily="66" charset="0"/>
              </a:rPr>
              <a:t>5000 woningen op de markt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CC77FFD2-33F8-4EA0-950E-FC4950F20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92" y="946382"/>
            <a:ext cx="9715937" cy="51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728E29C-3D57-4046-88AC-CED3BDB5447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516A50-C2AF-4DC6-B9D2-E77933F6C360}"/>
              </a:ext>
            </a:extLst>
          </p:cNvPr>
          <p:cNvSpPr/>
          <p:nvPr/>
        </p:nvSpPr>
        <p:spPr>
          <a:xfrm>
            <a:off x="0" y="6074439"/>
            <a:ext cx="12192000" cy="794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8F263E4-ABFB-477D-8E05-ED675B01A897}"/>
              </a:ext>
            </a:extLst>
          </p:cNvPr>
          <p:cNvSpPr/>
          <p:nvPr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12A499-7C68-4420-B19B-D471A15932A4}"/>
              </a:ext>
            </a:extLst>
          </p:cNvPr>
          <p:cNvSpPr/>
          <p:nvPr/>
        </p:nvSpPr>
        <p:spPr>
          <a:xfrm>
            <a:off x="0" y="0"/>
            <a:ext cx="115727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01704D-B7C2-4ECC-95C5-27BE3CB3EBAE}"/>
              </a:ext>
            </a:extLst>
          </p:cNvPr>
          <p:cNvSpPr/>
          <p:nvPr/>
        </p:nvSpPr>
        <p:spPr>
          <a:xfrm>
            <a:off x="10994954" y="0"/>
            <a:ext cx="1197045" cy="68548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EFCBFCD-26EA-496E-8CF6-AC8B2AC2E843}"/>
              </a:ext>
            </a:extLst>
          </p:cNvPr>
          <p:cNvSpPr txBox="1">
            <a:spLocks/>
          </p:cNvSpPr>
          <p:nvPr/>
        </p:nvSpPr>
        <p:spPr>
          <a:xfrm>
            <a:off x="11265442" y="6152830"/>
            <a:ext cx="730898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3AF5400-24BF-40F4-BF45-32899B5C5570}"/>
              </a:ext>
            </a:extLst>
          </p:cNvPr>
          <p:cNvSpPr txBox="1">
            <a:spLocks/>
          </p:cNvSpPr>
          <p:nvPr/>
        </p:nvSpPr>
        <p:spPr>
          <a:xfrm>
            <a:off x="1352938" y="6120605"/>
            <a:ext cx="9564444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modellen veel te simpel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D8EB67C-7344-4106-B532-25E96F520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9" y="252681"/>
            <a:ext cx="9642762" cy="67997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1972 RAPPORT CLUB VAN ROME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5B97C98-92A4-4DC3-B8A3-149C57DC9860}"/>
              </a:ext>
            </a:extLst>
          </p:cNvPr>
          <p:cNvGrpSpPr/>
          <p:nvPr/>
        </p:nvGrpSpPr>
        <p:grpSpPr>
          <a:xfrm>
            <a:off x="1157279" y="1257139"/>
            <a:ext cx="5724747" cy="4812824"/>
            <a:chOff x="1274617" y="1268961"/>
            <a:chExt cx="5724747" cy="4812824"/>
          </a:xfrm>
        </p:grpSpPr>
        <p:pic>
          <p:nvPicPr>
            <p:cNvPr id="2050" name="Picture 2" descr="De bronafbeelding bekijken">
              <a:extLst>
                <a:ext uri="{FF2B5EF4-FFF2-40B4-BE49-F238E27FC236}">
                  <a16:creationId xmlns:a16="http://schemas.microsoft.com/office/drawing/2014/main" id="{A15FBE56-0F25-4B73-9F73-E8799C35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617" y="1279728"/>
              <a:ext cx="2862369" cy="480205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8CE943B-A741-4E08-AE88-1AE2852D7050}"/>
                </a:ext>
              </a:extLst>
            </p:cNvPr>
            <p:cNvGrpSpPr/>
            <p:nvPr/>
          </p:nvGrpSpPr>
          <p:grpSpPr>
            <a:xfrm>
              <a:off x="4136993" y="1268961"/>
              <a:ext cx="2862371" cy="4794712"/>
              <a:chOff x="84660" y="-61713"/>
              <a:chExt cx="3509387" cy="4770365"/>
            </a:xfrm>
          </p:grpSpPr>
          <p:pic>
            <p:nvPicPr>
              <p:cNvPr id="13" name="Afbeelding 12" descr="Gerelateerde afbeelding">
                <a:extLst>
                  <a:ext uri="{FF2B5EF4-FFF2-40B4-BE49-F238E27FC236}">
                    <a16:creationId xmlns:a16="http://schemas.microsoft.com/office/drawing/2014/main" id="{0AC8451C-A586-4F2F-BE0C-38E1A585D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60" y="2258356"/>
                <a:ext cx="3509387" cy="245029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  <p:pic>
            <p:nvPicPr>
              <p:cNvPr id="15" name="Afbeelding 14" descr="Gerelateerde afbeelding">
                <a:extLst>
                  <a:ext uri="{FF2B5EF4-FFF2-40B4-BE49-F238E27FC236}">
                    <a16:creationId xmlns:a16="http://schemas.microsoft.com/office/drawing/2014/main" id="{96778C2C-FAF4-4696-BD2C-D39FFB291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61" y="-61713"/>
                <a:ext cx="3509386" cy="2330779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</p:grp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111A11E1-0D67-4E0C-888B-999FF7B2A43B}"/>
              </a:ext>
            </a:extLst>
          </p:cNvPr>
          <p:cNvSpPr txBox="1"/>
          <p:nvPr/>
        </p:nvSpPr>
        <p:spPr>
          <a:xfrm>
            <a:off x="6959600" y="1233559"/>
            <a:ext cx="4035353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sz="2000" dirty="0">
              <a:latin typeface="Comic Sans MS" panose="030F0702030302020204" pitchFamily="66" charset="0"/>
            </a:endParaRPr>
          </a:p>
          <a:p>
            <a:r>
              <a:rPr lang="nl-NL" sz="2000" dirty="0">
                <a:latin typeface="Comic Sans MS" panose="030F0702030302020204" pitchFamily="66" charset="0"/>
              </a:rPr>
              <a:t>Model set wiskundige verg ’n in de komende 30 </a:t>
            </a:r>
            <a:r>
              <a:rPr lang="nl-NL" sz="2000" dirty="0" err="1">
                <a:latin typeface="Comic Sans MS" panose="030F0702030302020204" pitchFamily="66" charset="0"/>
              </a:rPr>
              <a:t>jr</a:t>
            </a:r>
            <a:r>
              <a:rPr lang="nl-NL" sz="2000" dirty="0">
                <a:latin typeface="Comic Sans MS" panose="030F0702030302020204" pitchFamily="66" charset="0"/>
              </a:rPr>
              <a:t> (1972-2000)</a:t>
            </a:r>
          </a:p>
          <a:p>
            <a:endParaRPr lang="nl-NL" sz="2000" dirty="0">
              <a:latin typeface="Comic Sans MS" panose="030F0702030302020204" pitchFamily="66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A7DEAED-3A07-4CC9-BE51-41987D691D34}"/>
              </a:ext>
            </a:extLst>
          </p:cNvPr>
          <p:cNvSpPr txBox="1"/>
          <p:nvPr/>
        </p:nvSpPr>
        <p:spPr>
          <a:xfrm>
            <a:off x="6955456" y="2556998"/>
            <a:ext cx="4035353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sz="2000" dirty="0">
              <a:latin typeface="Comic Sans MS" panose="030F0702030302020204" pitchFamily="66" charset="0"/>
            </a:endParaRPr>
          </a:p>
          <a:p>
            <a:r>
              <a:rPr lang="nl-NL" sz="2000" dirty="0">
                <a:latin typeface="Comic Sans MS" panose="030F0702030302020204" pitchFamily="66" charset="0"/>
              </a:rPr>
              <a:t>De 5 rampen:</a:t>
            </a:r>
          </a:p>
          <a:p>
            <a:r>
              <a:rPr lang="nl-NL" sz="2000" dirty="0">
                <a:latin typeface="Comic Sans MS" panose="030F0702030302020204" pitchFamily="66" charset="0"/>
              </a:rPr>
              <a:t>1 Natuurlijke hulpbronnen op,</a:t>
            </a:r>
          </a:p>
          <a:p>
            <a:r>
              <a:rPr lang="nl-NL" sz="2000" dirty="0">
                <a:latin typeface="Comic Sans MS" panose="030F0702030302020204" pitchFamily="66" charset="0"/>
              </a:rPr>
              <a:t>2 Industriële productie stort in,</a:t>
            </a:r>
          </a:p>
          <a:p>
            <a:r>
              <a:rPr lang="nl-NL" sz="2000" dirty="0">
                <a:latin typeface="Comic Sans MS" panose="030F0702030302020204" pitchFamily="66" charset="0"/>
              </a:rPr>
              <a:t>3 Voedsel per hoofd stort in</a:t>
            </a:r>
          </a:p>
          <a:p>
            <a:r>
              <a:rPr lang="nl-NL" sz="2000" dirty="0">
                <a:latin typeface="Comic Sans MS" panose="030F0702030302020204" pitchFamily="66" charset="0"/>
              </a:rPr>
              <a:t>4 Vervuiling explodeert en</a:t>
            </a:r>
          </a:p>
          <a:p>
            <a:r>
              <a:rPr lang="nl-NL" sz="2000" dirty="0">
                <a:latin typeface="Comic Sans MS" panose="030F0702030302020204" pitchFamily="66" charset="0"/>
              </a:rPr>
              <a:t>5 Bevolking stort in.</a:t>
            </a:r>
          </a:p>
          <a:p>
            <a:endParaRPr lang="nl-NL" sz="2000" dirty="0">
              <a:latin typeface="Comic Sans MS" panose="030F0702030302020204" pitchFamily="66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6651EF5-F019-4ED9-9384-866A7C9023A4}"/>
              </a:ext>
            </a:extLst>
          </p:cNvPr>
          <p:cNvSpPr txBox="1"/>
          <p:nvPr/>
        </p:nvSpPr>
        <p:spPr>
          <a:xfrm>
            <a:off x="6918744" y="5076407"/>
            <a:ext cx="4035353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sz="2000" dirty="0">
              <a:latin typeface="Comic Sans MS" panose="030F0702030302020204" pitchFamily="66" charset="0"/>
            </a:endParaRPr>
          </a:p>
          <a:p>
            <a:r>
              <a:rPr lang="nl-NL" sz="2000" dirty="0">
                <a:latin typeface="Comic Sans MS" panose="030F0702030302020204" pitchFamily="66" charset="0"/>
              </a:rPr>
              <a:t>Heftige politieke discussies</a:t>
            </a:r>
          </a:p>
          <a:p>
            <a:endParaRPr lang="nl-NL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1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728E29C-3D57-4046-88AC-CED3BDB5447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516A50-C2AF-4DC6-B9D2-E77933F6C360}"/>
              </a:ext>
            </a:extLst>
          </p:cNvPr>
          <p:cNvSpPr/>
          <p:nvPr/>
        </p:nvSpPr>
        <p:spPr>
          <a:xfrm>
            <a:off x="0" y="6074439"/>
            <a:ext cx="12192000" cy="794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8F263E4-ABFB-477D-8E05-ED675B01A897}"/>
              </a:ext>
            </a:extLst>
          </p:cNvPr>
          <p:cNvSpPr/>
          <p:nvPr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12A499-7C68-4420-B19B-D471A15932A4}"/>
              </a:ext>
            </a:extLst>
          </p:cNvPr>
          <p:cNvSpPr/>
          <p:nvPr/>
        </p:nvSpPr>
        <p:spPr>
          <a:xfrm>
            <a:off x="0" y="0"/>
            <a:ext cx="12746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01704D-B7C2-4ECC-95C5-27BE3CB3EBAE}"/>
              </a:ext>
            </a:extLst>
          </p:cNvPr>
          <p:cNvSpPr/>
          <p:nvPr/>
        </p:nvSpPr>
        <p:spPr>
          <a:xfrm>
            <a:off x="10917382" y="0"/>
            <a:ext cx="1274618" cy="68548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EFCBFCD-26EA-496E-8CF6-AC8B2AC2E843}"/>
              </a:ext>
            </a:extLst>
          </p:cNvPr>
          <p:cNvSpPr txBox="1">
            <a:spLocks/>
          </p:cNvSpPr>
          <p:nvPr/>
        </p:nvSpPr>
        <p:spPr>
          <a:xfrm>
            <a:off x="40333" y="6062270"/>
            <a:ext cx="11338560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echte politiek: nadenken en goede keuzes maken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63043D6-C03A-41AC-A77F-894AD3C1A759}"/>
              </a:ext>
            </a:extLst>
          </p:cNvPr>
          <p:cNvSpPr txBox="1">
            <a:spLocks/>
          </p:cNvSpPr>
          <p:nvPr/>
        </p:nvSpPr>
        <p:spPr>
          <a:xfrm>
            <a:off x="11420769" y="6027763"/>
            <a:ext cx="730898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BF3FCB8-49DE-4D8B-928E-5872B90EB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40" y="252681"/>
            <a:ext cx="11145519" cy="67997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TECHNOCRATIE SOMS GEVAARLIJK</a:t>
            </a:r>
          </a:p>
        </p:txBody>
      </p:sp>
      <p:pic>
        <p:nvPicPr>
          <p:cNvPr id="5124" name="Picture 4" descr="Afbeeldingsresultaten voor pieter omtzicht een nieuw sociaal contract">
            <a:extLst>
              <a:ext uri="{FF2B5EF4-FFF2-40B4-BE49-F238E27FC236}">
                <a16:creationId xmlns:a16="http://schemas.microsoft.com/office/drawing/2014/main" id="{226572DF-B51B-4E2E-BD92-4A539ED9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7" y="1315639"/>
            <a:ext cx="3256743" cy="46772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85484D98-9F8B-41B8-A857-D4E6B624E3DB}"/>
              </a:ext>
            </a:extLst>
          </p:cNvPr>
          <p:cNvSpPr txBox="1"/>
          <p:nvPr/>
        </p:nvSpPr>
        <p:spPr>
          <a:xfrm>
            <a:off x="4561837" y="1238361"/>
            <a:ext cx="6344467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sz="1600" dirty="0">
              <a:latin typeface="Comic Sans MS" panose="030F0702030302020204" pitchFamily="66" charset="0"/>
            </a:endParaRPr>
          </a:p>
          <a:p>
            <a:r>
              <a:rPr lang="nl-NL" sz="2000" dirty="0">
                <a:latin typeface="Comic Sans MS" panose="030F0702030302020204" pitchFamily="66" charset="0"/>
              </a:rPr>
              <a:t>POLITIEK: DENKEN OVER MAATSCHAPPELIJKE PROBLEMEN, MET ALS DOEL ZE OP TE LOSSEN</a:t>
            </a:r>
          </a:p>
          <a:p>
            <a:endParaRPr lang="nl-NL" sz="1600" dirty="0">
              <a:latin typeface="Comic Sans MS" panose="030F0702030302020204" pitchFamily="66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3E1ED8F-DC61-42EF-BC56-5F61904F2931}"/>
              </a:ext>
            </a:extLst>
          </p:cNvPr>
          <p:cNvSpPr txBox="1"/>
          <p:nvPr/>
        </p:nvSpPr>
        <p:spPr>
          <a:xfrm>
            <a:off x="4565294" y="2455641"/>
            <a:ext cx="6344467" cy="8925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sz="1600" dirty="0">
              <a:latin typeface="Comic Sans MS" panose="030F0702030302020204" pitchFamily="66" charset="0"/>
            </a:endParaRPr>
          </a:p>
          <a:p>
            <a:r>
              <a:rPr lang="nl-NL" sz="2000" dirty="0">
                <a:latin typeface="Comic Sans MS" panose="030F0702030302020204" pitchFamily="66" charset="0"/>
              </a:rPr>
              <a:t>CONTINUITEIT EIST SOMS MODELDENKEN</a:t>
            </a:r>
          </a:p>
          <a:p>
            <a:endParaRPr lang="nl-NL" sz="1600" dirty="0">
              <a:latin typeface="Comic Sans MS" panose="030F0702030302020204" pitchFamily="66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1943DBB-83FF-4D50-BAF8-989671DFE635}"/>
              </a:ext>
            </a:extLst>
          </p:cNvPr>
          <p:cNvSpPr txBox="1"/>
          <p:nvPr/>
        </p:nvSpPr>
        <p:spPr>
          <a:xfrm>
            <a:off x="4564602" y="3332980"/>
            <a:ext cx="634516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sz="1600" dirty="0">
              <a:latin typeface="Comic Sans MS" panose="030F0702030302020204" pitchFamily="66" charset="0"/>
            </a:endParaRPr>
          </a:p>
          <a:p>
            <a:r>
              <a:rPr lang="nl-NL" sz="2000" dirty="0">
                <a:latin typeface="Comic Sans MS" panose="030F0702030302020204" pitchFamily="66" charset="0"/>
              </a:rPr>
              <a:t>TECHNOCRATIE IS IN DE HUIDIGE MODELLEN BLIJVEN DENKEN, OOK ALS HET NIET WERKT</a:t>
            </a:r>
          </a:p>
          <a:p>
            <a:endParaRPr lang="nl-NL" sz="1600" dirty="0">
              <a:latin typeface="Comic Sans MS" panose="030F0702030302020204" pitchFamily="66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F5ABA1D-B847-42DF-8309-4B1892BA1D8C}"/>
              </a:ext>
            </a:extLst>
          </p:cNvPr>
          <p:cNvSpPr txBox="1"/>
          <p:nvPr/>
        </p:nvSpPr>
        <p:spPr>
          <a:xfrm>
            <a:off x="4561837" y="4519658"/>
            <a:ext cx="6347925" cy="15081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sz="1600" dirty="0">
              <a:latin typeface="Comic Sans MS" panose="030F0702030302020204" pitchFamily="66" charset="0"/>
            </a:endParaRPr>
          </a:p>
          <a:p>
            <a:r>
              <a:rPr lang="nl-NL" sz="2000" dirty="0">
                <a:latin typeface="Comic Sans MS" panose="030F0702030302020204" pitchFamily="66" charset="0"/>
              </a:rPr>
              <a:t>OMGANG BELASTINGDIENS ALLOCHTONEN</a:t>
            </a:r>
          </a:p>
          <a:p>
            <a:r>
              <a:rPr lang="nl-NL" sz="2000" dirty="0">
                <a:latin typeface="Comic Sans MS" panose="030F0702030302020204" pitchFamily="66" charset="0"/>
              </a:rPr>
              <a:t>OMGANG JUSTITIE ALLOCHTONEN KLIMAATAKKOORD PARIJS LAAT CO</a:t>
            </a:r>
            <a:r>
              <a:rPr lang="nl-NL" sz="2000" baseline="-25000" dirty="0">
                <a:latin typeface="Comic Sans MS" panose="030F0702030302020204" pitchFamily="66" charset="0"/>
              </a:rPr>
              <a:t>2</a:t>
            </a:r>
            <a:r>
              <a:rPr lang="nl-NL" sz="2000" dirty="0">
                <a:latin typeface="Comic Sans MS" panose="030F0702030302020204" pitchFamily="66" charset="0"/>
              </a:rPr>
              <a:t> STIJGEN</a:t>
            </a:r>
          </a:p>
          <a:p>
            <a:endParaRPr lang="nl-NL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6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728E29C-3D57-4046-88AC-CED3BDB5447B}"/>
              </a:ext>
            </a:extLst>
          </p:cNvPr>
          <p:cNvSpPr/>
          <p:nvPr/>
        </p:nvSpPr>
        <p:spPr>
          <a:xfrm>
            <a:off x="0" y="1268963"/>
            <a:ext cx="10917382" cy="4800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100" name="Picture 4" descr="Afbeeldingsresultaten voor bill gates klimaat">
            <a:extLst>
              <a:ext uri="{FF2B5EF4-FFF2-40B4-BE49-F238E27FC236}">
                <a16:creationId xmlns:a16="http://schemas.microsoft.com/office/drawing/2014/main" id="{06E9890E-81FF-473D-91BB-FA41FD442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40" y="3335888"/>
            <a:ext cx="2532853" cy="273537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3516A50-C2AF-4DC6-B9D2-E77933F6C360}"/>
              </a:ext>
            </a:extLst>
          </p:cNvPr>
          <p:cNvSpPr/>
          <p:nvPr/>
        </p:nvSpPr>
        <p:spPr>
          <a:xfrm>
            <a:off x="0" y="6074439"/>
            <a:ext cx="12192000" cy="794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8F263E4-ABFB-477D-8E05-ED675B01A897}"/>
              </a:ext>
            </a:extLst>
          </p:cNvPr>
          <p:cNvSpPr/>
          <p:nvPr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12A499-7C68-4420-B19B-D471A15932A4}"/>
              </a:ext>
            </a:extLst>
          </p:cNvPr>
          <p:cNvSpPr/>
          <p:nvPr/>
        </p:nvSpPr>
        <p:spPr>
          <a:xfrm>
            <a:off x="0" y="0"/>
            <a:ext cx="12746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01704D-B7C2-4ECC-95C5-27BE3CB3EBAE}"/>
              </a:ext>
            </a:extLst>
          </p:cNvPr>
          <p:cNvSpPr/>
          <p:nvPr/>
        </p:nvSpPr>
        <p:spPr>
          <a:xfrm>
            <a:off x="10917382" y="0"/>
            <a:ext cx="1274618" cy="68548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EFCBFCD-26EA-496E-8CF6-AC8B2AC2E843}"/>
              </a:ext>
            </a:extLst>
          </p:cNvPr>
          <p:cNvSpPr txBox="1">
            <a:spLocks/>
          </p:cNvSpPr>
          <p:nvPr/>
        </p:nvSpPr>
        <p:spPr>
          <a:xfrm>
            <a:off x="1274619" y="6152830"/>
            <a:ext cx="9715730" cy="62360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geen technocratie maar megaprojecten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63043D6-C03A-41AC-A77F-894AD3C1A759}"/>
              </a:ext>
            </a:extLst>
          </p:cNvPr>
          <p:cNvSpPr txBox="1">
            <a:spLocks/>
          </p:cNvSpPr>
          <p:nvPr/>
        </p:nvSpPr>
        <p:spPr>
          <a:xfrm>
            <a:off x="11265442" y="6152830"/>
            <a:ext cx="730898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8D17D9C-FFCF-486F-B288-65692E8C3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059" y="252681"/>
            <a:ext cx="8805393" cy="67997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KLIMAATPROBLEEM</a:t>
            </a:r>
          </a:p>
        </p:txBody>
      </p:sp>
      <p:pic>
        <p:nvPicPr>
          <p:cNvPr id="4102" name="Picture 6" descr="Afbeeldingsresultaten voor trump klimaat">
            <a:extLst>
              <a:ext uri="{FF2B5EF4-FFF2-40B4-BE49-F238E27FC236}">
                <a16:creationId xmlns:a16="http://schemas.microsoft.com/office/drawing/2014/main" id="{A6F30997-1F60-42ED-A3EA-0B2452565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5"/>
          <a:stretch/>
        </p:blipFill>
        <p:spPr bwMode="auto">
          <a:xfrm>
            <a:off x="8371840" y="1268963"/>
            <a:ext cx="2532853" cy="206692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 descr="De bronafbeelding bekijken">
            <a:extLst>
              <a:ext uri="{FF2B5EF4-FFF2-40B4-BE49-F238E27FC236}">
                <a16:creationId xmlns:a16="http://schemas.microsoft.com/office/drawing/2014/main" id="{A44E1D19-963A-45C3-A6D5-AE6E87B160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1268964"/>
            <a:ext cx="7097222" cy="481194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4104" name="Picture 8" descr="De bronafbeelding bekijken">
            <a:extLst>
              <a:ext uri="{FF2B5EF4-FFF2-40B4-BE49-F238E27FC236}">
                <a16:creationId xmlns:a16="http://schemas.microsoft.com/office/drawing/2014/main" id="{84CA7B9A-1A69-4A42-AD5F-EAC0FC2F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85" y="1269921"/>
            <a:ext cx="9703041" cy="4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e bronafbeelding bekijken">
            <a:extLst>
              <a:ext uri="{FF2B5EF4-FFF2-40B4-BE49-F238E27FC236}">
                <a16:creationId xmlns:a16="http://schemas.microsoft.com/office/drawing/2014/main" id="{88128C40-5511-4720-B854-8C1E881B9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"/>
          <a:stretch/>
        </p:blipFill>
        <p:spPr bwMode="auto">
          <a:xfrm>
            <a:off x="1218927" y="1268964"/>
            <a:ext cx="9737940" cy="48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3516A50-C2AF-4DC6-B9D2-E77933F6C360}"/>
              </a:ext>
            </a:extLst>
          </p:cNvPr>
          <p:cNvSpPr/>
          <p:nvPr/>
        </p:nvSpPr>
        <p:spPr>
          <a:xfrm>
            <a:off x="0" y="6074439"/>
            <a:ext cx="12192000" cy="794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8F263E4-ABFB-477D-8E05-ED675B01A897}"/>
              </a:ext>
            </a:extLst>
          </p:cNvPr>
          <p:cNvSpPr/>
          <p:nvPr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12A499-7C68-4420-B19B-D471A15932A4}"/>
              </a:ext>
            </a:extLst>
          </p:cNvPr>
          <p:cNvSpPr/>
          <p:nvPr/>
        </p:nvSpPr>
        <p:spPr>
          <a:xfrm>
            <a:off x="-52424" y="-3177"/>
            <a:ext cx="105826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01704D-B7C2-4ECC-95C5-27BE3CB3EBAE}"/>
              </a:ext>
            </a:extLst>
          </p:cNvPr>
          <p:cNvSpPr/>
          <p:nvPr/>
        </p:nvSpPr>
        <p:spPr>
          <a:xfrm>
            <a:off x="11133736" y="0"/>
            <a:ext cx="1058264" cy="68548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EFCBFCD-26EA-496E-8CF6-AC8B2AC2E843}"/>
              </a:ext>
            </a:extLst>
          </p:cNvPr>
          <p:cNvSpPr txBox="1">
            <a:spLocks/>
          </p:cNvSpPr>
          <p:nvPr/>
        </p:nvSpPr>
        <p:spPr>
          <a:xfrm>
            <a:off x="1005840" y="5514033"/>
            <a:ext cx="6708722" cy="56171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latin typeface="Comic Sans MS" panose="030F0702030302020204" pitchFamily="66" charset="0"/>
              </a:rPr>
              <a:t>Klimaatramp onvoorspelbaar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63043D6-C03A-41AC-A77F-894AD3C1A759}"/>
              </a:ext>
            </a:extLst>
          </p:cNvPr>
          <p:cNvSpPr txBox="1">
            <a:spLocks/>
          </p:cNvSpPr>
          <p:nvPr/>
        </p:nvSpPr>
        <p:spPr>
          <a:xfrm>
            <a:off x="11265442" y="6152830"/>
            <a:ext cx="730898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E33C23A-D1B7-45ED-97E5-50636C3B2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" y="252681"/>
            <a:ext cx="11643359" cy="67997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KLIMAAT CHAOTISCH SYSTEEM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0F08A41E-7BE8-4B5E-803C-C43B95E70BBA}"/>
              </a:ext>
            </a:extLst>
          </p:cNvPr>
          <p:cNvGrpSpPr/>
          <p:nvPr/>
        </p:nvGrpSpPr>
        <p:grpSpPr>
          <a:xfrm>
            <a:off x="7714562" y="1288826"/>
            <a:ext cx="3449781" cy="4785613"/>
            <a:chOff x="0" y="0"/>
            <a:chExt cx="2566670" cy="4050030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EEA9943-57B2-4123-81EA-077C8A4CB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72" t="55330" r="51198" b="18775"/>
            <a:stretch/>
          </p:blipFill>
          <p:spPr bwMode="auto">
            <a:xfrm>
              <a:off x="0" y="0"/>
              <a:ext cx="2560320" cy="1584960"/>
            </a:xfrm>
            <a:prstGeom prst="rect">
              <a:avLst/>
            </a:prstGeom>
            <a:ln w="571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D98B3F0-09E4-44CF-ABA1-EDA2C9257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75" t="35411" r="52194" b="25637"/>
            <a:stretch/>
          </p:blipFill>
          <p:spPr bwMode="auto">
            <a:xfrm>
              <a:off x="7620" y="1615440"/>
              <a:ext cx="2559050" cy="2434590"/>
            </a:xfrm>
            <a:prstGeom prst="rect">
              <a:avLst/>
            </a:prstGeom>
            <a:ln w="571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78994BF5-4660-446D-A213-914B9E2B2137}"/>
              </a:ext>
            </a:extLst>
          </p:cNvPr>
          <p:cNvSpPr txBox="1"/>
          <p:nvPr/>
        </p:nvSpPr>
        <p:spPr>
          <a:xfrm>
            <a:off x="1095656" y="1436654"/>
            <a:ext cx="65603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feb 2018 PHYSICA ALKMAAR</a:t>
            </a:r>
          </a:p>
          <a:p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Michiel van den Broeke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 meteorologie aan de UvU</a:t>
            </a:r>
          </a:p>
          <a:p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kantelpunten smeltgedrag ijskap Groenland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grote ijskap kantelpunt niet bereikt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 kleinere punt al gepasseerd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beide kappen waren ineens gesmolten</a:t>
            </a:r>
            <a:endParaRPr lang="nl-NL" sz="2800" dirty="0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EEA1CDB0-B76C-4B67-9AB8-9F084CDA6B33}"/>
              </a:ext>
            </a:extLst>
          </p:cNvPr>
          <p:cNvCxnSpPr/>
          <p:nvPr/>
        </p:nvCxnSpPr>
        <p:spPr>
          <a:xfrm>
            <a:off x="-142240" y="589280"/>
            <a:ext cx="9144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00C43D19-197E-4B0C-8F71-98C14424C3A1}"/>
              </a:ext>
            </a:extLst>
          </p:cNvPr>
          <p:cNvCxnSpPr>
            <a:stCxn id="6" idx="3"/>
          </p:cNvCxnSpPr>
          <p:nvPr/>
        </p:nvCxnSpPr>
        <p:spPr>
          <a:xfrm>
            <a:off x="1005840" y="3425823"/>
            <a:ext cx="67087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164D41F-0E42-49A3-94BA-D1656D1A18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7" t="28741" r="54750" b="52755"/>
          <a:stretch/>
        </p:blipFill>
        <p:spPr>
          <a:xfrm>
            <a:off x="1036192" y="1288826"/>
            <a:ext cx="6646523" cy="48162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49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728E29C-3D57-4046-88AC-CED3BDB5447B}"/>
              </a:ext>
            </a:extLst>
          </p:cNvPr>
          <p:cNvSpPr/>
          <p:nvPr/>
        </p:nvSpPr>
        <p:spPr>
          <a:xfrm>
            <a:off x="25177" y="24116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516A50-C2AF-4DC6-B9D2-E77933F6C360}"/>
              </a:ext>
            </a:extLst>
          </p:cNvPr>
          <p:cNvSpPr/>
          <p:nvPr/>
        </p:nvSpPr>
        <p:spPr>
          <a:xfrm>
            <a:off x="0" y="6074439"/>
            <a:ext cx="12192000" cy="794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8F263E4-ABFB-477D-8E05-ED675B01A897}"/>
              </a:ext>
            </a:extLst>
          </p:cNvPr>
          <p:cNvSpPr/>
          <p:nvPr/>
        </p:nvSpPr>
        <p:spPr>
          <a:xfrm>
            <a:off x="12588" y="-185075"/>
            <a:ext cx="12192000" cy="1268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12A499-7C68-4420-B19B-D471A15932A4}"/>
              </a:ext>
            </a:extLst>
          </p:cNvPr>
          <p:cNvSpPr/>
          <p:nvPr/>
        </p:nvSpPr>
        <p:spPr>
          <a:xfrm>
            <a:off x="0" y="0"/>
            <a:ext cx="163885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01704D-B7C2-4ECC-95C5-27BE3CB3EBAE}"/>
              </a:ext>
            </a:extLst>
          </p:cNvPr>
          <p:cNvSpPr/>
          <p:nvPr/>
        </p:nvSpPr>
        <p:spPr>
          <a:xfrm>
            <a:off x="10578326" y="-10766"/>
            <a:ext cx="1620812" cy="68548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EFCBFCD-26EA-496E-8CF6-AC8B2AC2E843}"/>
              </a:ext>
            </a:extLst>
          </p:cNvPr>
          <p:cNvSpPr txBox="1">
            <a:spLocks/>
          </p:cNvSpPr>
          <p:nvPr/>
        </p:nvSpPr>
        <p:spPr>
          <a:xfrm>
            <a:off x="1142967" y="6073804"/>
            <a:ext cx="9823318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moeten echt wat doen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63043D6-C03A-41AC-A77F-894AD3C1A759}"/>
              </a:ext>
            </a:extLst>
          </p:cNvPr>
          <p:cNvSpPr txBox="1">
            <a:spLocks/>
          </p:cNvSpPr>
          <p:nvPr/>
        </p:nvSpPr>
        <p:spPr>
          <a:xfrm>
            <a:off x="11324253" y="6156007"/>
            <a:ext cx="730898" cy="70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ED2DD79-8416-4304-90FC-7F6184DE6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840" y="150718"/>
            <a:ext cx="8805393" cy="67997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MEGAPROJECTEN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03A21C9-B475-4B06-AD98-802E23055A38}"/>
              </a:ext>
            </a:extLst>
          </p:cNvPr>
          <p:cNvSpPr txBox="1"/>
          <p:nvPr/>
        </p:nvSpPr>
        <p:spPr>
          <a:xfrm>
            <a:off x="1645989" y="1336453"/>
            <a:ext cx="5445970" cy="4651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nl-N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Sahara</a:t>
            </a:r>
            <a:r>
              <a:rPr lang="nl-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herbebossen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ongelooflijk veel CO</a:t>
            </a:r>
            <a:r>
              <a:rPr lang="nl-NL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ingevangen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nl-NL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 atmosfeer zou halveren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nl-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algeneiland voor </a:t>
            </a:r>
            <a:r>
              <a:rPr lang="nl-N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enorm veel CO</a:t>
            </a:r>
            <a:r>
              <a:rPr lang="nl-NL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ingevangen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Doggersbank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200.000 man werken aan wind-, zon- en waterenergie.</a:t>
            </a:r>
          </a:p>
          <a:p>
            <a:endParaRPr lang="nl-NL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4DD72DB-F992-45FE-8B44-A23B87D2BB1D}"/>
              </a:ext>
            </a:extLst>
          </p:cNvPr>
          <p:cNvCxnSpPr/>
          <p:nvPr/>
        </p:nvCxnSpPr>
        <p:spPr>
          <a:xfrm flipH="1">
            <a:off x="1513840" y="2810971"/>
            <a:ext cx="58670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D13D38A-6842-4255-BBFC-03A5DFE70868}"/>
              </a:ext>
            </a:extLst>
          </p:cNvPr>
          <p:cNvCxnSpPr/>
          <p:nvPr/>
        </p:nvCxnSpPr>
        <p:spPr>
          <a:xfrm flipH="1">
            <a:off x="1513840" y="4499940"/>
            <a:ext cx="58670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>
            <a:extLst>
              <a:ext uri="{FF2B5EF4-FFF2-40B4-BE49-F238E27FC236}">
                <a16:creationId xmlns:a16="http://schemas.microsoft.com/office/drawing/2014/main" id="{BD971073-3B11-4AA9-96AC-CE592371BBAD}"/>
              </a:ext>
            </a:extLst>
          </p:cNvPr>
          <p:cNvGrpSpPr/>
          <p:nvPr/>
        </p:nvGrpSpPr>
        <p:grpSpPr>
          <a:xfrm>
            <a:off x="7416346" y="1099378"/>
            <a:ext cx="3200992" cy="4947070"/>
            <a:chOff x="7416346" y="1099378"/>
            <a:chExt cx="3200992" cy="4947070"/>
          </a:xfrm>
        </p:grpSpPr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8E5DF41B-5A6D-45C0-83AC-0C5DECEB5C2E}"/>
                </a:ext>
              </a:extLst>
            </p:cNvPr>
            <p:cNvGrpSpPr/>
            <p:nvPr/>
          </p:nvGrpSpPr>
          <p:grpSpPr>
            <a:xfrm>
              <a:off x="7416346" y="1099378"/>
              <a:ext cx="3200992" cy="4947070"/>
              <a:chOff x="7416346" y="1099378"/>
              <a:chExt cx="3200992" cy="4947070"/>
            </a:xfrm>
          </p:grpSpPr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6E5B7300-C30F-45E2-8A12-26FD42A344B7}"/>
                  </a:ext>
                </a:extLst>
              </p:cNvPr>
              <p:cNvGrpSpPr/>
              <p:nvPr/>
            </p:nvGrpSpPr>
            <p:grpSpPr>
              <a:xfrm>
                <a:off x="7416346" y="1099378"/>
                <a:ext cx="3200992" cy="4947070"/>
                <a:chOff x="7380877" y="1093501"/>
                <a:chExt cx="3200992" cy="4966360"/>
              </a:xfrm>
            </p:grpSpPr>
            <p:pic>
              <p:nvPicPr>
                <p:cNvPr id="3078" name="Picture 6" descr="Afbeeldingsresultaten voor sahara bos">
                  <a:extLst>
                    <a:ext uri="{FF2B5EF4-FFF2-40B4-BE49-F238E27FC236}">
                      <a16:creationId xmlns:a16="http://schemas.microsoft.com/office/drawing/2014/main" id="{D6F40B4F-197F-48DF-A3E2-117FB89CD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0244"/>
                <a:stretch/>
              </p:blipFill>
              <p:spPr bwMode="auto">
                <a:xfrm>
                  <a:off x="7380878" y="1093501"/>
                  <a:ext cx="3187044" cy="171747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0" name="Picture 8" descr="Afbeeldingsresultaten voor landkaart portugal">
                  <a:extLst>
                    <a:ext uri="{FF2B5EF4-FFF2-40B4-BE49-F238E27FC236}">
                      <a16:creationId xmlns:a16="http://schemas.microsoft.com/office/drawing/2014/main" id="{7236596B-2F17-4131-8F50-0CE79E9842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2154"/>
                <a:stretch/>
              </p:blipFill>
              <p:spPr bwMode="auto">
                <a:xfrm rot="5400000">
                  <a:off x="8115664" y="2085797"/>
                  <a:ext cx="1717470" cy="3187044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2" name="Picture 10" descr="De bronafbeelding bekijken">
                  <a:extLst>
                    <a:ext uri="{FF2B5EF4-FFF2-40B4-BE49-F238E27FC236}">
                      <a16:creationId xmlns:a16="http://schemas.microsoft.com/office/drawing/2014/main" id="{14DD914F-F7A6-4D31-93E3-F0A3FE2239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498" t="57554" r="37173" b="19017"/>
                <a:stretch/>
              </p:blipFill>
              <p:spPr bwMode="auto">
                <a:xfrm>
                  <a:off x="7380877" y="4533769"/>
                  <a:ext cx="3200992" cy="1526092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B7C0ECA0-33F9-4858-ACF3-05517A7C8F79}"/>
                  </a:ext>
                </a:extLst>
              </p:cNvPr>
              <p:cNvSpPr txBox="1"/>
              <p:nvPr/>
            </p:nvSpPr>
            <p:spPr>
              <a:xfrm>
                <a:off x="8208092" y="2057664"/>
                <a:ext cx="12317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Saharabos</a:t>
                </a:r>
                <a:endParaRPr lang="nl-NL" dirty="0"/>
              </a:p>
            </p:txBody>
          </p: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222E1B12-691A-4840-AAD1-9AB7512E17F2}"/>
                  </a:ext>
                </a:extLst>
              </p:cNvPr>
              <p:cNvSpPr/>
              <p:nvPr/>
            </p:nvSpPr>
            <p:spPr>
              <a:xfrm>
                <a:off x="7503460" y="2837533"/>
                <a:ext cx="3042552" cy="407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7E02E872-B6AE-4036-9A3B-7AABB7EC935D}"/>
                  </a:ext>
                </a:extLst>
              </p:cNvPr>
              <p:cNvSpPr/>
              <p:nvPr/>
            </p:nvSpPr>
            <p:spPr>
              <a:xfrm rot="5400000">
                <a:off x="8247529" y="5190567"/>
                <a:ext cx="510988" cy="25997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49D9BA83-6886-418E-A670-776A1C37761A}"/>
                </a:ext>
              </a:extLst>
            </p:cNvPr>
            <p:cNvSpPr txBox="1"/>
            <p:nvPr/>
          </p:nvSpPr>
          <p:spPr>
            <a:xfrm>
              <a:off x="8393995" y="2873797"/>
              <a:ext cx="14700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algeneiland</a:t>
              </a:r>
              <a:endParaRPr lang="nl-NL" dirty="0"/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2E11590E-0677-402C-9FAE-DAE44EF87E59}"/>
                </a:ext>
              </a:extLst>
            </p:cNvPr>
            <p:cNvSpPr txBox="1"/>
            <p:nvPr/>
          </p:nvSpPr>
          <p:spPr>
            <a:xfrm>
              <a:off x="8016066" y="4603580"/>
              <a:ext cx="14700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doggersb</a:t>
              </a:r>
              <a:r>
                <a:rPr lang="nl-NL" sz="1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ank</a:t>
              </a:r>
              <a:endParaRPr lang="nl-NL" dirty="0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01465F66-A063-44F7-AAE2-635C080E2626}"/>
              </a:ext>
            </a:extLst>
          </p:cNvPr>
          <p:cNvGrpSpPr/>
          <p:nvPr/>
        </p:nvGrpSpPr>
        <p:grpSpPr>
          <a:xfrm>
            <a:off x="999096" y="1103650"/>
            <a:ext cx="9834879" cy="5013645"/>
            <a:chOff x="1290523" y="1268961"/>
            <a:chExt cx="9610954" cy="4805478"/>
          </a:xfrm>
        </p:grpSpPr>
        <p:pic>
          <p:nvPicPr>
            <p:cNvPr id="3074" name="Picture 2" descr="De bronafbeelding bekijken">
              <a:extLst>
                <a:ext uri="{FF2B5EF4-FFF2-40B4-BE49-F238E27FC236}">
                  <a16:creationId xmlns:a16="http://schemas.microsoft.com/office/drawing/2014/main" id="{64769DED-5D0A-4DB1-9F1D-785FBE956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523" y="1268962"/>
              <a:ext cx="4805477" cy="4805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Afbeeldingsresultaten voor nieuwe duinen buiten waddendijk">
              <a:extLst>
                <a:ext uri="{FF2B5EF4-FFF2-40B4-BE49-F238E27FC236}">
                  <a16:creationId xmlns:a16="http://schemas.microsoft.com/office/drawing/2014/main" id="{96244C59-10AB-40D9-AA1E-816C9987B2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8" r="14106"/>
            <a:stretch/>
          </p:blipFill>
          <p:spPr bwMode="auto">
            <a:xfrm>
              <a:off x="6063135" y="1268961"/>
              <a:ext cx="4838342" cy="4794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D19B5216-6008-4F19-995F-737FDD6EB1CC}"/>
                </a:ext>
              </a:extLst>
            </p:cNvPr>
            <p:cNvSpPr txBox="1"/>
            <p:nvPr/>
          </p:nvSpPr>
          <p:spPr>
            <a:xfrm>
              <a:off x="2308800" y="5365587"/>
              <a:ext cx="2773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chemeClr val="bg1"/>
                  </a:solidFill>
                </a:rPr>
                <a:t>OUDESCHILD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BD0C3829-421B-4BAC-8669-97CD8251099D}"/>
                </a:ext>
              </a:extLst>
            </p:cNvPr>
            <p:cNvSpPr txBox="1"/>
            <p:nvPr/>
          </p:nvSpPr>
          <p:spPr>
            <a:xfrm>
              <a:off x="7274560" y="5376558"/>
              <a:ext cx="3244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chemeClr val="bg1"/>
                  </a:solidFill>
                </a:rPr>
                <a:t>CAMPERDUIN</a:t>
              </a: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51C6AB7B-79A2-433D-B548-854C532508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884" t="31096" r="37073" b="21396"/>
          <a:stretch/>
        </p:blipFill>
        <p:spPr>
          <a:xfrm>
            <a:off x="999097" y="1017396"/>
            <a:ext cx="10389636" cy="51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6928</TotalTime>
  <Words>464</Words>
  <Application>Microsoft Office PowerPoint</Application>
  <PresentationFormat>Breedbeeld</PresentationFormat>
  <Paragraphs>110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Kantoorthema</vt:lpstr>
      <vt:lpstr>STUDENTENFLATS VOOR BEJAARDEN</vt:lpstr>
      <vt:lpstr>LAND VAN PRACHTSTEDEN</vt:lpstr>
      <vt:lpstr>WONINGEN TE VEEL</vt:lpstr>
      <vt:lpstr>NA 2010 LEEGSTAND ALKMAAR</vt:lpstr>
      <vt:lpstr>1972 RAPPORT CLUB VAN ROME</vt:lpstr>
      <vt:lpstr>TECHNOCRATIE SOMS GEVAARLIJK</vt:lpstr>
      <vt:lpstr>KLIMAATPROBLEEM</vt:lpstr>
      <vt:lpstr>KLIMAAT CHAOTISCH SYSTEEM</vt:lpstr>
      <vt:lpstr>MEGAPROJECTEN</vt:lpstr>
      <vt:lpstr>NADENKEN IPV BLIND BOUWEN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STUDENTENFLATS VOOR BEJAARDEN</dc:title>
  <dc:creator>Bram Tenhaeff</dc:creator>
  <cp:lastModifiedBy>Bram Tenhaeff</cp:lastModifiedBy>
  <cp:revision>60</cp:revision>
  <dcterms:created xsi:type="dcterms:W3CDTF">2021-04-08T08:50:29Z</dcterms:created>
  <dcterms:modified xsi:type="dcterms:W3CDTF">2021-07-06T12:30:09Z</dcterms:modified>
</cp:coreProperties>
</file>