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98" r:id="rId3"/>
    <p:sldId id="299" r:id="rId4"/>
    <p:sldId id="300" r:id="rId5"/>
    <p:sldId id="360" r:id="rId6"/>
    <p:sldId id="301" r:id="rId7"/>
    <p:sldId id="302" r:id="rId8"/>
    <p:sldId id="304" r:id="rId9"/>
    <p:sldId id="364" r:id="rId10"/>
    <p:sldId id="370" r:id="rId11"/>
    <p:sldId id="361" r:id="rId12"/>
    <p:sldId id="363" r:id="rId13"/>
    <p:sldId id="418" r:id="rId14"/>
    <p:sldId id="419" r:id="rId15"/>
    <p:sldId id="443" r:id="rId16"/>
    <p:sldId id="444" r:id="rId17"/>
    <p:sldId id="422" r:id="rId18"/>
    <p:sldId id="412" r:id="rId19"/>
    <p:sldId id="268" r:id="rId20"/>
    <p:sldId id="269" r:id="rId21"/>
    <p:sldId id="270" r:id="rId22"/>
    <p:sldId id="271" r:id="rId23"/>
    <p:sldId id="272" r:id="rId24"/>
    <p:sldId id="273" r:id="rId25"/>
    <p:sldId id="431" r:id="rId26"/>
    <p:sldId id="368" r:id="rId27"/>
    <p:sldId id="362" r:id="rId28"/>
    <p:sldId id="371" r:id="rId29"/>
    <p:sldId id="359" r:id="rId30"/>
    <p:sldId id="423" r:id="rId31"/>
    <p:sldId id="425" r:id="rId32"/>
    <p:sldId id="448" r:id="rId33"/>
    <p:sldId id="446" r:id="rId34"/>
    <p:sldId id="426" r:id="rId35"/>
    <p:sldId id="463" r:id="rId36"/>
    <p:sldId id="464" r:id="rId37"/>
    <p:sldId id="465" r:id="rId38"/>
    <p:sldId id="466" r:id="rId39"/>
    <p:sldId id="483" r:id="rId40"/>
    <p:sldId id="468" r:id="rId41"/>
    <p:sldId id="469" r:id="rId42"/>
    <p:sldId id="470" r:id="rId43"/>
    <p:sldId id="471" r:id="rId44"/>
    <p:sldId id="472" r:id="rId45"/>
    <p:sldId id="473" r:id="rId46"/>
    <p:sldId id="475" r:id="rId47"/>
    <p:sldId id="476" r:id="rId48"/>
    <p:sldId id="478" r:id="rId49"/>
    <p:sldId id="479" r:id="rId50"/>
    <p:sldId id="480" r:id="rId51"/>
    <p:sldId id="481" r:id="rId52"/>
    <p:sldId id="482" r:id="rId53"/>
    <p:sldId id="442" r:id="rId54"/>
    <p:sldId id="449" r:id="rId55"/>
    <p:sldId id="450" r:id="rId56"/>
    <p:sldId id="451" r:id="rId57"/>
    <p:sldId id="453" r:id="rId58"/>
    <p:sldId id="452" r:id="rId59"/>
    <p:sldId id="454" r:id="rId60"/>
    <p:sldId id="455" r:id="rId61"/>
    <p:sldId id="456" r:id="rId62"/>
    <p:sldId id="457" r:id="rId63"/>
    <p:sldId id="458" r:id="rId64"/>
    <p:sldId id="459" r:id="rId65"/>
    <p:sldId id="460" r:id="rId66"/>
    <p:sldId id="461" r:id="rId67"/>
    <p:sldId id="402" r:id="rId68"/>
    <p:sldId id="433" r:id="rId69"/>
    <p:sldId id="434" r:id="rId70"/>
    <p:sldId id="438" r:id="rId71"/>
    <p:sldId id="435" r:id="rId72"/>
    <p:sldId id="436" r:id="rId73"/>
    <p:sldId id="441" r:id="rId74"/>
    <p:sldId id="437" r:id="rId75"/>
    <p:sldId id="439" r:id="rId76"/>
    <p:sldId id="440" r:id="rId77"/>
    <p:sldId id="462" r:id="rId78"/>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FFCCCC"/>
    <a:srgbClr val="FF99CC"/>
    <a:srgbClr val="FFFFCC"/>
    <a:srgbClr val="FFFF99"/>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735" autoAdjust="0"/>
    <p:restoredTop sz="93142" autoAdjust="0"/>
  </p:normalViewPr>
  <p:slideViewPr>
    <p:cSldViewPr>
      <p:cViewPr varScale="1">
        <p:scale>
          <a:sx n="77" d="100"/>
          <a:sy n="77" d="100"/>
        </p:scale>
        <p:origin x="1541" y="58"/>
      </p:cViewPr>
      <p:guideLst>
        <p:guide orient="horz" pos="2160"/>
        <p:guide pos="2880"/>
      </p:guideLst>
    </p:cSldViewPr>
  </p:slideViewPr>
  <p:notesTextViewPr>
    <p:cViewPr>
      <p:scale>
        <a:sx n="1" d="1"/>
        <a:sy n="1" d="1"/>
      </p:scale>
      <p:origin x="0" y="0"/>
    </p:cViewPr>
  </p:notesTextViewPr>
  <p:sorterViewPr>
    <p:cViewPr>
      <p:scale>
        <a:sx n="80" d="100"/>
        <a:sy n="80" d="100"/>
      </p:scale>
      <p:origin x="0" y="-805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image" Target="../media/image8.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68.wmf"/><Relationship Id="rId1" Type="http://schemas.openxmlformats.org/officeDocument/2006/relationships/image" Target="../media/image67.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image" Target="../media/image89.wmf"/><Relationship Id="rId1" Type="http://schemas.openxmlformats.org/officeDocument/2006/relationships/image" Target="../media/image88.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image" Target="../media/image92.wmf"/><Relationship Id="rId1" Type="http://schemas.openxmlformats.org/officeDocument/2006/relationships/image" Target="../media/image91.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01.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08.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0.wmf"/><Relationship Id="rId1" Type="http://schemas.openxmlformats.org/officeDocument/2006/relationships/image" Target="../media/image9.wmf"/><Relationship Id="rId5" Type="http://schemas.openxmlformats.org/officeDocument/2006/relationships/image" Target="../media/image15.wmf"/><Relationship Id="rId4"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image" Target="../media/image5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image" Target="../media/image56.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image" Target="../media/image62.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1ECBF448-D22B-416B-BD03-DA6E243A0D06}" type="datetimeFigureOut">
              <a:rPr lang="nl-NL" smtClean="0"/>
              <a:t>26-9-2018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83B75BE-571D-4611-BE32-E2784C15E9FB}" type="slidenum">
              <a:rPr lang="nl-NL" smtClean="0"/>
              <a:t>‹nr.›</a:t>
            </a:fld>
            <a:endParaRPr lang="nl-NL"/>
          </a:p>
        </p:txBody>
      </p:sp>
    </p:spTree>
    <p:extLst>
      <p:ext uri="{BB962C8B-B14F-4D97-AF65-F5344CB8AC3E}">
        <p14:creationId xmlns:p14="http://schemas.microsoft.com/office/powerpoint/2010/main" val="3059930427"/>
      </p:ext>
    </p:extLst>
  </p:cSld>
  <p:clrMapOvr>
    <a:masterClrMapping/>
  </p:clrMapOvr>
  <p:transition spd="slow">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1ECBF448-D22B-416B-BD03-DA6E243A0D06}" type="datetimeFigureOut">
              <a:rPr lang="nl-NL" smtClean="0"/>
              <a:t>26-9-2018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83B75BE-571D-4611-BE32-E2784C15E9FB}" type="slidenum">
              <a:rPr lang="nl-NL" smtClean="0"/>
              <a:t>‹nr.›</a:t>
            </a:fld>
            <a:endParaRPr lang="nl-NL"/>
          </a:p>
        </p:txBody>
      </p:sp>
    </p:spTree>
    <p:extLst>
      <p:ext uri="{BB962C8B-B14F-4D97-AF65-F5344CB8AC3E}">
        <p14:creationId xmlns:p14="http://schemas.microsoft.com/office/powerpoint/2010/main" val="1245689689"/>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1ECBF448-D22B-416B-BD03-DA6E243A0D06}" type="datetimeFigureOut">
              <a:rPr lang="nl-NL" smtClean="0"/>
              <a:t>26-9-2018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83B75BE-571D-4611-BE32-E2784C15E9FB}" type="slidenum">
              <a:rPr lang="nl-NL" smtClean="0"/>
              <a:t>‹nr.›</a:t>
            </a:fld>
            <a:endParaRPr lang="nl-NL"/>
          </a:p>
        </p:txBody>
      </p:sp>
    </p:spTree>
    <p:extLst>
      <p:ext uri="{BB962C8B-B14F-4D97-AF65-F5344CB8AC3E}">
        <p14:creationId xmlns:p14="http://schemas.microsoft.com/office/powerpoint/2010/main" val="3878297963"/>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1ECBF448-D22B-416B-BD03-DA6E243A0D06}" type="datetimeFigureOut">
              <a:rPr lang="nl-NL" smtClean="0"/>
              <a:t>26-9-2018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83B75BE-571D-4611-BE32-E2784C15E9FB}" type="slidenum">
              <a:rPr lang="nl-NL" smtClean="0"/>
              <a:t>‹nr.›</a:t>
            </a:fld>
            <a:endParaRPr lang="nl-NL"/>
          </a:p>
        </p:txBody>
      </p:sp>
    </p:spTree>
    <p:extLst>
      <p:ext uri="{BB962C8B-B14F-4D97-AF65-F5344CB8AC3E}">
        <p14:creationId xmlns:p14="http://schemas.microsoft.com/office/powerpoint/2010/main" val="778854674"/>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1ECBF448-D22B-416B-BD03-DA6E243A0D06}" type="datetimeFigureOut">
              <a:rPr lang="nl-NL" smtClean="0"/>
              <a:t>26-9-2018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83B75BE-571D-4611-BE32-E2784C15E9FB}" type="slidenum">
              <a:rPr lang="nl-NL" smtClean="0"/>
              <a:t>‹nr.›</a:t>
            </a:fld>
            <a:endParaRPr lang="nl-NL"/>
          </a:p>
        </p:txBody>
      </p:sp>
    </p:spTree>
    <p:extLst>
      <p:ext uri="{BB962C8B-B14F-4D97-AF65-F5344CB8AC3E}">
        <p14:creationId xmlns:p14="http://schemas.microsoft.com/office/powerpoint/2010/main" val="2275696579"/>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1ECBF448-D22B-416B-BD03-DA6E243A0D06}" type="datetimeFigureOut">
              <a:rPr lang="nl-NL" smtClean="0"/>
              <a:t>26-9-2018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83B75BE-571D-4611-BE32-E2784C15E9FB}" type="slidenum">
              <a:rPr lang="nl-NL" smtClean="0"/>
              <a:t>‹nr.›</a:t>
            </a:fld>
            <a:endParaRPr lang="nl-NL"/>
          </a:p>
        </p:txBody>
      </p:sp>
    </p:spTree>
    <p:extLst>
      <p:ext uri="{BB962C8B-B14F-4D97-AF65-F5344CB8AC3E}">
        <p14:creationId xmlns:p14="http://schemas.microsoft.com/office/powerpoint/2010/main" val="1849069111"/>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1ECBF448-D22B-416B-BD03-DA6E243A0D06}" type="datetimeFigureOut">
              <a:rPr lang="nl-NL" smtClean="0"/>
              <a:t>26-9-2018</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783B75BE-571D-4611-BE32-E2784C15E9FB}" type="slidenum">
              <a:rPr lang="nl-NL" smtClean="0"/>
              <a:t>‹nr.›</a:t>
            </a:fld>
            <a:endParaRPr lang="nl-NL"/>
          </a:p>
        </p:txBody>
      </p:sp>
    </p:spTree>
    <p:extLst>
      <p:ext uri="{BB962C8B-B14F-4D97-AF65-F5344CB8AC3E}">
        <p14:creationId xmlns:p14="http://schemas.microsoft.com/office/powerpoint/2010/main" val="3209895633"/>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1ECBF448-D22B-416B-BD03-DA6E243A0D06}" type="datetimeFigureOut">
              <a:rPr lang="nl-NL" smtClean="0"/>
              <a:t>26-9-2018</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783B75BE-571D-4611-BE32-E2784C15E9FB}" type="slidenum">
              <a:rPr lang="nl-NL" smtClean="0"/>
              <a:t>‹nr.›</a:t>
            </a:fld>
            <a:endParaRPr lang="nl-NL"/>
          </a:p>
        </p:txBody>
      </p:sp>
    </p:spTree>
    <p:extLst>
      <p:ext uri="{BB962C8B-B14F-4D97-AF65-F5344CB8AC3E}">
        <p14:creationId xmlns:p14="http://schemas.microsoft.com/office/powerpoint/2010/main" val="3911253495"/>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ECBF448-D22B-416B-BD03-DA6E243A0D06}" type="datetimeFigureOut">
              <a:rPr lang="nl-NL" smtClean="0"/>
              <a:t>26-9-2018</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783B75BE-571D-4611-BE32-E2784C15E9FB}" type="slidenum">
              <a:rPr lang="nl-NL" smtClean="0"/>
              <a:t>‹nr.›</a:t>
            </a:fld>
            <a:endParaRPr lang="nl-NL"/>
          </a:p>
        </p:txBody>
      </p:sp>
    </p:spTree>
    <p:extLst>
      <p:ext uri="{BB962C8B-B14F-4D97-AF65-F5344CB8AC3E}">
        <p14:creationId xmlns:p14="http://schemas.microsoft.com/office/powerpoint/2010/main" val="3704813875"/>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ECBF448-D22B-416B-BD03-DA6E243A0D06}" type="datetimeFigureOut">
              <a:rPr lang="nl-NL" smtClean="0"/>
              <a:t>26-9-2018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83B75BE-571D-4611-BE32-E2784C15E9FB}" type="slidenum">
              <a:rPr lang="nl-NL" smtClean="0"/>
              <a:t>‹nr.›</a:t>
            </a:fld>
            <a:endParaRPr lang="nl-NL"/>
          </a:p>
        </p:txBody>
      </p:sp>
    </p:spTree>
    <p:extLst>
      <p:ext uri="{BB962C8B-B14F-4D97-AF65-F5344CB8AC3E}">
        <p14:creationId xmlns:p14="http://schemas.microsoft.com/office/powerpoint/2010/main" val="2962039499"/>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ECBF448-D22B-416B-BD03-DA6E243A0D06}" type="datetimeFigureOut">
              <a:rPr lang="nl-NL" smtClean="0"/>
              <a:t>26-9-2018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83B75BE-571D-4611-BE32-E2784C15E9FB}" type="slidenum">
              <a:rPr lang="nl-NL" smtClean="0"/>
              <a:t>‹nr.›</a:t>
            </a:fld>
            <a:endParaRPr lang="nl-NL"/>
          </a:p>
        </p:txBody>
      </p:sp>
    </p:spTree>
    <p:extLst>
      <p:ext uri="{BB962C8B-B14F-4D97-AF65-F5344CB8AC3E}">
        <p14:creationId xmlns:p14="http://schemas.microsoft.com/office/powerpoint/2010/main" val="852508038"/>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CBF448-D22B-416B-BD03-DA6E243A0D06}" type="datetimeFigureOut">
              <a:rPr lang="nl-NL" smtClean="0"/>
              <a:t>26-9-2018</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3B75BE-571D-4611-BE32-E2784C15E9FB}" type="slidenum">
              <a:rPr lang="nl-NL" smtClean="0"/>
              <a:t>‹nr.›</a:t>
            </a:fld>
            <a:endParaRPr lang="nl-NL"/>
          </a:p>
        </p:txBody>
      </p:sp>
    </p:spTree>
    <p:extLst>
      <p:ext uri="{BB962C8B-B14F-4D97-AF65-F5344CB8AC3E}">
        <p14:creationId xmlns:p14="http://schemas.microsoft.com/office/powerpoint/2010/main" val="3343189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ll/>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18.wmf"/></Relationships>
</file>

<file path=ppt/slides/_rels/slide11.xml.rels><?xml version="1.0" encoding="UTF-8" standalone="yes"?>
<Relationships xmlns="http://schemas.openxmlformats.org/package/2006/relationships"><Relationship Id="rId8" Type="http://schemas.openxmlformats.org/officeDocument/2006/relationships/hyperlink" Target="http://www.dnatube.com/video/2801/Millikan-Oil-Drop-Experiment" TargetMode="External"/><Relationship Id="rId3" Type="http://schemas.openxmlformats.org/officeDocument/2006/relationships/image" Target="../media/image20.jpeg"/><Relationship Id="rId7" Type="http://schemas.openxmlformats.org/officeDocument/2006/relationships/image" Target="../media/image19.wmf"/><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oleObject" Target="../embeddings/oleObject12.bin"/><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NULL"/><Relationship Id="rId4" Type="http://schemas.openxmlformats.org/officeDocument/2006/relationships/image" Target="NULL"/></Relationships>
</file>

<file path=ppt/slides/_rels/slide1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NUL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xml"/><Relationship Id="rId5" Type="http://schemas.openxmlformats.org/officeDocument/2006/relationships/image" Target="../media/image43.jpe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hyperlink" Target="http://virtueelpracticumlokaal.nl/solenoide_nl/solenoide_nl.htm" TargetMode="External"/><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54.wmf"/><Relationship Id="rId3" Type="http://schemas.openxmlformats.org/officeDocument/2006/relationships/oleObject" Target="../embeddings/oleObject13.bin"/><Relationship Id="rId7" Type="http://schemas.openxmlformats.org/officeDocument/2006/relationships/oleObject" Target="../embeddings/oleObject15.bin"/><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53.wmf"/><Relationship Id="rId5" Type="http://schemas.openxmlformats.org/officeDocument/2006/relationships/oleObject" Target="../embeddings/oleObject14.bin"/><Relationship Id="rId4" Type="http://schemas.openxmlformats.org/officeDocument/2006/relationships/image" Target="../media/image52.wmf"/></Relationships>
</file>

<file path=ppt/slides/_rels/slide25.xml.rels><?xml version="1.0" encoding="UTF-8" standalone="yes"?>
<Relationships xmlns="http://schemas.openxmlformats.org/package/2006/relationships"><Relationship Id="rId3" Type="http://schemas.openxmlformats.org/officeDocument/2006/relationships/hyperlink" Target="http://www.youtube.com/watch?v=Gkfwc4Uzgss" TargetMode="External"/><Relationship Id="rId2" Type="http://schemas.openxmlformats.org/officeDocument/2006/relationships/slideLayout" Target="../slideLayouts/slideLayout1.xml"/><Relationship Id="rId1" Type="http://schemas.openxmlformats.org/officeDocument/2006/relationships/vmlDrawing" Target="../drawings/vmlDrawing7.vml"/><Relationship Id="rId5" Type="http://schemas.openxmlformats.org/officeDocument/2006/relationships/image" Target="../media/image55.wmf"/><Relationship Id="rId4" Type="http://schemas.openxmlformats.org/officeDocument/2006/relationships/oleObject" Target="../embeddings/oleObject16.bin"/></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image" Target="../media/image59.jpeg"/><Relationship Id="rId7" Type="http://schemas.openxmlformats.org/officeDocument/2006/relationships/image" Target="../media/image57.wmf"/><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oleObject" Target="../embeddings/oleObject18.bin"/><Relationship Id="rId11" Type="http://schemas.openxmlformats.org/officeDocument/2006/relationships/image" Target="../media/image61.jpeg"/><Relationship Id="rId5" Type="http://schemas.openxmlformats.org/officeDocument/2006/relationships/image" Target="../media/image56.wmf"/><Relationship Id="rId10" Type="http://schemas.openxmlformats.org/officeDocument/2006/relationships/image" Target="../media/image60.jpeg"/><Relationship Id="rId4" Type="http://schemas.openxmlformats.org/officeDocument/2006/relationships/oleObject" Target="../embeddings/oleObject17.bin"/><Relationship Id="rId9" Type="http://schemas.openxmlformats.org/officeDocument/2006/relationships/image" Target="../media/image58.wmf"/></Relationships>
</file>

<file path=ppt/slides/_rels/slide27.xml.rels><?xml version="1.0" encoding="UTF-8" standalone="yes"?>
<Relationships xmlns="http://schemas.openxmlformats.org/package/2006/relationships"><Relationship Id="rId8" Type="http://schemas.openxmlformats.org/officeDocument/2006/relationships/image" Target="../media/image63.wmf"/><Relationship Id="rId3" Type="http://schemas.openxmlformats.org/officeDocument/2006/relationships/image" Target="../media/image65.png"/><Relationship Id="rId7" Type="http://schemas.openxmlformats.org/officeDocument/2006/relationships/oleObject" Target="../embeddings/oleObject21.bin"/><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image" Target="../media/image62.wmf"/><Relationship Id="rId11" Type="http://schemas.openxmlformats.org/officeDocument/2006/relationships/hyperlink" Target="http://www.youtube.com/watch?v=bEvLK11jdJ8" TargetMode="External"/><Relationship Id="rId5" Type="http://schemas.openxmlformats.org/officeDocument/2006/relationships/oleObject" Target="../embeddings/oleObject20.bin"/><Relationship Id="rId10" Type="http://schemas.openxmlformats.org/officeDocument/2006/relationships/image" Target="../media/image64.wmf"/><Relationship Id="rId4" Type="http://schemas.openxmlformats.org/officeDocument/2006/relationships/image" Target="../media/image66.jpg"/><Relationship Id="rId9" Type="http://schemas.openxmlformats.org/officeDocument/2006/relationships/oleObject" Target="../embeddings/oleObject22.bin"/></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25.bin"/><Relationship Id="rId3" Type="http://schemas.openxmlformats.org/officeDocument/2006/relationships/image" Target="../media/image70.jpg"/><Relationship Id="rId7" Type="http://schemas.openxmlformats.org/officeDocument/2006/relationships/image" Target="../media/image68.wmf"/><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oleObject" Target="../embeddings/oleObject24.bin"/><Relationship Id="rId5" Type="http://schemas.openxmlformats.org/officeDocument/2006/relationships/image" Target="../media/image67.wmf"/><Relationship Id="rId4" Type="http://schemas.openxmlformats.org/officeDocument/2006/relationships/oleObject" Target="../embeddings/oleObject23.bin"/><Relationship Id="rId9" Type="http://schemas.openxmlformats.org/officeDocument/2006/relationships/image" Target="../media/image69.wmf"/></Relationships>
</file>

<file path=ppt/slides/_rels/slide2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xml"/><Relationship Id="rId6" Type="http://schemas.openxmlformats.org/officeDocument/2006/relationships/hyperlink" Target="https://www.spacepage.be/artikelen/waarnemen/hemelverschijnselen/poollicht/wat-is-poollicht" TargetMode="External"/><Relationship Id="rId5" Type="http://schemas.openxmlformats.org/officeDocument/2006/relationships/hyperlink" Target="http://www.keesfloor.nl/" TargetMode="External"/><Relationship Id="rId4" Type="http://schemas.openxmlformats.org/officeDocument/2006/relationships/image" Target="../media/image73.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 Id="rId5" Type="http://schemas.openxmlformats.org/officeDocument/2006/relationships/image" Target="../media/image75.jpg"/><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1.xml"/><Relationship Id="rId5" Type="http://schemas.openxmlformats.org/officeDocument/2006/relationships/image" Target="../media/image78.png"/><Relationship Id="rId4" Type="http://schemas.openxmlformats.org/officeDocument/2006/relationships/image" Target="NULL"/></Relationships>
</file>

<file path=ppt/slides/_rels/slide3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1.xml"/><Relationship Id="rId5" Type="http://schemas.openxmlformats.org/officeDocument/2006/relationships/image" Target="../media/image79.jpg"/><Relationship Id="rId4" Type="http://schemas.openxmlformats.org/officeDocument/2006/relationships/image" Target="NULL"/></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60.jpeg"/><Relationship Id="rId2" Type="http://schemas.openxmlformats.org/officeDocument/2006/relationships/image" Target="../media/image80.jpeg"/><Relationship Id="rId1" Type="http://schemas.openxmlformats.org/officeDocument/2006/relationships/slideLayout" Target="../slideLayouts/slideLayout1.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3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90.wmf"/><Relationship Id="rId3" Type="http://schemas.openxmlformats.org/officeDocument/2006/relationships/oleObject" Target="../embeddings/oleObject26.bin"/><Relationship Id="rId7" Type="http://schemas.openxmlformats.org/officeDocument/2006/relationships/oleObject" Target="../embeddings/oleObject28.bin"/><Relationship Id="rId2" Type="http://schemas.openxmlformats.org/officeDocument/2006/relationships/slideLayout" Target="../slideLayouts/slideLayout1.xml"/><Relationship Id="rId1" Type="http://schemas.openxmlformats.org/officeDocument/2006/relationships/vmlDrawing" Target="../drawings/vmlDrawing11.vml"/><Relationship Id="rId6" Type="http://schemas.openxmlformats.org/officeDocument/2006/relationships/image" Target="../media/image89.wmf"/><Relationship Id="rId5" Type="http://schemas.openxmlformats.org/officeDocument/2006/relationships/oleObject" Target="../embeddings/oleObject27.bin"/><Relationship Id="rId4" Type="http://schemas.openxmlformats.org/officeDocument/2006/relationships/image" Target="../media/image88.wm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93.wmf"/><Relationship Id="rId3" Type="http://schemas.openxmlformats.org/officeDocument/2006/relationships/oleObject" Target="../embeddings/oleObject29.bin"/><Relationship Id="rId7" Type="http://schemas.openxmlformats.org/officeDocument/2006/relationships/oleObject" Target="../embeddings/oleObject31.bin"/><Relationship Id="rId2" Type="http://schemas.openxmlformats.org/officeDocument/2006/relationships/slideLayout" Target="../slideLayouts/slideLayout1.xml"/><Relationship Id="rId1" Type="http://schemas.openxmlformats.org/officeDocument/2006/relationships/vmlDrawing" Target="../drawings/vmlDrawing12.vml"/><Relationship Id="rId6" Type="http://schemas.openxmlformats.org/officeDocument/2006/relationships/image" Target="../media/image92.wmf"/><Relationship Id="rId5" Type="http://schemas.openxmlformats.org/officeDocument/2006/relationships/oleObject" Target="../embeddings/oleObject30.bin"/><Relationship Id="rId4" Type="http://schemas.openxmlformats.org/officeDocument/2006/relationships/image" Target="../media/image91.w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 Id="rId4" Type="http://schemas.openxmlformats.org/officeDocument/2006/relationships/hyperlink" Target="http://nl.wikipedia.org/wiki/Ernst_Mach"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1.xml"/><Relationship Id="rId4" Type="http://schemas.openxmlformats.org/officeDocument/2006/relationships/image" Target="../media/image98.jpeg"/></Relationships>
</file>

<file path=ppt/slides/_rels/slide4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slideLayout" Target="../slideLayouts/slideLayout1.xml"/><Relationship Id="rId1" Type="http://schemas.openxmlformats.org/officeDocument/2006/relationships/vmlDrawing" Target="../drawings/vmlDrawing13.vml"/><Relationship Id="rId5" Type="http://schemas.openxmlformats.org/officeDocument/2006/relationships/image" Target="../media/image101.wmf"/><Relationship Id="rId4" Type="http://schemas.openxmlformats.org/officeDocument/2006/relationships/oleObject" Target="../embeddings/oleObject32.bin"/></Relationships>
</file>

<file path=ppt/slides/_rels/slide47.xml.rels><?xml version="1.0" encoding="UTF-8" standalone="yes"?>
<Relationships xmlns="http://schemas.openxmlformats.org/package/2006/relationships"><Relationship Id="rId3" Type="http://schemas.openxmlformats.org/officeDocument/2006/relationships/hyperlink" Target="http://www.dnatube.com/video/2801/Millikan-Oil-Drop-Experiment" TargetMode="External"/><Relationship Id="rId2" Type="http://schemas.openxmlformats.org/officeDocument/2006/relationships/image" Target="../media/image103.jpeg"/><Relationship Id="rId1" Type="http://schemas.openxmlformats.org/officeDocument/2006/relationships/slideLayout" Target="../slideLayouts/slideLayout1.xml"/><Relationship Id="rId4" Type="http://schemas.openxmlformats.org/officeDocument/2006/relationships/image" Target="../media/image104.jpeg"/></Relationships>
</file>

<file path=ppt/slides/_rels/slide4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1.xml"/><Relationship Id="rId5" Type="http://schemas.openxmlformats.org/officeDocument/2006/relationships/hyperlink" Target="http://caltechln.library.caltech.edu/8/2/Millikan_2A_b&amp;w.pdf" TargetMode="External"/><Relationship Id="rId4" Type="http://schemas.openxmlformats.org/officeDocument/2006/relationships/image" Target="../media/image107.jpeg"/></Relationships>
</file>

<file path=ppt/slides/_rels/slide49.xml.rels><?xml version="1.0" encoding="UTF-8" standalone="yes"?>
<Relationships xmlns="http://schemas.openxmlformats.org/package/2006/relationships"><Relationship Id="rId8" Type="http://schemas.openxmlformats.org/officeDocument/2006/relationships/image" Target="../media/image108.wmf"/><Relationship Id="rId3" Type="http://schemas.openxmlformats.org/officeDocument/2006/relationships/image" Target="../media/image109.jpeg"/><Relationship Id="rId7" Type="http://schemas.openxmlformats.org/officeDocument/2006/relationships/oleObject" Target="../embeddings/oleObject33.bin"/><Relationship Id="rId2" Type="http://schemas.openxmlformats.org/officeDocument/2006/relationships/slideLayout" Target="../slideLayouts/slideLayout1.xml"/><Relationship Id="rId1" Type="http://schemas.openxmlformats.org/officeDocument/2006/relationships/vmlDrawing" Target="../drawings/vmlDrawing14.vml"/><Relationship Id="rId6" Type="http://schemas.openxmlformats.org/officeDocument/2006/relationships/hyperlink" Target="http://www.phy.ntnu.edu.tw/ntnujava/index.php?topic=24" TargetMode="External"/><Relationship Id="rId5" Type="http://schemas.openxmlformats.org/officeDocument/2006/relationships/image" Target="../media/image111.jpeg"/><Relationship Id="rId4" Type="http://schemas.openxmlformats.org/officeDocument/2006/relationships/image" Target="../media/image110.jpeg"/><Relationship Id="rId9" Type="http://schemas.openxmlformats.org/officeDocument/2006/relationships/image" Target="../media/image112.jpe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7.xml"/><Relationship Id="rId5" Type="http://schemas.openxmlformats.org/officeDocument/2006/relationships/image" Target="../media/image117.png"/><Relationship Id="rId4" Type="http://schemas.openxmlformats.org/officeDocument/2006/relationships/image" Target="../media/image11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NUL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NULL"/><Relationship Id="rId1" Type="http://schemas.openxmlformats.org/officeDocument/2006/relationships/slideLayout" Target="../slideLayouts/slideLayout1.xml"/><Relationship Id="rId4" Type="http://schemas.openxmlformats.org/officeDocument/2006/relationships/image" Target="../media/image120.png"/></Relationships>
</file>

<file path=ppt/slides/_rels/slide5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NUL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1.xml"/><Relationship Id="rId4" Type="http://schemas.openxmlformats.org/officeDocument/2006/relationships/image" Target="../media/image122.png"/></Relationships>
</file>

<file path=ppt/slides/_rels/slide5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1.xml"/><Relationship Id="rId4" Type="http://schemas.openxmlformats.org/officeDocument/2006/relationships/image" Target="../media/image123.png"/></Relationships>
</file>

<file path=ppt/slides/_rels/slide6.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9.wmf"/><Relationship Id="rId5" Type="http://schemas.openxmlformats.org/officeDocument/2006/relationships/oleObject" Target="../embeddings/oleObject2.bin"/><Relationship Id="rId4" Type="http://schemas.openxmlformats.org/officeDocument/2006/relationships/image" Target="../media/image8.wmf"/></Relationships>
</file>

<file path=ppt/slides/_rels/slide6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1.xml"/><Relationship Id="rId5" Type="http://schemas.openxmlformats.org/officeDocument/2006/relationships/image" Target="NULL"/><Relationship Id="rId4" Type="http://schemas.openxmlformats.org/officeDocument/2006/relationships/image" Target="NULL"/></Relationships>
</file>

<file path=ppt/slides/_rels/slide6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NUL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NUL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1.xml"/><Relationship Id="rId4" Type="http://schemas.openxmlformats.org/officeDocument/2006/relationships/image" Target="../media/image126.png"/></Relationships>
</file>

<file path=ppt/slides/_rels/slide6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27.png"/><Relationship Id="rId1" Type="http://schemas.openxmlformats.org/officeDocument/2006/relationships/slideLayout" Target="../slideLayouts/slideLayout1.xml"/><Relationship Id="rId6" Type="http://schemas.openxmlformats.org/officeDocument/2006/relationships/image" Target="NULL"/><Relationship Id="rId5" Type="http://schemas.openxmlformats.org/officeDocument/2006/relationships/image" Target="../media/image128.png"/><Relationship Id="rId4" Type="http://schemas.openxmlformats.org/officeDocument/2006/relationships/image" Target="NULL"/></Relationships>
</file>

<file path=ppt/slides/_rels/slide67.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oleObject" Target="../embeddings/oleObject4.bin"/><Relationship Id="rId7" Type="http://schemas.openxmlformats.org/officeDocument/2006/relationships/oleObject" Target="../embeddings/oleObject6.bin"/><Relationship Id="rId12" Type="http://schemas.openxmlformats.org/officeDocument/2006/relationships/image" Target="../media/image15.w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10.wmf"/><Relationship Id="rId11" Type="http://schemas.openxmlformats.org/officeDocument/2006/relationships/oleObject" Target="../embeddings/oleObject8.bin"/><Relationship Id="rId5" Type="http://schemas.openxmlformats.org/officeDocument/2006/relationships/oleObject" Target="../embeddings/oleObject5.bin"/><Relationship Id="rId10" Type="http://schemas.openxmlformats.org/officeDocument/2006/relationships/image" Target="../media/image14.wmf"/><Relationship Id="rId4" Type="http://schemas.openxmlformats.org/officeDocument/2006/relationships/image" Target="../media/image9.wmf"/><Relationship Id="rId9" Type="http://schemas.openxmlformats.org/officeDocument/2006/relationships/oleObject" Target="../embeddings/oleObject7.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17.wmf"/><Relationship Id="rId5" Type="http://schemas.openxmlformats.org/officeDocument/2006/relationships/oleObject" Target="../embeddings/oleObject10.bin"/><Relationship Id="rId4" Type="http://schemas.openxmlformats.org/officeDocument/2006/relationships/image" Target="../media/image16.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7"/>
          <p:cNvSpPr>
            <a:spLocks noChangeArrowheads="1"/>
          </p:cNvSpPr>
          <p:nvPr/>
        </p:nvSpPr>
        <p:spPr bwMode="auto">
          <a:xfrm>
            <a:off x="3382963" y="2603500"/>
            <a:ext cx="23844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nl-NL"/>
          </a:p>
        </p:txBody>
      </p:sp>
      <p:sp>
        <p:nvSpPr>
          <p:cNvPr id="40965" name="Text Box 5"/>
          <p:cNvSpPr txBox="1">
            <a:spLocks noChangeArrowheads="1"/>
          </p:cNvSpPr>
          <p:nvPr/>
        </p:nvSpPr>
        <p:spPr bwMode="auto">
          <a:xfrm>
            <a:off x="-10462" y="-18830"/>
            <a:ext cx="9144000" cy="2216150"/>
          </a:xfrm>
          <a:prstGeom prst="rect">
            <a:avLst/>
          </a:prstGeom>
          <a:solidFill>
            <a:schemeClr val="bg1">
              <a:lumMod val="50000"/>
            </a:schemeClr>
          </a:solidFill>
          <a:ln w="9525">
            <a:solidFill>
              <a:schemeClr val="bg1">
                <a:lumMod val="50000"/>
              </a:schemeClr>
            </a:solidFill>
            <a:miter lim="800000"/>
            <a:headEnd/>
            <a:tailEnd/>
          </a:ln>
          <a:effec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algn="ctr" eaLnBrk="1" hangingPunct="1">
              <a:spcBef>
                <a:spcPct val="50000"/>
              </a:spcBef>
              <a:defRPr/>
            </a:pPr>
            <a:endParaRPr lang="nl-NL" sz="800" b="1" dirty="0">
              <a:solidFill>
                <a:schemeClr val="bg1"/>
              </a:solidFill>
              <a:latin typeface="Comic Sans MS" pitchFamily="66" charset="0"/>
            </a:endParaRPr>
          </a:p>
          <a:p>
            <a:pPr algn="ctr" eaLnBrk="1" hangingPunct="1">
              <a:spcBef>
                <a:spcPct val="50000"/>
              </a:spcBef>
              <a:defRPr/>
            </a:pPr>
            <a:r>
              <a:rPr lang="nl-NL" sz="3600" b="1" dirty="0">
                <a:solidFill>
                  <a:schemeClr val="bg1"/>
                </a:solidFill>
                <a:latin typeface="Comic Sans MS" pitchFamily="66" charset="0"/>
              </a:rPr>
              <a:t>DEELTJES IN VELDEN</a:t>
            </a:r>
          </a:p>
          <a:p>
            <a:pPr algn="ctr" eaLnBrk="1" hangingPunct="1">
              <a:spcBef>
                <a:spcPct val="50000"/>
              </a:spcBef>
              <a:defRPr/>
            </a:pPr>
            <a:endParaRPr lang="nl-NL" sz="3600" b="1" dirty="0">
              <a:solidFill>
                <a:schemeClr val="bg1"/>
              </a:solidFill>
              <a:latin typeface="Comic Sans MS" pitchFamily="66" charset="0"/>
            </a:endParaRPr>
          </a:p>
          <a:p>
            <a:pPr algn="ctr" eaLnBrk="1" hangingPunct="1">
              <a:spcBef>
                <a:spcPct val="50000"/>
              </a:spcBef>
              <a:defRPr/>
            </a:pPr>
            <a:endParaRPr lang="nl-NL" sz="1200" b="1" dirty="0">
              <a:solidFill>
                <a:schemeClr val="bg1"/>
              </a:solidFill>
              <a:latin typeface="Comic Sans MS" pitchFamily="66" charset="0"/>
            </a:endParaRPr>
          </a:p>
        </p:txBody>
      </p:sp>
      <p:sp>
        <p:nvSpPr>
          <p:cNvPr id="40967" name="Rectangle 3"/>
          <p:cNvSpPr>
            <a:spLocks noChangeArrowheads="1"/>
          </p:cNvSpPr>
          <p:nvPr/>
        </p:nvSpPr>
        <p:spPr bwMode="auto">
          <a:xfrm>
            <a:off x="0" y="4705142"/>
            <a:ext cx="9144000" cy="2152858"/>
          </a:xfrm>
          <a:prstGeom prst="rect">
            <a:avLst/>
          </a:prstGeom>
          <a:solidFill>
            <a:schemeClr val="bg1">
              <a:lumMod val="50000"/>
            </a:schemeClr>
          </a:solidFill>
          <a:ln w="9525">
            <a:solidFill>
              <a:schemeClr val="bg1">
                <a:lumMod val="50000"/>
              </a:schemeClr>
            </a:solidFill>
            <a:miter lim="800000"/>
            <a:headEnd/>
            <a:tailEnd/>
          </a:ln>
          <a:effectLst/>
        </p:spPr>
        <p:txBody>
          <a:bodyPr wrap="none" anchor="ctr"/>
          <a:lstStyle/>
          <a:p>
            <a:pPr>
              <a:defRPr/>
            </a:pPr>
            <a:endParaRPr lang="nl-NL">
              <a:latin typeface="Arial" charset="0"/>
              <a:cs typeface="Arial" charset="0"/>
            </a:endParaRPr>
          </a:p>
        </p:txBody>
      </p:sp>
      <p:grpSp>
        <p:nvGrpSpPr>
          <p:cNvPr id="3077" name="Groep 2"/>
          <p:cNvGrpSpPr>
            <a:grpSpLocks/>
          </p:cNvGrpSpPr>
          <p:nvPr/>
        </p:nvGrpSpPr>
        <p:grpSpPr bwMode="auto">
          <a:xfrm>
            <a:off x="1087900" y="1763901"/>
            <a:ext cx="7068497" cy="2716538"/>
            <a:chOff x="1135160" y="1945539"/>
            <a:chExt cx="6996491" cy="2716992"/>
          </a:xfrm>
        </p:grpSpPr>
        <p:sp>
          <p:nvSpPr>
            <p:cNvPr id="3080" name="Tekstvak 1"/>
            <p:cNvSpPr txBox="1">
              <a:spLocks noChangeArrowheads="1"/>
            </p:cNvSpPr>
            <p:nvPr/>
          </p:nvSpPr>
          <p:spPr bwMode="auto">
            <a:xfrm>
              <a:off x="1135160" y="2616626"/>
              <a:ext cx="6996491" cy="677221"/>
            </a:xfrm>
            <a:prstGeom prst="rect">
              <a:avLst/>
            </a:prstGeom>
            <a:solidFill>
              <a:srgbClr val="FF0000"/>
            </a:solidFill>
            <a:ln w="9525">
              <a:solidFill>
                <a:srgbClr val="000000"/>
              </a:solidFill>
              <a:miter lim="800000"/>
              <a:headEnd/>
              <a:tailEnd/>
            </a:ln>
            <a:extLst/>
          </p:spPr>
          <p:txBody>
            <a:bodyPr wrap="squar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r>
                <a:rPr lang="nl-NL" sz="2400" dirty="0">
                  <a:latin typeface="Comic Sans MS" pitchFamily="66" charset="0"/>
                </a:rPr>
                <a:t>II	MAGNETISCHE VELDEN</a:t>
              </a:r>
            </a:p>
            <a:p>
              <a:pPr eaLnBrk="1" hangingPunct="1"/>
              <a:endParaRPr lang="nl-NL" dirty="0"/>
            </a:p>
          </p:txBody>
        </p:sp>
        <p:sp>
          <p:nvSpPr>
            <p:cNvPr id="3081" name="Tekstvak 7"/>
            <p:cNvSpPr txBox="1">
              <a:spLocks noChangeArrowheads="1"/>
            </p:cNvSpPr>
            <p:nvPr/>
          </p:nvSpPr>
          <p:spPr bwMode="auto">
            <a:xfrm>
              <a:off x="1190625" y="1945539"/>
              <a:ext cx="6909766" cy="677221"/>
            </a:xfrm>
            <a:prstGeom prst="rect">
              <a:avLst/>
            </a:prstGeom>
            <a:solidFill>
              <a:srgbClr val="7030A0"/>
            </a:solidFill>
            <a:ln w="9525">
              <a:solidFill>
                <a:srgbClr val="7030A0"/>
              </a:solidFill>
              <a:miter lim="800000"/>
              <a:headEnd/>
              <a:tailEnd/>
            </a:ln>
          </p:spPr>
          <p:txBody>
            <a:bodyPr>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r>
                <a:rPr lang="nl-NL" sz="2400" dirty="0">
                  <a:latin typeface="Comic Sans MS" pitchFamily="66" charset="0"/>
                </a:rPr>
                <a:t>I	ELEKTRISCHE VELDEN</a:t>
              </a:r>
            </a:p>
            <a:p>
              <a:pPr eaLnBrk="1" hangingPunct="1"/>
              <a:endParaRPr lang="nl-NL" dirty="0"/>
            </a:p>
          </p:txBody>
        </p:sp>
        <p:sp>
          <p:nvSpPr>
            <p:cNvPr id="3082" name="Tekstvak 8"/>
            <p:cNvSpPr txBox="1">
              <a:spLocks noChangeArrowheads="1"/>
            </p:cNvSpPr>
            <p:nvPr/>
          </p:nvSpPr>
          <p:spPr bwMode="auto">
            <a:xfrm>
              <a:off x="1135160" y="3289256"/>
              <a:ext cx="6909766" cy="677221"/>
            </a:xfrm>
            <a:prstGeom prst="rect">
              <a:avLst/>
            </a:prstGeom>
            <a:solidFill>
              <a:schemeClr val="accent6">
                <a:lumMod val="75000"/>
              </a:schemeClr>
            </a:solidFill>
            <a:ln w="57150">
              <a:solidFill>
                <a:schemeClr val="accent6">
                  <a:lumMod val="75000"/>
                </a:schemeClr>
              </a:solidFill>
              <a:miter lim="800000"/>
              <a:headEnd/>
              <a:tailEnd/>
            </a:ln>
          </p:spPr>
          <p:txBody>
            <a:bodyPr>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r>
                <a:rPr lang="nl-NL" sz="2400" dirty="0">
                  <a:latin typeface="Comic Sans MS" pitchFamily="66" charset="0"/>
                </a:rPr>
                <a:t>III	REALITEIT VAN ATOMEN</a:t>
              </a:r>
            </a:p>
            <a:p>
              <a:pPr eaLnBrk="1" hangingPunct="1"/>
              <a:endParaRPr lang="nl-NL" dirty="0"/>
            </a:p>
          </p:txBody>
        </p:sp>
        <p:sp>
          <p:nvSpPr>
            <p:cNvPr id="3084" name="Tekstvak 10"/>
            <p:cNvSpPr txBox="1">
              <a:spLocks noChangeArrowheads="1"/>
            </p:cNvSpPr>
            <p:nvPr/>
          </p:nvSpPr>
          <p:spPr bwMode="auto">
            <a:xfrm>
              <a:off x="1135160" y="3985310"/>
              <a:ext cx="6909766" cy="677221"/>
            </a:xfrm>
            <a:prstGeom prst="rect">
              <a:avLst/>
            </a:prstGeom>
            <a:solidFill>
              <a:schemeClr val="tx2">
                <a:lumMod val="40000"/>
                <a:lumOff val="60000"/>
              </a:schemeClr>
            </a:solidFill>
            <a:ln w="9525">
              <a:solidFill>
                <a:schemeClr val="tx2">
                  <a:lumMod val="40000"/>
                  <a:lumOff val="60000"/>
                </a:schemeClr>
              </a:solidFill>
              <a:miter lim="800000"/>
              <a:headEnd/>
              <a:tailEnd/>
            </a:ln>
          </p:spPr>
          <p:txBody>
            <a:bodyPr>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r>
                <a:rPr lang="nl-NL" sz="2400" dirty="0">
                  <a:latin typeface="Comic Sans MS" pitchFamily="66" charset="0"/>
                </a:rPr>
                <a:t>IV	SOMMEN NEWTON</a:t>
              </a:r>
            </a:p>
            <a:p>
              <a:pPr eaLnBrk="1" hangingPunct="1"/>
              <a:endParaRPr lang="nl-NL" dirty="0"/>
            </a:p>
          </p:txBody>
        </p:sp>
      </p:grpSp>
      <p:sp>
        <p:nvSpPr>
          <p:cNvPr id="40966" name="Rectangle 9"/>
          <p:cNvSpPr>
            <a:spLocks noChangeArrowheads="1"/>
          </p:cNvSpPr>
          <p:nvPr/>
        </p:nvSpPr>
        <p:spPr bwMode="auto">
          <a:xfrm>
            <a:off x="7966123" y="-18830"/>
            <a:ext cx="1187450" cy="6858000"/>
          </a:xfrm>
          <a:prstGeom prst="rect">
            <a:avLst/>
          </a:prstGeom>
          <a:solidFill>
            <a:schemeClr val="bg1">
              <a:lumMod val="50000"/>
            </a:schemeClr>
          </a:solidFill>
          <a:ln w="9525">
            <a:solidFill>
              <a:schemeClr val="bg1">
                <a:lumMod val="50000"/>
              </a:schemeClr>
            </a:solidFill>
            <a:miter lim="800000"/>
            <a:headEnd/>
            <a:tailEnd/>
          </a:ln>
          <a:effectLst/>
        </p:spPr>
        <p:txBody>
          <a:bodyPr wrap="none" anchor="ctr"/>
          <a:lstStyle/>
          <a:p>
            <a:pPr>
              <a:defRPr/>
            </a:pPr>
            <a:endParaRPr lang="nl-NL">
              <a:latin typeface="Arial" charset="0"/>
              <a:cs typeface="Arial" charset="0"/>
            </a:endParaRPr>
          </a:p>
        </p:txBody>
      </p:sp>
      <p:sp>
        <p:nvSpPr>
          <p:cNvPr id="40963" name="Rectangle 4"/>
          <p:cNvSpPr>
            <a:spLocks noChangeArrowheads="1"/>
          </p:cNvSpPr>
          <p:nvPr/>
        </p:nvSpPr>
        <p:spPr bwMode="auto">
          <a:xfrm>
            <a:off x="0" y="0"/>
            <a:ext cx="1137596" cy="6858000"/>
          </a:xfrm>
          <a:prstGeom prst="rect">
            <a:avLst/>
          </a:prstGeom>
          <a:solidFill>
            <a:schemeClr val="bg1">
              <a:lumMod val="50000"/>
            </a:schemeClr>
          </a:solidFill>
          <a:ln w="9525">
            <a:solidFill>
              <a:schemeClr val="bg1">
                <a:lumMod val="50000"/>
              </a:schemeClr>
            </a:solidFill>
            <a:miter lim="800000"/>
            <a:headEnd/>
            <a:tailEnd/>
          </a:ln>
          <a:effectLst/>
        </p:spPr>
        <p:txBody>
          <a:bodyPr wrap="none" anchor="ctr"/>
          <a:lstStyle/>
          <a:p>
            <a:pPr>
              <a:defRPr/>
            </a:pPr>
            <a:endParaRPr lang="nl-NL">
              <a:latin typeface="Arial" charset="0"/>
              <a:cs typeface="Arial" charset="0"/>
            </a:endParaRPr>
          </a:p>
        </p:txBody>
      </p:sp>
      <p:sp>
        <p:nvSpPr>
          <p:cNvPr id="13" name="Tekstvak 10">
            <a:extLst>
              <a:ext uri="{FF2B5EF4-FFF2-40B4-BE49-F238E27FC236}">
                <a16:creationId xmlns:a16="http://schemas.microsoft.com/office/drawing/2014/main" id="{BED68299-85B6-4903-A8BD-75396CEEE07B}"/>
              </a:ext>
            </a:extLst>
          </p:cNvPr>
          <p:cNvSpPr txBox="1">
            <a:spLocks noChangeArrowheads="1"/>
          </p:cNvSpPr>
          <p:nvPr/>
        </p:nvSpPr>
        <p:spPr bwMode="auto">
          <a:xfrm>
            <a:off x="1137597" y="4480439"/>
            <a:ext cx="6818954" cy="677108"/>
          </a:xfrm>
          <a:prstGeom prst="rect">
            <a:avLst/>
          </a:prstGeom>
          <a:solidFill>
            <a:srgbClr val="0070C0"/>
          </a:solidFill>
          <a:ln w="9525">
            <a:solidFill>
              <a:srgbClr val="0070C0"/>
            </a:solidFill>
            <a:miter lim="800000"/>
            <a:headEnd/>
            <a:tailEnd/>
          </a:ln>
        </p:spPr>
        <p:txBody>
          <a:bodyPr wrap="squar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r>
              <a:rPr lang="nl-NL" sz="2400" dirty="0">
                <a:latin typeface="Comic Sans MS" pitchFamily="66" charset="0"/>
              </a:rPr>
              <a:t>V	EXTRAOPGAVEN</a:t>
            </a:r>
          </a:p>
          <a:p>
            <a:pPr eaLnBrk="1" hangingPunct="1"/>
            <a:endParaRPr lang="nl-NL" dirty="0"/>
          </a:p>
        </p:txBody>
      </p:sp>
      <p:pic>
        <p:nvPicPr>
          <p:cNvPr id="6" name="Afbeelding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975" y="1196752"/>
            <a:ext cx="6959959" cy="4673841"/>
          </a:xfrm>
          <a:prstGeom prst="rect">
            <a:avLst/>
          </a:prstGeom>
        </p:spPr>
      </p:pic>
      <p:sp>
        <p:nvSpPr>
          <p:cNvPr id="14" name="Text Box 8">
            <a:extLst>
              <a:ext uri="{FF2B5EF4-FFF2-40B4-BE49-F238E27FC236}">
                <a16:creationId xmlns:a16="http://schemas.microsoft.com/office/drawing/2014/main" id="{F0556D1E-B6EB-4398-A39C-7AFCE963152E}"/>
              </a:ext>
            </a:extLst>
          </p:cNvPr>
          <p:cNvSpPr txBox="1">
            <a:spLocks noChangeArrowheads="1"/>
          </p:cNvSpPr>
          <p:nvPr/>
        </p:nvSpPr>
        <p:spPr bwMode="auto">
          <a:xfrm>
            <a:off x="675017" y="6159341"/>
            <a:ext cx="777721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algn="ctr" eaLnBrk="1" hangingPunct="1">
              <a:spcBef>
                <a:spcPct val="50000"/>
              </a:spcBef>
              <a:defRPr/>
            </a:pPr>
            <a:r>
              <a:rPr lang="nl-NL" sz="1600" b="1" dirty="0">
                <a:latin typeface="Comic Sans MS" pitchFamily="66" charset="0"/>
              </a:rPr>
              <a:t>cyclotron, televisiebuis, massaspectrometer, deeltjesversneller . . . ,</a:t>
            </a:r>
          </a:p>
        </p:txBody>
      </p:sp>
    </p:spTree>
    <p:extLst>
      <p:ext uri="{BB962C8B-B14F-4D97-AF65-F5344CB8AC3E}">
        <p14:creationId xmlns:p14="http://schemas.microsoft.com/office/powerpoint/2010/main" val="407977442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p:txBody>
          <a:bodyPr/>
          <a:lstStyle/>
          <a:p>
            <a:pPr eaLnBrk="1" hangingPunct="1"/>
            <a:endParaRPr lang="nl-NL"/>
          </a:p>
        </p:txBody>
      </p:sp>
      <p:sp>
        <p:nvSpPr>
          <p:cNvPr id="17411" name="Rectangle 3"/>
          <p:cNvSpPr>
            <a:spLocks noGrp="1" noChangeArrowheads="1"/>
          </p:cNvSpPr>
          <p:nvPr>
            <p:ph type="subTitle" idx="1"/>
          </p:nvPr>
        </p:nvSpPr>
        <p:spPr/>
        <p:txBody>
          <a:bodyPr/>
          <a:lstStyle/>
          <a:p>
            <a:pPr eaLnBrk="1" hangingPunct="1"/>
            <a:endParaRPr lang="nl-NL"/>
          </a:p>
        </p:txBody>
      </p:sp>
      <p:sp>
        <p:nvSpPr>
          <p:cNvPr id="17412" name="Rectangle 4"/>
          <p:cNvSpPr>
            <a:spLocks noChangeArrowheads="1"/>
          </p:cNvSpPr>
          <p:nvPr/>
        </p:nvSpPr>
        <p:spPr bwMode="auto">
          <a:xfrm>
            <a:off x="0" y="130324"/>
            <a:ext cx="9144000" cy="6597352"/>
          </a:xfrm>
          <a:prstGeom prst="rect">
            <a:avLst/>
          </a:prstGeom>
          <a:solidFill>
            <a:srgbClr val="FFCCFF"/>
          </a:solidFill>
          <a:ln w="38100">
            <a:solidFill>
              <a:srgbClr val="FFCCCC"/>
            </a:solidFill>
            <a:miter lim="800000"/>
            <a:headEnd/>
            <a:tailEnd/>
          </a:ln>
          <a:effectLst/>
          <a:extLst/>
        </p:spPr>
        <p:txBody>
          <a:bodyPr wrap="none" anchor="ctr"/>
          <a:lstStyle/>
          <a:p>
            <a:endParaRPr lang="nl-NL"/>
          </a:p>
        </p:txBody>
      </p:sp>
      <p:sp>
        <p:nvSpPr>
          <p:cNvPr id="17414" name="Rectangle 6"/>
          <p:cNvSpPr>
            <a:spLocks noChangeArrowheads="1"/>
          </p:cNvSpPr>
          <p:nvPr/>
        </p:nvSpPr>
        <p:spPr bwMode="auto">
          <a:xfrm>
            <a:off x="0" y="0"/>
            <a:ext cx="9144000" cy="1125538"/>
          </a:xfrm>
          <a:prstGeom prst="rect">
            <a:avLst/>
          </a:prstGeom>
          <a:solidFill>
            <a:srgbClr val="7030A0"/>
          </a:solidFill>
          <a:ln w="9525">
            <a:solidFill>
              <a:srgbClr val="7030A0"/>
            </a:solidFill>
            <a:miter lim="800000"/>
            <a:headEnd/>
            <a:tailEnd/>
          </a:ln>
        </p:spPr>
        <p:txBody>
          <a:bodyPr wrap="none" anchor="ctr"/>
          <a:lstStyle/>
          <a:p>
            <a:endParaRPr lang="nl-NL"/>
          </a:p>
        </p:txBody>
      </p:sp>
      <p:sp>
        <p:nvSpPr>
          <p:cNvPr id="17415" name="Text Box 8"/>
          <p:cNvSpPr txBox="1">
            <a:spLocks noChangeArrowheads="1"/>
          </p:cNvSpPr>
          <p:nvPr/>
        </p:nvSpPr>
        <p:spPr bwMode="auto">
          <a:xfrm>
            <a:off x="611560" y="384331"/>
            <a:ext cx="7506307" cy="579438"/>
          </a:xfrm>
          <a:prstGeom prst="rect">
            <a:avLst/>
          </a:prstGeom>
          <a:solidFill>
            <a:srgbClr val="7030A0"/>
          </a:solidFill>
          <a:ln w="9525">
            <a:solidFill>
              <a:srgbClr val="7030A0"/>
            </a:solidFill>
            <a:miter lim="800000"/>
            <a:headEnd/>
            <a:tailEnd/>
          </a:ln>
        </p:spPr>
        <p:txBody>
          <a:bodyPr wrap="squar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algn="ctr" eaLnBrk="1" hangingPunct="1">
              <a:spcBef>
                <a:spcPct val="50000"/>
              </a:spcBef>
            </a:pPr>
            <a:r>
              <a:rPr lang="nl-NL" sz="3200" b="1" dirty="0">
                <a:latin typeface="Comic Sans MS" pitchFamily="66" charset="0"/>
              </a:rPr>
              <a:t>DEELTJES IN E-VELD</a:t>
            </a:r>
          </a:p>
        </p:txBody>
      </p:sp>
      <p:sp>
        <p:nvSpPr>
          <p:cNvPr id="18" name="Tekstvak 17"/>
          <p:cNvSpPr txBox="1"/>
          <p:nvPr/>
        </p:nvSpPr>
        <p:spPr>
          <a:xfrm>
            <a:off x="536181" y="2985108"/>
            <a:ext cx="7953865" cy="830997"/>
          </a:xfrm>
          <a:prstGeom prst="rect">
            <a:avLst/>
          </a:prstGeom>
          <a:noFill/>
        </p:spPr>
        <p:txBody>
          <a:bodyPr wrap="square" rtlCol="0">
            <a:spAutoFit/>
          </a:bodyPr>
          <a:lstStyle/>
          <a:p>
            <a:r>
              <a:rPr lang="nl-NL" sz="2400" dirty="0"/>
              <a:t>In vacuümbuizen (tv) worden elektronen versneld door 2,0 kV. Door de </a:t>
            </a:r>
            <a:r>
              <a:rPr lang="nl-NL" sz="2400" dirty="0" err="1"/>
              <a:t>E</a:t>
            </a:r>
            <a:r>
              <a:rPr lang="nl-NL" sz="2400" baseline="-25000" dirty="0" err="1"/>
              <a:t>elek</a:t>
            </a:r>
            <a:r>
              <a:rPr lang="nl-NL" sz="2400" dirty="0"/>
              <a:t>  groeit hun snelheid,  wat wordt de snelheid?</a:t>
            </a:r>
          </a:p>
        </p:txBody>
      </p:sp>
      <p:sp>
        <p:nvSpPr>
          <p:cNvPr id="17413" name="Rectangle 5"/>
          <p:cNvSpPr>
            <a:spLocks noChangeArrowheads="1"/>
          </p:cNvSpPr>
          <p:nvPr/>
        </p:nvSpPr>
        <p:spPr bwMode="auto">
          <a:xfrm>
            <a:off x="0" y="0"/>
            <a:ext cx="611560" cy="6858000"/>
          </a:xfrm>
          <a:prstGeom prst="rect">
            <a:avLst/>
          </a:prstGeom>
          <a:solidFill>
            <a:srgbClr val="7030A0"/>
          </a:solidFill>
          <a:ln w="9525">
            <a:solidFill>
              <a:srgbClr val="7030A0"/>
            </a:solidFill>
            <a:miter lim="800000"/>
            <a:headEnd/>
            <a:tailEnd/>
          </a:ln>
        </p:spPr>
        <p:txBody>
          <a:bodyPr wrap="none" anchor="ctr"/>
          <a:lstStyle/>
          <a:p>
            <a:endParaRPr lang="nl-NL"/>
          </a:p>
        </p:txBody>
      </p:sp>
      <p:graphicFrame>
        <p:nvGraphicFramePr>
          <p:cNvPr id="3" name="Object 2"/>
          <p:cNvGraphicFramePr>
            <a:graphicFrameLocks noChangeAspect="1"/>
          </p:cNvGraphicFramePr>
          <p:nvPr>
            <p:extLst>
              <p:ext uri="{D42A27DB-BD31-4B8C-83A1-F6EECF244321}">
                <p14:modId xmlns:p14="http://schemas.microsoft.com/office/powerpoint/2010/main" val="637097608"/>
              </p:ext>
            </p:extLst>
          </p:nvPr>
        </p:nvGraphicFramePr>
        <p:xfrm>
          <a:off x="1907704" y="4185437"/>
          <a:ext cx="6322606" cy="1939712"/>
        </p:xfrm>
        <a:graphic>
          <a:graphicData uri="http://schemas.openxmlformats.org/presentationml/2006/ole">
            <mc:AlternateContent xmlns:mc="http://schemas.openxmlformats.org/markup-compatibility/2006">
              <mc:Choice xmlns:v="urn:schemas-microsoft-com:vml" Requires="v">
                <p:oleObj spid="_x0000_s3119" name="Vergelijking" r:id="rId3" imgW="3263760" imgH="1002960" progId="Equation.3">
                  <p:embed/>
                </p:oleObj>
              </mc:Choice>
              <mc:Fallback>
                <p:oleObj name="Vergelijking" r:id="rId3" imgW="3263760" imgH="1002960" progId="Equation.3">
                  <p:embed/>
                  <p:pic>
                    <p:nvPicPr>
                      <p:cNvPr id="3" name="Object 2"/>
                      <p:cNvPicPr/>
                      <p:nvPr/>
                    </p:nvPicPr>
                    <p:blipFill>
                      <a:blip r:embed="rId4"/>
                      <a:stretch>
                        <a:fillRect/>
                      </a:stretch>
                    </p:blipFill>
                    <p:spPr>
                      <a:xfrm>
                        <a:off x="1907704" y="4185437"/>
                        <a:ext cx="6322606" cy="1939712"/>
                      </a:xfrm>
                      <a:prstGeom prst="rect">
                        <a:avLst/>
                      </a:prstGeom>
                    </p:spPr>
                  </p:pic>
                </p:oleObj>
              </mc:Fallback>
            </mc:AlternateContent>
          </a:graphicData>
        </a:graphic>
      </p:graphicFrame>
      <p:sp>
        <p:nvSpPr>
          <p:cNvPr id="60" name="Rectangle 5"/>
          <p:cNvSpPr>
            <a:spLocks noChangeArrowheads="1"/>
          </p:cNvSpPr>
          <p:nvPr/>
        </p:nvSpPr>
        <p:spPr bwMode="auto">
          <a:xfrm>
            <a:off x="8532440" y="0"/>
            <a:ext cx="611560" cy="6858000"/>
          </a:xfrm>
          <a:prstGeom prst="rect">
            <a:avLst/>
          </a:prstGeom>
          <a:solidFill>
            <a:srgbClr val="7030A0"/>
          </a:solidFill>
          <a:ln w="9525">
            <a:solidFill>
              <a:srgbClr val="7030A0"/>
            </a:solidFill>
            <a:miter lim="800000"/>
            <a:headEnd/>
            <a:tailEnd/>
          </a:ln>
        </p:spPr>
        <p:txBody>
          <a:bodyPr wrap="none" anchor="ctr"/>
          <a:lstStyle/>
          <a:p>
            <a:endParaRPr lang="nl-NL"/>
          </a:p>
        </p:txBody>
      </p:sp>
      <p:sp>
        <p:nvSpPr>
          <p:cNvPr id="61" name="Rectangle 6"/>
          <p:cNvSpPr>
            <a:spLocks noChangeArrowheads="1"/>
          </p:cNvSpPr>
          <p:nvPr/>
        </p:nvSpPr>
        <p:spPr bwMode="auto">
          <a:xfrm>
            <a:off x="0" y="6093296"/>
            <a:ext cx="9144000" cy="764704"/>
          </a:xfrm>
          <a:prstGeom prst="rect">
            <a:avLst/>
          </a:prstGeom>
          <a:solidFill>
            <a:srgbClr val="7030A0"/>
          </a:solidFill>
          <a:ln w="9525">
            <a:solidFill>
              <a:srgbClr val="7030A0"/>
            </a:solidFill>
            <a:miter lim="800000"/>
            <a:headEnd/>
            <a:tailEnd/>
          </a:ln>
        </p:spPr>
        <p:txBody>
          <a:bodyPr wrap="none" anchor="ctr"/>
          <a:lstStyle/>
          <a:p>
            <a:endParaRPr lang="nl-NL"/>
          </a:p>
        </p:txBody>
      </p:sp>
      <p:grpSp>
        <p:nvGrpSpPr>
          <p:cNvPr id="31" name="Groep 30"/>
          <p:cNvGrpSpPr/>
          <p:nvPr/>
        </p:nvGrpSpPr>
        <p:grpSpPr>
          <a:xfrm>
            <a:off x="4139952" y="3818880"/>
            <a:ext cx="3649081" cy="1554336"/>
            <a:chOff x="4139952" y="3818880"/>
            <a:chExt cx="3649081" cy="1554336"/>
          </a:xfrm>
        </p:grpSpPr>
        <p:grpSp>
          <p:nvGrpSpPr>
            <p:cNvPr id="28" name="Groep 27"/>
            <p:cNvGrpSpPr/>
            <p:nvPr/>
          </p:nvGrpSpPr>
          <p:grpSpPr>
            <a:xfrm>
              <a:off x="4711617" y="3818880"/>
              <a:ext cx="3077416" cy="1554336"/>
              <a:chOff x="4711617" y="3818880"/>
              <a:chExt cx="3077416" cy="1554336"/>
            </a:xfrm>
          </p:grpSpPr>
          <p:sp>
            <p:nvSpPr>
              <p:cNvPr id="23" name="Tekstvak 22"/>
              <p:cNvSpPr txBox="1"/>
              <p:nvPr/>
            </p:nvSpPr>
            <p:spPr>
              <a:xfrm>
                <a:off x="6780921" y="3818880"/>
                <a:ext cx="1008112" cy="369332"/>
              </a:xfrm>
              <a:prstGeom prst="rect">
                <a:avLst/>
              </a:prstGeom>
              <a:noFill/>
              <a:ln>
                <a:solidFill>
                  <a:schemeClr val="tx1"/>
                </a:solidFill>
              </a:ln>
            </p:spPr>
            <p:txBody>
              <a:bodyPr wrap="square" rtlCol="0">
                <a:spAutoFit/>
              </a:bodyPr>
              <a:lstStyle/>
              <a:p>
                <a:r>
                  <a:rPr lang="nl-NL" dirty="0"/>
                  <a:t>BINAS 7</a:t>
                </a:r>
              </a:p>
            </p:txBody>
          </p:sp>
          <p:cxnSp>
            <p:nvCxnSpPr>
              <p:cNvPr id="26" name="Rechte verbindingslijn met pijl 25"/>
              <p:cNvCxnSpPr/>
              <p:nvPr/>
            </p:nvCxnSpPr>
            <p:spPr>
              <a:xfrm flipH="1">
                <a:off x="4711617" y="4003546"/>
                <a:ext cx="2069304" cy="136967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89" name="Rechte verbindingslijn met pijl 88"/>
            <p:cNvCxnSpPr/>
            <p:nvPr/>
          </p:nvCxnSpPr>
          <p:spPr>
            <a:xfrm flipH="1">
              <a:off x="4139952" y="4003546"/>
              <a:ext cx="2640969" cy="93762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 name="Groep 1">
            <a:extLst>
              <a:ext uri="{FF2B5EF4-FFF2-40B4-BE49-F238E27FC236}">
                <a16:creationId xmlns:a16="http://schemas.microsoft.com/office/drawing/2014/main" id="{DBFA509F-551C-4FEC-B255-B9F928E511A5}"/>
              </a:ext>
            </a:extLst>
          </p:cNvPr>
          <p:cNvGrpSpPr/>
          <p:nvPr/>
        </p:nvGrpSpPr>
        <p:grpSpPr>
          <a:xfrm>
            <a:off x="3177386" y="1224611"/>
            <a:ext cx="4274934" cy="1760497"/>
            <a:chOff x="3177386" y="1224611"/>
            <a:chExt cx="4274934" cy="1760497"/>
          </a:xfrm>
        </p:grpSpPr>
        <p:grpSp>
          <p:nvGrpSpPr>
            <p:cNvPr id="21" name="Groep 20"/>
            <p:cNvGrpSpPr/>
            <p:nvPr/>
          </p:nvGrpSpPr>
          <p:grpSpPr>
            <a:xfrm>
              <a:off x="3177386" y="1246815"/>
              <a:ext cx="4274934" cy="1738293"/>
              <a:chOff x="3177386" y="1246815"/>
              <a:chExt cx="4274934" cy="1738293"/>
            </a:xfrm>
          </p:grpSpPr>
          <p:grpSp>
            <p:nvGrpSpPr>
              <p:cNvPr id="15" name="Groep 14"/>
              <p:cNvGrpSpPr/>
              <p:nvPr/>
            </p:nvGrpSpPr>
            <p:grpSpPr>
              <a:xfrm>
                <a:off x="3177386" y="1246815"/>
                <a:ext cx="3357264" cy="1738293"/>
                <a:chOff x="3177386" y="1246815"/>
                <a:chExt cx="3357264" cy="1738293"/>
              </a:xfrm>
            </p:grpSpPr>
            <p:sp>
              <p:nvSpPr>
                <p:cNvPr id="5" name="Ovaal 4"/>
                <p:cNvSpPr/>
                <p:nvPr/>
              </p:nvSpPr>
              <p:spPr>
                <a:xfrm>
                  <a:off x="3419872" y="1616099"/>
                  <a:ext cx="144016" cy="1440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
              <p:nvSpPr>
                <p:cNvPr id="73" name="Ovaal 72"/>
                <p:cNvSpPr/>
                <p:nvPr/>
              </p:nvSpPr>
              <p:spPr>
                <a:xfrm>
                  <a:off x="6390634" y="1699226"/>
                  <a:ext cx="144016" cy="1440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
              <p:nvSpPr>
                <p:cNvPr id="6" name="Rechthoek 5"/>
                <p:cNvSpPr/>
                <p:nvPr/>
              </p:nvSpPr>
              <p:spPr>
                <a:xfrm>
                  <a:off x="3177386" y="1246815"/>
                  <a:ext cx="144016" cy="10081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
              <p:nvSpPr>
                <p:cNvPr id="74" name="Rechthoek 73"/>
                <p:cNvSpPr/>
                <p:nvPr/>
              </p:nvSpPr>
              <p:spPr>
                <a:xfrm>
                  <a:off x="5940151" y="1847379"/>
                  <a:ext cx="170507" cy="411587"/>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cxnSp>
              <p:nvCxnSpPr>
                <p:cNvPr id="8" name="Rechte verbindingslijn 7"/>
                <p:cNvCxnSpPr>
                  <a:stCxn id="6" idx="2"/>
                </p:cNvCxnSpPr>
                <p:nvPr/>
              </p:nvCxnSpPr>
              <p:spPr>
                <a:xfrm>
                  <a:off x="3249394" y="2254927"/>
                  <a:ext cx="0" cy="3431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Rechte verbindingslijn 74"/>
                <p:cNvCxnSpPr/>
                <p:nvPr/>
              </p:nvCxnSpPr>
              <p:spPr>
                <a:xfrm>
                  <a:off x="4572000" y="2426524"/>
                  <a:ext cx="0" cy="3431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Rechte verbindingslijn 75"/>
                <p:cNvCxnSpPr/>
                <p:nvPr/>
              </p:nvCxnSpPr>
              <p:spPr>
                <a:xfrm>
                  <a:off x="4711617" y="2243083"/>
                  <a:ext cx="0" cy="742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p:cNvCxnSpPr/>
                <p:nvPr/>
              </p:nvCxnSpPr>
              <p:spPr>
                <a:xfrm>
                  <a:off x="3249394" y="2598121"/>
                  <a:ext cx="132260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p:cNvCxnSpPr/>
                <p:nvPr/>
              </p:nvCxnSpPr>
              <p:spPr>
                <a:xfrm>
                  <a:off x="4711617" y="2598121"/>
                  <a:ext cx="132260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Rechte verbindingslijn 77"/>
                <p:cNvCxnSpPr/>
                <p:nvPr/>
              </p:nvCxnSpPr>
              <p:spPr>
                <a:xfrm>
                  <a:off x="6012160" y="2262248"/>
                  <a:ext cx="0" cy="3431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7" name="Rechte verbindingslijn met pijl 16"/>
              <p:cNvCxnSpPr/>
              <p:nvPr/>
            </p:nvCxnSpPr>
            <p:spPr>
              <a:xfrm flipV="1">
                <a:off x="6462642" y="1755232"/>
                <a:ext cx="989678" cy="1111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kstvak 19"/>
              <p:cNvSpPr txBox="1"/>
              <p:nvPr/>
            </p:nvSpPr>
            <p:spPr>
              <a:xfrm>
                <a:off x="6732240" y="1760115"/>
                <a:ext cx="720080" cy="372741"/>
              </a:xfrm>
              <a:prstGeom prst="rect">
                <a:avLst/>
              </a:prstGeom>
              <a:noFill/>
            </p:spPr>
            <p:txBody>
              <a:bodyPr wrap="square" rtlCol="0">
                <a:spAutoFit/>
              </a:bodyPr>
              <a:lstStyle/>
              <a:p>
                <a:r>
                  <a:rPr lang="nl-NL" dirty="0"/>
                  <a:t>v</a:t>
                </a:r>
              </a:p>
            </p:txBody>
          </p:sp>
          <p:sp>
            <p:nvSpPr>
              <p:cNvPr id="81" name="Tekstvak 80"/>
              <p:cNvSpPr txBox="1"/>
              <p:nvPr/>
            </p:nvSpPr>
            <p:spPr>
              <a:xfrm>
                <a:off x="4766151" y="2191720"/>
                <a:ext cx="720080" cy="372741"/>
              </a:xfrm>
              <a:prstGeom prst="rect">
                <a:avLst/>
              </a:prstGeom>
              <a:noFill/>
            </p:spPr>
            <p:txBody>
              <a:bodyPr wrap="square" rtlCol="0">
                <a:spAutoFit/>
              </a:bodyPr>
              <a:lstStyle/>
              <a:p>
                <a:r>
                  <a:rPr lang="nl-NL" dirty="0"/>
                  <a:t>2 kV</a:t>
                </a:r>
              </a:p>
            </p:txBody>
          </p:sp>
        </p:grpSp>
        <p:sp>
          <p:nvSpPr>
            <p:cNvPr id="32" name="Rechthoek 31">
              <a:extLst>
                <a:ext uri="{FF2B5EF4-FFF2-40B4-BE49-F238E27FC236}">
                  <a16:creationId xmlns:a16="http://schemas.microsoft.com/office/drawing/2014/main" id="{966D5CCC-9A66-465B-B497-F12DB64402D4}"/>
                </a:ext>
              </a:extLst>
            </p:cNvPr>
            <p:cNvSpPr/>
            <p:nvPr/>
          </p:nvSpPr>
          <p:spPr>
            <a:xfrm>
              <a:off x="5931320" y="1224611"/>
              <a:ext cx="170510" cy="421372"/>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281849903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4"/>
          <p:cNvSpPr>
            <a:spLocks noChangeArrowheads="1"/>
          </p:cNvSpPr>
          <p:nvPr/>
        </p:nvSpPr>
        <p:spPr bwMode="auto">
          <a:xfrm>
            <a:off x="0" y="0"/>
            <a:ext cx="9144000" cy="6858000"/>
          </a:xfrm>
          <a:prstGeom prst="rect">
            <a:avLst/>
          </a:prstGeom>
          <a:solidFill>
            <a:srgbClr val="FFCCFF"/>
          </a:solidFill>
          <a:ln w="9525">
            <a:solidFill>
              <a:srgbClr val="FF99FF"/>
            </a:solidFill>
            <a:miter lim="800000"/>
            <a:headEnd/>
            <a:tailEnd/>
          </a:ln>
        </p:spPr>
        <p:txBody>
          <a:bodyPr wrap="none" anchor="ctr"/>
          <a:lstStyle/>
          <a:p>
            <a:endParaRPr lang="nl-NL"/>
          </a:p>
        </p:txBody>
      </p:sp>
      <p:sp>
        <p:nvSpPr>
          <p:cNvPr id="28677" name="Rectangle 5"/>
          <p:cNvSpPr>
            <a:spLocks noChangeArrowheads="1"/>
          </p:cNvSpPr>
          <p:nvPr/>
        </p:nvSpPr>
        <p:spPr bwMode="auto">
          <a:xfrm>
            <a:off x="0" y="6337456"/>
            <a:ext cx="9144000" cy="520544"/>
          </a:xfrm>
          <a:prstGeom prst="rect">
            <a:avLst/>
          </a:prstGeom>
          <a:solidFill>
            <a:srgbClr val="7030A0"/>
          </a:solidFill>
          <a:ln w="9525">
            <a:solidFill>
              <a:srgbClr val="7030A0"/>
            </a:solidFill>
            <a:miter lim="800000"/>
            <a:headEnd/>
            <a:tailEnd/>
          </a:ln>
        </p:spPr>
        <p:txBody>
          <a:bodyPr wrap="none" anchor="ctr"/>
          <a:lstStyle/>
          <a:p>
            <a:endParaRPr lang="nl-NL"/>
          </a:p>
        </p:txBody>
      </p:sp>
      <p:sp>
        <p:nvSpPr>
          <p:cNvPr id="30" name="Rectangle 5"/>
          <p:cNvSpPr>
            <a:spLocks noChangeArrowheads="1"/>
          </p:cNvSpPr>
          <p:nvPr/>
        </p:nvSpPr>
        <p:spPr bwMode="auto">
          <a:xfrm>
            <a:off x="-31576" y="-1"/>
            <a:ext cx="859160" cy="6858001"/>
          </a:xfrm>
          <a:prstGeom prst="rect">
            <a:avLst/>
          </a:prstGeom>
          <a:solidFill>
            <a:srgbClr val="7030A0"/>
          </a:solidFill>
          <a:ln w="9525">
            <a:solidFill>
              <a:srgbClr val="7030A0"/>
            </a:solidFill>
            <a:miter lim="800000"/>
            <a:headEnd/>
            <a:tailEnd/>
          </a:ln>
        </p:spPr>
        <p:txBody>
          <a:bodyPr wrap="none" anchor="ctr"/>
          <a:lstStyle/>
          <a:p>
            <a:endParaRPr lang="nl-NL"/>
          </a:p>
        </p:txBody>
      </p:sp>
      <p:pic>
        <p:nvPicPr>
          <p:cNvPr id="23564" name="Picture 12" descr="img1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0821" y="827217"/>
            <a:ext cx="2141378" cy="2080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3" descr="img14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30821" y="2714535"/>
            <a:ext cx="4061334" cy="362292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img14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6388519" y="810898"/>
            <a:ext cx="1887316" cy="1919955"/>
          </a:xfrm>
          <a:prstGeom prst="rect">
            <a:avLst/>
          </a:prstGeom>
          <a:noFill/>
          <a:ln w="9525">
            <a:solidFill>
              <a:srgbClr val="FFCC99"/>
            </a:solidFill>
            <a:miter lim="800000"/>
            <a:headEnd/>
            <a:tailEnd/>
          </a:ln>
          <a:extLst>
            <a:ext uri="{909E8E84-426E-40DD-AFC4-6F175D3DCCD1}">
              <a14:hiddenFill xmlns:a14="http://schemas.microsoft.com/office/drawing/2010/main">
                <a:solidFill>
                  <a:srgbClr val="FFFFFF"/>
                </a:solidFill>
              </a14:hiddenFill>
            </a:ext>
          </a:extLst>
        </p:spPr>
      </p:pic>
      <p:sp>
        <p:nvSpPr>
          <p:cNvPr id="40" name="Rectangle 5"/>
          <p:cNvSpPr>
            <a:spLocks noChangeArrowheads="1"/>
          </p:cNvSpPr>
          <p:nvPr/>
        </p:nvSpPr>
        <p:spPr bwMode="auto">
          <a:xfrm>
            <a:off x="8284840" y="-2"/>
            <a:ext cx="859160" cy="6858001"/>
          </a:xfrm>
          <a:prstGeom prst="rect">
            <a:avLst/>
          </a:prstGeom>
          <a:solidFill>
            <a:srgbClr val="7030A0"/>
          </a:solidFill>
          <a:ln w="9525">
            <a:solidFill>
              <a:srgbClr val="7030A0"/>
            </a:solidFill>
            <a:miter lim="800000"/>
            <a:headEnd/>
            <a:tailEnd/>
          </a:ln>
        </p:spPr>
        <p:txBody>
          <a:bodyPr wrap="none" anchor="ctr"/>
          <a:lstStyle/>
          <a:p>
            <a:endParaRPr lang="nl-NL"/>
          </a:p>
        </p:txBody>
      </p:sp>
      <p:sp>
        <p:nvSpPr>
          <p:cNvPr id="28678" name="Rectangle 6"/>
          <p:cNvSpPr>
            <a:spLocks noChangeArrowheads="1"/>
          </p:cNvSpPr>
          <p:nvPr/>
        </p:nvSpPr>
        <p:spPr bwMode="auto">
          <a:xfrm>
            <a:off x="0" y="0"/>
            <a:ext cx="9144000" cy="844550"/>
          </a:xfrm>
          <a:prstGeom prst="rect">
            <a:avLst/>
          </a:prstGeom>
          <a:solidFill>
            <a:srgbClr val="7030A0"/>
          </a:solidFill>
          <a:ln w="9525">
            <a:solidFill>
              <a:srgbClr val="7030A0"/>
            </a:solidFill>
            <a:miter lim="800000"/>
            <a:headEnd/>
            <a:tailEnd/>
          </a:ln>
        </p:spPr>
        <p:txBody>
          <a:bodyPr wrap="none" anchor="ctr"/>
          <a:lstStyle/>
          <a:p>
            <a:endParaRPr lang="nl-NL"/>
          </a:p>
        </p:txBody>
      </p:sp>
      <p:sp>
        <p:nvSpPr>
          <p:cNvPr id="13320" name="Text Box 8"/>
          <p:cNvSpPr txBox="1">
            <a:spLocks noChangeArrowheads="1"/>
          </p:cNvSpPr>
          <p:nvPr/>
        </p:nvSpPr>
        <p:spPr bwMode="auto">
          <a:xfrm>
            <a:off x="76420" y="130175"/>
            <a:ext cx="89281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algn="ctr" eaLnBrk="1" hangingPunct="1">
              <a:spcBef>
                <a:spcPct val="50000"/>
              </a:spcBef>
              <a:defRPr/>
            </a:pPr>
            <a:r>
              <a:rPr lang="nl-NL" sz="3200" b="1" cap="all" dirty="0">
                <a:latin typeface="Comic Sans MS" pitchFamily="66" charset="0"/>
              </a:rPr>
              <a:t>UITLEG PROEF VAN MILLIKAN</a:t>
            </a:r>
          </a:p>
        </p:txBody>
      </p:sp>
      <p:cxnSp>
        <p:nvCxnSpPr>
          <p:cNvPr id="3" name="Rechte verbindingslijn 2"/>
          <p:cNvCxnSpPr/>
          <p:nvPr/>
        </p:nvCxnSpPr>
        <p:spPr>
          <a:xfrm>
            <a:off x="4230821" y="844550"/>
            <a:ext cx="0" cy="5492906"/>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p:cNvCxnSpPr/>
          <p:nvPr/>
        </p:nvCxnSpPr>
        <p:spPr>
          <a:xfrm>
            <a:off x="4230821" y="2714534"/>
            <a:ext cx="4054019"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Rechte verbindingslijn 17"/>
          <p:cNvCxnSpPr/>
          <p:nvPr/>
        </p:nvCxnSpPr>
        <p:spPr>
          <a:xfrm>
            <a:off x="6372199" y="844550"/>
            <a:ext cx="0" cy="1869984"/>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Tekstvak 6"/>
          <p:cNvSpPr txBox="1"/>
          <p:nvPr/>
        </p:nvSpPr>
        <p:spPr>
          <a:xfrm>
            <a:off x="827583" y="1124744"/>
            <a:ext cx="3403237" cy="5355312"/>
          </a:xfrm>
          <a:prstGeom prst="rect">
            <a:avLst/>
          </a:prstGeom>
          <a:noFill/>
        </p:spPr>
        <p:txBody>
          <a:bodyPr wrap="square" rtlCol="0">
            <a:spAutoFit/>
          </a:bodyPr>
          <a:lstStyle/>
          <a:p>
            <a:r>
              <a:rPr lang="nl-NL" dirty="0"/>
              <a:t>lading op minuscule oliedruppels</a:t>
            </a:r>
          </a:p>
          <a:p>
            <a:r>
              <a:rPr lang="nl-NL" dirty="0"/>
              <a:t>18  jaar lang heel precies opmeten</a:t>
            </a:r>
          </a:p>
          <a:p>
            <a:endParaRPr lang="nl-NL" dirty="0"/>
          </a:p>
          <a:p>
            <a:r>
              <a:rPr lang="nl-NL" dirty="0"/>
              <a:t>Resultaat: lading gekwantiseerd</a:t>
            </a:r>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r>
              <a:rPr lang="nl-NL" dirty="0"/>
              <a:t>Proef 1 VALLEN</a:t>
            </a:r>
          </a:p>
          <a:p>
            <a:r>
              <a:rPr lang="nl-NL" dirty="0"/>
              <a:t>Valsnelheid levert </a:t>
            </a:r>
            <a:r>
              <a:rPr lang="nl-NL" dirty="0" err="1"/>
              <a:t>m</a:t>
            </a:r>
            <a:r>
              <a:rPr lang="nl-NL" baseline="-25000" dirty="0" err="1"/>
              <a:t>druppel</a:t>
            </a:r>
            <a:endParaRPr lang="nl-NL" dirty="0"/>
          </a:p>
          <a:p>
            <a:endParaRPr lang="nl-NL" dirty="0"/>
          </a:p>
          <a:p>
            <a:r>
              <a:rPr lang="nl-NL" dirty="0"/>
              <a:t>Proef 2 ELEKTRISCH BALANCEREN</a:t>
            </a:r>
          </a:p>
          <a:p>
            <a:r>
              <a:rPr lang="nl-NL" dirty="0"/>
              <a:t>Spanning levert </a:t>
            </a:r>
            <a:r>
              <a:rPr lang="nl-NL" dirty="0" err="1"/>
              <a:t>Q</a:t>
            </a:r>
            <a:r>
              <a:rPr lang="nl-NL" baseline="-25000" dirty="0" err="1"/>
              <a:t>druppel</a:t>
            </a:r>
            <a:endParaRPr lang="nl-NL" baseline="-25000" dirty="0"/>
          </a:p>
          <a:p>
            <a:endParaRPr lang="nl-NL" dirty="0"/>
          </a:p>
          <a:p>
            <a:endParaRPr lang="nl-NL" dirty="0"/>
          </a:p>
        </p:txBody>
      </p:sp>
      <p:graphicFrame>
        <p:nvGraphicFramePr>
          <p:cNvPr id="8" name="Object 7"/>
          <p:cNvGraphicFramePr>
            <a:graphicFrameLocks noChangeAspect="1"/>
          </p:cNvGraphicFramePr>
          <p:nvPr>
            <p:extLst>
              <p:ext uri="{D42A27DB-BD31-4B8C-83A1-F6EECF244321}">
                <p14:modId xmlns:p14="http://schemas.microsoft.com/office/powerpoint/2010/main" val="309939506"/>
              </p:ext>
            </p:extLst>
          </p:nvPr>
        </p:nvGraphicFramePr>
        <p:xfrm>
          <a:off x="1231219" y="2710654"/>
          <a:ext cx="2643187" cy="1436688"/>
        </p:xfrm>
        <a:graphic>
          <a:graphicData uri="http://schemas.openxmlformats.org/presentationml/2006/ole">
            <mc:AlternateContent xmlns:mc="http://schemas.openxmlformats.org/markup-compatibility/2006">
              <mc:Choice xmlns:v="urn:schemas-microsoft-com:vml" Requires="v">
                <p:oleObj spid="_x0000_s12335" name="Vergelijking" r:id="rId6" imgW="1257120" imgH="685800" progId="Equation.3">
                  <p:embed/>
                </p:oleObj>
              </mc:Choice>
              <mc:Fallback>
                <p:oleObj name="Vergelijking" r:id="rId6" imgW="1257120" imgH="685800" progId="Equation.3">
                  <p:embed/>
                  <p:pic>
                    <p:nvPicPr>
                      <p:cNvPr id="8" name="Object 7"/>
                      <p:cNvPicPr>
                        <a:picLocks noChangeAspect="1" noChangeArrowheads="1"/>
                      </p:cNvPicPr>
                      <p:nvPr/>
                    </p:nvPicPr>
                    <p:blipFill>
                      <a:blip r:embed="rId7"/>
                      <a:srcRect/>
                      <a:stretch>
                        <a:fillRect/>
                      </a:stretch>
                    </p:blipFill>
                    <p:spPr bwMode="auto">
                      <a:xfrm>
                        <a:off x="1231219" y="2710654"/>
                        <a:ext cx="2643187" cy="1436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 name="Tekstvak 3"/>
          <p:cNvSpPr txBox="1"/>
          <p:nvPr/>
        </p:nvSpPr>
        <p:spPr>
          <a:xfrm>
            <a:off x="3576834" y="6358493"/>
            <a:ext cx="3751685" cy="369332"/>
          </a:xfrm>
          <a:prstGeom prst="rect">
            <a:avLst/>
          </a:prstGeom>
          <a:noFill/>
        </p:spPr>
        <p:txBody>
          <a:bodyPr wrap="square" rtlCol="0">
            <a:spAutoFit/>
          </a:bodyPr>
          <a:lstStyle/>
          <a:p>
            <a:r>
              <a:rPr lang="nl-NL" dirty="0">
                <a:hlinkClick r:id="rId8"/>
              </a:rPr>
              <a:t>FILM MILLIKAN</a:t>
            </a:r>
            <a:endParaRPr lang="nl-NL" dirty="0"/>
          </a:p>
        </p:txBody>
      </p:sp>
    </p:spTree>
    <p:extLst>
      <p:ext uri="{BB962C8B-B14F-4D97-AF65-F5344CB8AC3E}">
        <p14:creationId xmlns:p14="http://schemas.microsoft.com/office/powerpoint/2010/main" val="1315185147"/>
      </p:ext>
    </p:extLst>
  </p:cSld>
  <p:clrMapOvr>
    <a:masterClrMapping/>
  </p:clrMapOvr>
  <p:transition spd="slow">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p:txBody>
          <a:bodyPr/>
          <a:lstStyle/>
          <a:p>
            <a:pPr eaLnBrk="1" hangingPunct="1"/>
            <a:endParaRPr lang="nl-NL"/>
          </a:p>
        </p:txBody>
      </p:sp>
      <p:sp>
        <p:nvSpPr>
          <p:cNvPr id="28675" name="Rectangle 3"/>
          <p:cNvSpPr>
            <a:spLocks noGrp="1" noChangeArrowheads="1"/>
          </p:cNvSpPr>
          <p:nvPr>
            <p:ph type="subTitle" idx="1"/>
          </p:nvPr>
        </p:nvSpPr>
        <p:spPr/>
        <p:txBody>
          <a:bodyPr/>
          <a:lstStyle/>
          <a:p>
            <a:pPr eaLnBrk="1" hangingPunct="1"/>
            <a:endParaRPr lang="nl-NL"/>
          </a:p>
        </p:txBody>
      </p:sp>
      <p:sp>
        <p:nvSpPr>
          <p:cNvPr id="28676" name="Rectangle 4"/>
          <p:cNvSpPr>
            <a:spLocks noChangeArrowheads="1"/>
          </p:cNvSpPr>
          <p:nvPr/>
        </p:nvSpPr>
        <p:spPr bwMode="auto">
          <a:xfrm>
            <a:off x="0" y="0"/>
            <a:ext cx="9144000" cy="6858000"/>
          </a:xfrm>
          <a:prstGeom prst="rect">
            <a:avLst/>
          </a:prstGeom>
          <a:solidFill>
            <a:srgbClr val="FFCCFF"/>
          </a:solidFill>
          <a:ln w="9525">
            <a:solidFill>
              <a:srgbClr val="FF99FF"/>
            </a:solidFill>
            <a:miter lim="800000"/>
            <a:headEnd/>
            <a:tailEnd/>
          </a:ln>
        </p:spPr>
        <p:txBody>
          <a:bodyPr wrap="none" anchor="ctr"/>
          <a:lstStyle/>
          <a:p>
            <a:endParaRPr lang="nl-NL"/>
          </a:p>
        </p:txBody>
      </p:sp>
      <p:sp>
        <p:nvSpPr>
          <p:cNvPr id="28677" name="Rectangle 5"/>
          <p:cNvSpPr>
            <a:spLocks noChangeArrowheads="1"/>
          </p:cNvSpPr>
          <p:nvPr/>
        </p:nvSpPr>
        <p:spPr bwMode="auto">
          <a:xfrm>
            <a:off x="0" y="6337456"/>
            <a:ext cx="9144000" cy="520544"/>
          </a:xfrm>
          <a:prstGeom prst="rect">
            <a:avLst/>
          </a:prstGeom>
          <a:solidFill>
            <a:srgbClr val="7030A0"/>
          </a:solidFill>
          <a:ln w="9525">
            <a:solidFill>
              <a:srgbClr val="7030A0"/>
            </a:solidFill>
            <a:miter lim="800000"/>
            <a:headEnd/>
            <a:tailEnd/>
          </a:ln>
        </p:spPr>
        <p:txBody>
          <a:bodyPr wrap="none" anchor="ctr"/>
          <a:lstStyle/>
          <a:p>
            <a:endParaRPr lang="nl-NL"/>
          </a:p>
        </p:txBody>
      </p:sp>
      <p:sp>
        <p:nvSpPr>
          <p:cNvPr id="28678" name="Rectangle 6"/>
          <p:cNvSpPr>
            <a:spLocks noChangeArrowheads="1"/>
          </p:cNvSpPr>
          <p:nvPr/>
        </p:nvSpPr>
        <p:spPr bwMode="auto">
          <a:xfrm>
            <a:off x="0" y="0"/>
            <a:ext cx="9144000" cy="844550"/>
          </a:xfrm>
          <a:prstGeom prst="rect">
            <a:avLst/>
          </a:prstGeom>
          <a:solidFill>
            <a:srgbClr val="7030A0"/>
          </a:solidFill>
          <a:ln w="9525">
            <a:solidFill>
              <a:srgbClr val="7030A0"/>
            </a:solidFill>
            <a:miter lim="800000"/>
            <a:headEnd/>
            <a:tailEnd/>
          </a:ln>
        </p:spPr>
        <p:txBody>
          <a:bodyPr wrap="none" anchor="ctr"/>
          <a:lstStyle/>
          <a:p>
            <a:endParaRPr lang="nl-NL"/>
          </a:p>
        </p:txBody>
      </p:sp>
      <p:sp>
        <p:nvSpPr>
          <p:cNvPr id="13320" name="Text Box 8"/>
          <p:cNvSpPr txBox="1">
            <a:spLocks noChangeArrowheads="1"/>
          </p:cNvSpPr>
          <p:nvPr/>
        </p:nvSpPr>
        <p:spPr bwMode="auto">
          <a:xfrm>
            <a:off x="76420" y="130175"/>
            <a:ext cx="89281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algn="ctr" eaLnBrk="1" hangingPunct="1">
              <a:spcBef>
                <a:spcPct val="50000"/>
              </a:spcBef>
              <a:defRPr/>
            </a:pPr>
            <a:r>
              <a:rPr lang="nl-NL" sz="3200" b="1" cap="all" dirty="0">
                <a:latin typeface="Comic Sans MS" pitchFamily="66" charset="0"/>
              </a:rPr>
              <a:t>ANALYSE PROEF VAN MILLIKAN</a:t>
            </a:r>
          </a:p>
        </p:txBody>
      </p:sp>
      <p:sp>
        <p:nvSpPr>
          <p:cNvPr id="9" name="Text Box 7"/>
          <p:cNvSpPr txBox="1">
            <a:spLocks noChangeArrowheads="1"/>
          </p:cNvSpPr>
          <p:nvPr/>
        </p:nvSpPr>
        <p:spPr bwMode="auto">
          <a:xfrm>
            <a:off x="323528" y="1103525"/>
            <a:ext cx="388937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nl-NL" sz="2000" b="1" dirty="0">
                <a:solidFill>
                  <a:srgbClr val="7030A0"/>
                </a:solidFill>
              </a:rPr>
              <a:t>VALLENDE DRUPPEL</a:t>
            </a:r>
          </a:p>
          <a:p>
            <a:r>
              <a:rPr lang="nl-NL" sz="2000" b="1" dirty="0">
                <a:solidFill>
                  <a:srgbClr val="7030A0"/>
                </a:solidFill>
              </a:rPr>
              <a:t>constante snelheid (wrijving)</a:t>
            </a:r>
          </a:p>
        </p:txBody>
      </p:sp>
      <p:grpSp>
        <p:nvGrpSpPr>
          <p:cNvPr id="10" name="Group 13"/>
          <p:cNvGrpSpPr>
            <a:grpSpLocks/>
          </p:cNvGrpSpPr>
          <p:nvPr/>
        </p:nvGrpSpPr>
        <p:grpSpPr bwMode="auto">
          <a:xfrm>
            <a:off x="680428" y="2185244"/>
            <a:ext cx="1079500" cy="2665412"/>
            <a:chOff x="249" y="1752"/>
            <a:chExt cx="680" cy="1679"/>
          </a:xfrm>
        </p:grpSpPr>
        <p:sp>
          <p:nvSpPr>
            <p:cNvPr id="11" name="Oval 8"/>
            <p:cNvSpPr>
              <a:spLocks noChangeArrowheads="1"/>
            </p:cNvSpPr>
            <p:nvPr/>
          </p:nvSpPr>
          <p:spPr bwMode="auto">
            <a:xfrm>
              <a:off x="249" y="2523"/>
              <a:ext cx="182" cy="22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2" name="AutoShape 9"/>
            <p:cNvSpPr>
              <a:spLocks noChangeArrowheads="1"/>
            </p:cNvSpPr>
            <p:nvPr/>
          </p:nvSpPr>
          <p:spPr bwMode="auto">
            <a:xfrm>
              <a:off x="295" y="1842"/>
              <a:ext cx="90" cy="681"/>
            </a:xfrm>
            <a:prstGeom prst="upArrow">
              <a:avLst>
                <a:gd name="adj1" fmla="val 50000"/>
                <a:gd name="adj2" fmla="val 189167"/>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3" name="AutoShape 10"/>
            <p:cNvSpPr>
              <a:spLocks noChangeArrowheads="1"/>
            </p:cNvSpPr>
            <p:nvPr/>
          </p:nvSpPr>
          <p:spPr bwMode="auto">
            <a:xfrm flipV="1">
              <a:off x="295" y="2750"/>
              <a:ext cx="90" cy="681"/>
            </a:xfrm>
            <a:prstGeom prst="upArrow">
              <a:avLst>
                <a:gd name="adj1" fmla="val 50000"/>
                <a:gd name="adj2" fmla="val 189167"/>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4" name="Text Box 11"/>
            <p:cNvSpPr txBox="1">
              <a:spLocks noChangeArrowheads="1"/>
            </p:cNvSpPr>
            <p:nvPr/>
          </p:nvSpPr>
          <p:spPr bwMode="auto">
            <a:xfrm>
              <a:off x="431" y="1752"/>
              <a:ext cx="45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nl-NL">
                  <a:solidFill>
                    <a:srgbClr val="FF0000"/>
                  </a:solidFill>
                </a:rPr>
                <a:t>F</a:t>
              </a:r>
              <a:r>
                <a:rPr lang="nl-NL" baseline="-25000">
                  <a:solidFill>
                    <a:srgbClr val="FF0000"/>
                  </a:solidFill>
                </a:rPr>
                <a:t>w</a:t>
              </a:r>
            </a:p>
          </p:txBody>
        </p:sp>
        <p:sp>
          <p:nvSpPr>
            <p:cNvPr id="15" name="Text Box 12"/>
            <p:cNvSpPr txBox="1">
              <a:spLocks noChangeArrowheads="1"/>
            </p:cNvSpPr>
            <p:nvPr/>
          </p:nvSpPr>
          <p:spPr bwMode="auto">
            <a:xfrm>
              <a:off x="476" y="3158"/>
              <a:ext cx="45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nl-NL">
                  <a:solidFill>
                    <a:srgbClr val="FF0000"/>
                  </a:solidFill>
                </a:rPr>
                <a:t>F</a:t>
              </a:r>
              <a:r>
                <a:rPr lang="nl-NL" baseline="-25000">
                  <a:solidFill>
                    <a:srgbClr val="FF0000"/>
                  </a:solidFill>
                </a:rPr>
                <a:t>z</a:t>
              </a:r>
            </a:p>
          </p:txBody>
        </p:sp>
      </p:grpSp>
      <p:sp>
        <p:nvSpPr>
          <p:cNvPr id="16" name="Text Box 14"/>
          <p:cNvSpPr txBox="1">
            <a:spLocks noChangeArrowheads="1"/>
          </p:cNvSpPr>
          <p:nvPr/>
        </p:nvSpPr>
        <p:spPr bwMode="auto">
          <a:xfrm>
            <a:off x="5115145" y="1112602"/>
            <a:ext cx="388937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nl-NL" sz="2000" b="1" dirty="0">
                <a:solidFill>
                  <a:srgbClr val="7030A0"/>
                </a:solidFill>
              </a:rPr>
              <a:t>HANGENDE DRUPPEL</a:t>
            </a:r>
          </a:p>
          <a:p>
            <a:r>
              <a:rPr lang="nl-NL" sz="2000" b="1" dirty="0">
                <a:solidFill>
                  <a:srgbClr val="7030A0"/>
                </a:solidFill>
              </a:rPr>
              <a:t>krachtenevenwicht</a:t>
            </a:r>
          </a:p>
        </p:txBody>
      </p:sp>
      <p:grpSp>
        <p:nvGrpSpPr>
          <p:cNvPr id="17" name="Group 21"/>
          <p:cNvGrpSpPr>
            <a:grpSpLocks/>
          </p:cNvGrpSpPr>
          <p:nvPr/>
        </p:nvGrpSpPr>
        <p:grpSpPr bwMode="auto">
          <a:xfrm>
            <a:off x="5001305" y="2185244"/>
            <a:ext cx="1079500" cy="2665412"/>
            <a:chOff x="2835" y="1752"/>
            <a:chExt cx="680" cy="1679"/>
          </a:xfrm>
        </p:grpSpPr>
        <p:sp>
          <p:nvSpPr>
            <p:cNvPr id="18" name="Oval 16"/>
            <p:cNvSpPr>
              <a:spLocks noChangeArrowheads="1"/>
            </p:cNvSpPr>
            <p:nvPr/>
          </p:nvSpPr>
          <p:spPr bwMode="auto">
            <a:xfrm>
              <a:off x="2835" y="2523"/>
              <a:ext cx="182" cy="22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9" name="AutoShape 17"/>
            <p:cNvSpPr>
              <a:spLocks noChangeArrowheads="1"/>
            </p:cNvSpPr>
            <p:nvPr/>
          </p:nvSpPr>
          <p:spPr bwMode="auto">
            <a:xfrm>
              <a:off x="2881" y="1842"/>
              <a:ext cx="90" cy="681"/>
            </a:xfrm>
            <a:prstGeom prst="upArrow">
              <a:avLst>
                <a:gd name="adj1" fmla="val 50000"/>
                <a:gd name="adj2" fmla="val 189167"/>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0" name="AutoShape 18"/>
            <p:cNvSpPr>
              <a:spLocks noChangeArrowheads="1"/>
            </p:cNvSpPr>
            <p:nvPr/>
          </p:nvSpPr>
          <p:spPr bwMode="auto">
            <a:xfrm flipV="1">
              <a:off x="2881" y="2750"/>
              <a:ext cx="90" cy="681"/>
            </a:xfrm>
            <a:prstGeom prst="upArrow">
              <a:avLst>
                <a:gd name="adj1" fmla="val 50000"/>
                <a:gd name="adj2" fmla="val 189167"/>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1" name="Text Box 19"/>
            <p:cNvSpPr txBox="1">
              <a:spLocks noChangeArrowheads="1"/>
            </p:cNvSpPr>
            <p:nvPr/>
          </p:nvSpPr>
          <p:spPr bwMode="auto">
            <a:xfrm>
              <a:off x="3017" y="1752"/>
              <a:ext cx="45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nl-NL">
                  <a:solidFill>
                    <a:srgbClr val="FF0000"/>
                  </a:solidFill>
                </a:rPr>
                <a:t>F</a:t>
              </a:r>
              <a:r>
                <a:rPr lang="nl-NL" baseline="-25000">
                  <a:solidFill>
                    <a:srgbClr val="FF0000"/>
                  </a:solidFill>
                </a:rPr>
                <a:t>el</a:t>
              </a:r>
            </a:p>
          </p:txBody>
        </p:sp>
        <p:sp>
          <p:nvSpPr>
            <p:cNvPr id="22" name="Text Box 20"/>
            <p:cNvSpPr txBox="1">
              <a:spLocks noChangeArrowheads="1"/>
            </p:cNvSpPr>
            <p:nvPr/>
          </p:nvSpPr>
          <p:spPr bwMode="auto">
            <a:xfrm>
              <a:off x="3062" y="3158"/>
              <a:ext cx="45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nl-NL">
                  <a:solidFill>
                    <a:srgbClr val="FF0000"/>
                  </a:solidFill>
                </a:rPr>
                <a:t>F</a:t>
              </a:r>
              <a:r>
                <a:rPr lang="nl-NL" baseline="-25000">
                  <a:solidFill>
                    <a:srgbClr val="FF0000"/>
                  </a:solidFill>
                </a:rPr>
                <a:t>z</a:t>
              </a:r>
            </a:p>
          </p:txBody>
        </p:sp>
      </p:grpSp>
      <p:sp>
        <p:nvSpPr>
          <p:cNvPr id="24" name="Text Box 29"/>
          <p:cNvSpPr txBox="1">
            <a:spLocks noChangeArrowheads="1"/>
          </p:cNvSpPr>
          <p:nvPr/>
        </p:nvSpPr>
        <p:spPr bwMode="auto">
          <a:xfrm>
            <a:off x="1" y="5830366"/>
            <a:ext cx="9144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nl-NL" sz="2000" b="1" dirty="0">
                <a:solidFill>
                  <a:srgbClr val="7030A0"/>
                </a:solidFill>
                <a:latin typeface="Comic Sans MS" pitchFamily="66" charset="0"/>
              </a:rPr>
              <a:t>LADING IS GEQUANTISEERD   q = </a:t>
            </a:r>
            <a:r>
              <a:rPr lang="nl-NL" sz="2000" b="1" dirty="0" err="1">
                <a:solidFill>
                  <a:srgbClr val="7030A0"/>
                </a:solidFill>
                <a:latin typeface="Comic Sans MS" pitchFamily="66" charset="0"/>
              </a:rPr>
              <a:t>n.e</a:t>
            </a:r>
            <a:r>
              <a:rPr lang="nl-NL" sz="2000" b="1" dirty="0">
                <a:solidFill>
                  <a:srgbClr val="7030A0"/>
                </a:solidFill>
                <a:latin typeface="Comic Sans MS" pitchFamily="66" charset="0"/>
              </a:rPr>
              <a:t> 1,6 of 3,2 of n.1,6x10</a:t>
            </a:r>
            <a:r>
              <a:rPr lang="nl-NL" sz="2000" b="1" baseline="30000" dirty="0">
                <a:solidFill>
                  <a:srgbClr val="7030A0"/>
                </a:solidFill>
                <a:latin typeface="Comic Sans MS" pitchFamily="66" charset="0"/>
              </a:rPr>
              <a:t>-19 </a:t>
            </a:r>
            <a:r>
              <a:rPr lang="nl-NL" sz="2000" b="1" dirty="0">
                <a:solidFill>
                  <a:srgbClr val="7030A0"/>
                </a:solidFill>
                <a:latin typeface="Comic Sans MS" pitchFamily="66" charset="0"/>
              </a:rPr>
              <a:t>(C) </a:t>
            </a:r>
          </a:p>
        </p:txBody>
      </p:sp>
      <p:cxnSp>
        <p:nvCxnSpPr>
          <p:cNvPr id="3" name="Rechte verbindingslijn 2"/>
          <p:cNvCxnSpPr/>
          <p:nvPr/>
        </p:nvCxnSpPr>
        <p:spPr>
          <a:xfrm flipV="1">
            <a:off x="4067944" y="820998"/>
            <a:ext cx="0" cy="5536778"/>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p:cNvCxnSpPr/>
          <p:nvPr/>
        </p:nvCxnSpPr>
        <p:spPr>
          <a:xfrm flipH="1">
            <a:off x="0" y="5661248"/>
            <a:ext cx="914400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 name="Tekstvak 1">
                <a:extLst>
                  <a:ext uri="{FF2B5EF4-FFF2-40B4-BE49-F238E27FC236}">
                    <a16:creationId xmlns:a16="http://schemas.microsoft.com/office/drawing/2014/main" id="{2C0A911C-7B96-4DF4-B1EF-9584953D8956}"/>
                  </a:ext>
                </a:extLst>
              </p:cNvPr>
              <p:cNvSpPr txBox="1"/>
              <p:nvPr/>
            </p:nvSpPr>
            <p:spPr>
              <a:xfrm>
                <a:off x="1399673" y="2033223"/>
                <a:ext cx="2367121" cy="3112327"/>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m:rPr>
                          <m:sty m:val="p"/>
                        </m:rPr>
                        <a:rPr lang="nl-NL" sz="2400" b="0" i="0" smtClean="0">
                          <a:latin typeface="Cambria Math" panose="02040503050406030204" pitchFamily="18" charset="0"/>
                        </a:rPr>
                        <m:t>F</m:t>
                      </m:r>
                      <m:r>
                        <m:rPr>
                          <m:sty m:val="p"/>
                        </m:rPr>
                        <a:rPr lang="nl-NL" sz="2400" b="0" i="0" baseline="-25000" smtClean="0">
                          <a:latin typeface="Cambria Math" panose="02040503050406030204" pitchFamily="18" charset="0"/>
                        </a:rPr>
                        <m:t>z</m:t>
                      </m:r>
                      <m:r>
                        <a:rPr lang="nl-NL" sz="2400" b="0" i="0" smtClean="0">
                          <a:latin typeface="Cambria Math" panose="02040503050406030204" pitchFamily="18" charset="0"/>
                        </a:rPr>
                        <m:t>=</m:t>
                      </m:r>
                      <m:r>
                        <m:rPr>
                          <m:sty m:val="p"/>
                        </m:rPr>
                        <a:rPr lang="nl-NL" sz="2400" b="0" i="0" smtClean="0">
                          <a:latin typeface="Cambria Math" panose="02040503050406030204" pitchFamily="18" charset="0"/>
                        </a:rPr>
                        <m:t>Fw</m:t>
                      </m:r>
                    </m:oMath>
                  </m:oMathPara>
                </a14:m>
                <a:endParaRPr lang="nl-NL" sz="2400" b="0" baseline="-25000" dirty="0"/>
              </a:p>
              <a:p>
                <a:endParaRPr lang="nl-NL" sz="2400" dirty="0"/>
              </a:p>
              <a:p>
                <a:pPr algn="ctr"/>
                <a:r>
                  <a:rPr lang="nl-NL" sz="2400" dirty="0"/>
                  <a:t>mg = 6</a:t>
                </a:r>
                <a:r>
                  <a:rPr lang="el-GR" sz="2400" dirty="0"/>
                  <a:t>πη</a:t>
                </a:r>
                <a:r>
                  <a:rPr lang="nl-NL" sz="2400" dirty="0"/>
                  <a:t>rv</a:t>
                </a:r>
              </a:p>
              <a:p>
                <a:pPr algn="ctr"/>
                <a:endParaRPr lang="nl-NL" sz="2400" dirty="0"/>
              </a:p>
              <a:p>
                <a:pPr algn="ctr"/>
                <a:r>
                  <a:rPr lang="el-GR" sz="2400" dirty="0"/>
                  <a:t>ρ</a:t>
                </a:r>
                <a:r>
                  <a:rPr lang="nl-NL" sz="2400" dirty="0"/>
                  <a:t>g</a:t>
                </a:r>
                <a14:m>
                  <m:oMath xmlns:m="http://schemas.openxmlformats.org/officeDocument/2006/math">
                    <m:f>
                      <m:fPr>
                        <m:ctrlPr>
                          <a:rPr lang="el-GR" sz="2400" i="1" smtClean="0">
                            <a:latin typeface="Cambria Math" panose="02040503050406030204" pitchFamily="18" charset="0"/>
                          </a:rPr>
                        </m:ctrlPr>
                      </m:fPr>
                      <m:num>
                        <m:r>
                          <a:rPr lang="nl-NL" sz="2400" b="0" i="1" smtClean="0">
                            <a:latin typeface="Cambria Math" panose="02040503050406030204" pitchFamily="18" charset="0"/>
                          </a:rPr>
                          <m:t>4</m:t>
                        </m:r>
                      </m:num>
                      <m:den>
                        <m:r>
                          <a:rPr lang="nl-NL" sz="2400" b="0" i="1" smtClean="0">
                            <a:latin typeface="Cambria Math" panose="02040503050406030204" pitchFamily="18" charset="0"/>
                          </a:rPr>
                          <m:t>3</m:t>
                        </m:r>
                      </m:den>
                    </m:f>
                  </m:oMath>
                </a14:m>
                <a:r>
                  <a:rPr lang="el-GR" sz="2400" dirty="0"/>
                  <a:t> π</a:t>
                </a:r>
                <a:r>
                  <a:rPr lang="nl-NL" sz="2400" dirty="0"/>
                  <a:t>r</a:t>
                </a:r>
                <a:r>
                  <a:rPr lang="nl-NL" sz="2400" baseline="30000" dirty="0"/>
                  <a:t>3</a:t>
                </a:r>
                <a:r>
                  <a:rPr lang="nl-NL" sz="2400" dirty="0"/>
                  <a:t> = 6</a:t>
                </a:r>
                <a:r>
                  <a:rPr lang="el-GR" sz="2400" dirty="0"/>
                  <a:t>πη</a:t>
                </a:r>
                <a:r>
                  <a:rPr lang="nl-NL" sz="2400" dirty="0"/>
                  <a:t>rv</a:t>
                </a:r>
              </a:p>
              <a:p>
                <a:pPr algn="ctr"/>
                <a:endParaRPr lang="nl-NL" sz="2400" dirty="0"/>
              </a:p>
              <a:p>
                <a:pPr algn="ctr"/>
                <a:r>
                  <a:rPr lang="nl-NL" sz="2400" dirty="0"/>
                  <a:t>r =</a:t>
                </a:r>
                <a14:m>
                  <m:oMath xmlns:m="http://schemas.openxmlformats.org/officeDocument/2006/math">
                    <m:rad>
                      <m:radPr>
                        <m:degHide m:val="on"/>
                        <m:ctrlPr>
                          <a:rPr lang="nl-NL" sz="2400" i="1" smtClean="0">
                            <a:latin typeface="Cambria Math" panose="02040503050406030204" pitchFamily="18" charset="0"/>
                          </a:rPr>
                        </m:ctrlPr>
                      </m:radPr>
                      <m:deg/>
                      <m:e>
                        <m:f>
                          <m:fPr>
                            <m:ctrlPr>
                              <a:rPr lang="nl-NL" sz="2400" i="1" smtClean="0">
                                <a:latin typeface="Cambria Math" panose="02040503050406030204" pitchFamily="18" charset="0"/>
                              </a:rPr>
                            </m:ctrlPr>
                          </m:fPr>
                          <m:num>
                            <m:r>
                              <a:rPr lang="nl-NL" sz="2400" b="0" i="1" smtClean="0">
                                <a:latin typeface="Cambria Math" panose="02040503050406030204" pitchFamily="18" charset="0"/>
                              </a:rPr>
                              <m:t>9</m:t>
                            </m:r>
                            <m:r>
                              <m:rPr>
                                <m:nor/>
                              </m:rPr>
                              <a:rPr lang="el-GR" sz="2400" dirty="0"/>
                              <m:t>η</m:t>
                            </m:r>
                            <m:r>
                              <m:rPr>
                                <m:nor/>
                              </m:rPr>
                              <a:rPr lang="nl-NL" sz="2400" dirty="0"/>
                              <m:t>v</m:t>
                            </m:r>
                            <m:r>
                              <m:rPr>
                                <m:nor/>
                              </m:rPr>
                              <a:rPr lang="nl-NL" sz="2400" dirty="0"/>
                              <m:t> </m:t>
                            </m:r>
                          </m:num>
                          <m:den>
                            <m:r>
                              <a:rPr lang="nl-NL" sz="2400" b="0" i="1" smtClean="0">
                                <a:latin typeface="Cambria Math" panose="02040503050406030204" pitchFamily="18" charset="0"/>
                              </a:rPr>
                              <m:t>2</m:t>
                            </m:r>
                            <m:r>
                              <m:rPr>
                                <m:nor/>
                              </m:rPr>
                              <a:rPr lang="el-GR" sz="2400" dirty="0"/>
                              <m:t>ρ</m:t>
                            </m:r>
                            <m:r>
                              <m:rPr>
                                <m:nor/>
                              </m:rPr>
                              <a:rPr lang="nl-NL" sz="2400" dirty="0"/>
                              <m:t>g</m:t>
                            </m:r>
                          </m:den>
                        </m:f>
                      </m:e>
                    </m:rad>
                  </m:oMath>
                </a14:m>
                <a:endParaRPr lang="nl-NL" sz="2400" dirty="0"/>
              </a:p>
            </p:txBody>
          </p:sp>
        </mc:Choice>
        <mc:Fallback xmlns="">
          <p:sp>
            <p:nvSpPr>
              <p:cNvPr id="2" name="Tekstvak 1">
                <a:extLst>
                  <a:ext uri="{FF2B5EF4-FFF2-40B4-BE49-F238E27FC236}">
                    <a16:creationId xmlns:a16="http://schemas.microsoft.com/office/drawing/2014/main" id="{2C0A911C-7B96-4DF4-B1EF-9584953D8956}"/>
                  </a:ext>
                </a:extLst>
              </p:cNvPr>
              <p:cNvSpPr txBox="1">
                <a:spLocks noRot="1" noChangeAspect="1" noMove="1" noResize="1" noEditPoints="1" noAdjustHandles="1" noChangeArrowheads="1" noChangeShapeType="1" noTextEdit="1"/>
              </p:cNvSpPr>
              <p:nvPr/>
            </p:nvSpPr>
            <p:spPr>
              <a:xfrm>
                <a:off x="1399673" y="2033223"/>
                <a:ext cx="2367121" cy="3112327"/>
              </a:xfrm>
              <a:prstGeom prst="rect">
                <a:avLst/>
              </a:prstGeom>
              <a:blipFill>
                <a:blip r:embed="rId2"/>
                <a:stretch>
                  <a:fillRect/>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28" name="Tekstvak 27">
                <a:extLst>
                  <a:ext uri="{FF2B5EF4-FFF2-40B4-BE49-F238E27FC236}">
                    <a16:creationId xmlns:a16="http://schemas.microsoft.com/office/drawing/2014/main" id="{2E96F28D-37BD-426D-A108-DD1283ED726F}"/>
                  </a:ext>
                </a:extLst>
              </p:cNvPr>
              <p:cNvSpPr txBox="1"/>
              <p:nvPr/>
            </p:nvSpPr>
            <p:spPr>
              <a:xfrm>
                <a:off x="6073946" y="2109182"/>
                <a:ext cx="2367121" cy="3106748"/>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m:rPr>
                          <m:sty m:val="p"/>
                        </m:rPr>
                        <a:rPr lang="nl-NL" sz="2400" b="0" i="0" smtClean="0">
                          <a:latin typeface="Cambria Math" panose="02040503050406030204" pitchFamily="18" charset="0"/>
                        </a:rPr>
                        <m:t>F</m:t>
                      </m:r>
                      <m:r>
                        <m:rPr>
                          <m:sty m:val="p"/>
                        </m:rPr>
                        <a:rPr lang="nl-NL" sz="2400" b="0" i="0" baseline="-25000" smtClean="0">
                          <a:latin typeface="Cambria Math" panose="02040503050406030204" pitchFamily="18" charset="0"/>
                        </a:rPr>
                        <m:t>z</m:t>
                      </m:r>
                      <m:r>
                        <a:rPr lang="nl-NL" sz="2400" b="0" i="0" smtClean="0">
                          <a:latin typeface="Cambria Math" panose="02040503050406030204" pitchFamily="18" charset="0"/>
                        </a:rPr>
                        <m:t>=</m:t>
                      </m:r>
                      <m:r>
                        <m:rPr>
                          <m:sty m:val="p"/>
                        </m:rPr>
                        <a:rPr lang="nl-NL" sz="2400" b="0" i="0" smtClean="0">
                          <a:latin typeface="Cambria Math" panose="02040503050406030204" pitchFamily="18" charset="0"/>
                        </a:rPr>
                        <m:t>Fel</m:t>
                      </m:r>
                    </m:oMath>
                  </m:oMathPara>
                </a14:m>
                <a:endParaRPr lang="nl-NL" sz="2400" baseline="-25000" dirty="0">
                  <a:latin typeface="+mj-lt"/>
                </a:endParaRPr>
              </a:p>
              <a:p>
                <a:endParaRPr lang="nl-NL" sz="2400" dirty="0">
                  <a:latin typeface="+mj-lt"/>
                </a:endParaRPr>
              </a:p>
              <a:p>
                <a:pPr algn="ctr"/>
                <a:r>
                  <a:rPr lang="nl-NL" sz="2400" dirty="0">
                    <a:latin typeface="+mj-lt"/>
                  </a:rPr>
                  <a:t>mg = </a:t>
                </a:r>
                <a:r>
                  <a:rPr lang="nl-NL" sz="2400" dirty="0" err="1">
                    <a:latin typeface="+mj-lt"/>
                  </a:rPr>
                  <a:t>qE</a:t>
                </a:r>
                <a:r>
                  <a:rPr lang="nl-NL" sz="2400" dirty="0">
                    <a:latin typeface="+mj-lt"/>
                  </a:rPr>
                  <a:t> = </a:t>
                </a:r>
                <a14:m>
                  <m:oMath xmlns:m="http://schemas.openxmlformats.org/officeDocument/2006/math">
                    <m:f>
                      <m:fPr>
                        <m:ctrlPr>
                          <a:rPr lang="nl-NL" sz="2400" i="1" smtClean="0">
                            <a:latin typeface="Cambria Math" panose="02040503050406030204" pitchFamily="18" charset="0"/>
                          </a:rPr>
                        </m:ctrlPr>
                      </m:fPr>
                      <m:num>
                        <m:r>
                          <a:rPr lang="nl-NL" sz="2400" b="0" i="1" smtClean="0">
                            <a:latin typeface="Cambria Math" panose="02040503050406030204" pitchFamily="18" charset="0"/>
                          </a:rPr>
                          <m:t>𝑞𝑉</m:t>
                        </m:r>
                      </m:num>
                      <m:den>
                        <m:r>
                          <a:rPr lang="nl-NL" sz="2400" b="0" i="1" smtClean="0">
                            <a:latin typeface="Cambria Math" panose="02040503050406030204" pitchFamily="18" charset="0"/>
                          </a:rPr>
                          <m:t>𝑑</m:t>
                        </m:r>
                      </m:den>
                    </m:f>
                  </m:oMath>
                </a14:m>
                <a:endParaRPr lang="nl-NL" sz="2400" dirty="0">
                  <a:latin typeface="+mj-lt"/>
                </a:endParaRPr>
              </a:p>
              <a:p>
                <a:pPr algn="ctr"/>
                <a:endParaRPr lang="nl-NL" sz="2400" dirty="0">
                  <a:latin typeface="+mj-lt"/>
                </a:endParaRPr>
              </a:p>
              <a:p>
                <a:pPr algn="ctr"/>
                <a:r>
                  <a:rPr lang="el-GR" sz="2400" dirty="0">
                    <a:latin typeface="+mj-lt"/>
                  </a:rPr>
                  <a:t>ρ</a:t>
                </a:r>
                <a:r>
                  <a:rPr lang="nl-NL" sz="2400" dirty="0">
                    <a:latin typeface="+mj-lt"/>
                  </a:rPr>
                  <a:t>g</a:t>
                </a:r>
                <a14:m>
                  <m:oMath xmlns:m="http://schemas.openxmlformats.org/officeDocument/2006/math">
                    <m:f>
                      <m:fPr>
                        <m:ctrlPr>
                          <a:rPr lang="el-GR" sz="2400" i="1" smtClean="0">
                            <a:latin typeface="Cambria Math" panose="02040503050406030204" pitchFamily="18" charset="0"/>
                          </a:rPr>
                        </m:ctrlPr>
                      </m:fPr>
                      <m:num>
                        <m:r>
                          <a:rPr lang="nl-NL" sz="2400" b="0" i="1" smtClean="0">
                            <a:latin typeface="Cambria Math" panose="02040503050406030204" pitchFamily="18" charset="0"/>
                          </a:rPr>
                          <m:t>4</m:t>
                        </m:r>
                      </m:num>
                      <m:den>
                        <m:r>
                          <a:rPr lang="nl-NL" sz="2400" b="0" i="1" smtClean="0">
                            <a:latin typeface="Cambria Math" panose="02040503050406030204" pitchFamily="18" charset="0"/>
                          </a:rPr>
                          <m:t>3</m:t>
                        </m:r>
                      </m:den>
                    </m:f>
                  </m:oMath>
                </a14:m>
                <a:r>
                  <a:rPr lang="el-GR" sz="2400" dirty="0">
                    <a:latin typeface="+mj-lt"/>
                  </a:rPr>
                  <a:t> π</a:t>
                </a:r>
                <a:r>
                  <a:rPr lang="nl-NL" sz="2400" dirty="0">
                    <a:latin typeface="+mj-lt"/>
                  </a:rPr>
                  <a:t>r</a:t>
                </a:r>
                <a:r>
                  <a:rPr lang="nl-NL" sz="2400" baseline="30000" dirty="0">
                    <a:latin typeface="+mj-lt"/>
                  </a:rPr>
                  <a:t>3</a:t>
                </a:r>
                <a:r>
                  <a:rPr lang="nl-NL" sz="2400" dirty="0">
                    <a:latin typeface="+mj-lt"/>
                  </a:rPr>
                  <a:t> = </a:t>
                </a:r>
                <a14:m>
                  <m:oMath xmlns:m="http://schemas.openxmlformats.org/officeDocument/2006/math">
                    <m:f>
                      <m:fPr>
                        <m:ctrlPr>
                          <a:rPr lang="nl-NL" sz="2400" i="1">
                            <a:latin typeface="Cambria Math" panose="02040503050406030204" pitchFamily="18" charset="0"/>
                          </a:rPr>
                        </m:ctrlPr>
                      </m:fPr>
                      <m:num>
                        <m:r>
                          <a:rPr lang="nl-NL" sz="2400" b="0" i="1">
                            <a:latin typeface="Cambria Math" panose="02040503050406030204" pitchFamily="18" charset="0"/>
                          </a:rPr>
                          <m:t>𝑞𝑉</m:t>
                        </m:r>
                      </m:num>
                      <m:den>
                        <m:r>
                          <a:rPr lang="nl-NL" sz="2400" b="0" i="1">
                            <a:latin typeface="Cambria Math" panose="02040503050406030204" pitchFamily="18" charset="0"/>
                          </a:rPr>
                          <m:t>𝑑</m:t>
                        </m:r>
                      </m:den>
                    </m:f>
                    <m:r>
                      <a:rPr lang="nl-NL" sz="2400" b="0" i="1">
                        <a:latin typeface="Cambria Math" panose="02040503050406030204" pitchFamily="18" charset="0"/>
                      </a:rPr>
                      <m:t> </m:t>
                    </m:r>
                  </m:oMath>
                </a14:m>
                <a:endParaRPr lang="nl-NL" sz="2400" dirty="0">
                  <a:latin typeface="+mj-lt"/>
                </a:endParaRPr>
              </a:p>
              <a:p>
                <a:pPr algn="ctr"/>
                <a:r>
                  <a:rPr lang="nl-NL" sz="2400" dirty="0">
                    <a:latin typeface="+mj-lt"/>
                  </a:rPr>
                  <a:t> </a:t>
                </a:r>
              </a:p>
              <a:p>
                <a:pPr algn="ctr"/>
                <a:r>
                  <a:rPr lang="nl-NL" sz="2400" dirty="0">
                    <a:latin typeface="+mj-lt"/>
                  </a:rPr>
                  <a:t>q = ne = </a:t>
                </a:r>
                <a14:m>
                  <m:oMath xmlns:m="http://schemas.openxmlformats.org/officeDocument/2006/math">
                    <m:f>
                      <m:fPr>
                        <m:ctrlPr>
                          <a:rPr lang="nl-NL" sz="2400" i="1" smtClean="0">
                            <a:latin typeface="Cambria Math" panose="02040503050406030204" pitchFamily="18" charset="0"/>
                          </a:rPr>
                        </m:ctrlPr>
                      </m:fPr>
                      <m:num>
                        <m:r>
                          <a:rPr lang="nl-NL" sz="2400" b="0" i="1" smtClean="0">
                            <a:latin typeface="Cambria Math" panose="02040503050406030204" pitchFamily="18" charset="0"/>
                          </a:rPr>
                          <m:t>4</m:t>
                        </m:r>
                        <m:r>
                          <m:rPr>
                            <m:nor/>
                          </m:rPr>
                          <a:rPr lang="el-GR" sz="2400" dirty="0">
                            <a:latin typeface="+mj-lt"/>
                          </a:rPr>
                          <m:t>ρ</m:t>
                        </m:r>
                        <m:r>
                          <m:rPr>
                            <m:nor/>
                          </m:rPr>
                          <a:rPr lang="nl-NL" sz="2400" i="0" dirty="0" smtClean="0">
                            <a:latin typeface="+mj-lt"/>
                          </a:rPr>
                          <m:t>gd</m:t>
                        </m:r>
                        <m:r>
                          <m:rPr>
                            <m:nor/>
                          </m:rPr>
                          <a:rPr lang="el-GR" sz="2400" dirty="0">
                            <a:latin typeface="+mj-lt"/>
                          </a:rPr>
                          <m:t>π</m:t>
                        </m:r>
                        <m:r>
                          <m:rPr>
                            <m:nor/>
                          </m:rPr>
                          <a:rPr lang="nl-NL" sz="2400" dirty="0">
                            <a:latin typeface="+mj-lt"/>
                          </a:rPr>
                          <m:t>r</m:t>
                        </m:r>
                        <m:r>
                          <m:rPr>
                            <m:nor/>
                          </m:rPr>
                          <a:rPr lang="nl-NL" sz="2400" baseline="30000" dirty="0">
                            <a:latin typeface="+mj-lt"/>
                          </a:rPr>
                          <m:t>3</m:t>
                        </m:r>
                      </m:num>
                      <m:den>
                        <m:r>
                          <a:rPr lang="nl-NL" sz="2400" b="0" i="1" smtClean="0">
                            <a:latin typeface="Cambria Math" panose="02040503050406030204" pitchFamily="18" charset="0"/>
                          </a:rPr>
                          <m:t>3</m:t>
                        </m:r>
                        <m:r>
                          <a:rPr lang="nl-NL" sz="2400" b="0" i="1" smtClean="0">
                            <a:latin typeface="Cambria Math" panose="02040503050406030204" pitchFamily="18" charset="0"/>
                          </a:rPr>
                          <m:t>𝑉</m:t>
                        </m:r>
                      </m:den>
                    </m:f>
                  </m:oMath>
                </a14:m>
                <a:endParaRPr lang="nl-NL" sz="2400" dirty="0">
                  <a:latin typeface="+mj-lt"/>
                </a:endParaRPr>
              </a:p>
            </p:txBody>
          </p:sp>
        </mc:Choice>
        <mc:Fallback xmlns="">
          <p:sp>
            <p:nvSpPr>
              <p:cNvPr id="28" name="Tekstvak 27">
                <a:extLst>
                  <a:ext uri="{FF2B5EF4-FFF2-40B4-BE49-F238E27FC236}">
                    <a16:creationId xmlns:a16="http://schemas.microsoft.com/office/drawing/2014/main" id="{2E96F28D-37BD-426D-A108-DD1283ED726F}"/>
                  </a:ext>
                </a:extLst>
              </p:cNvPr>
              <p:cNvSpPr txBox="1">
                <a:spLocks noRot="1" noChangeAspect="1" noMove="1" noResize="1" noEditPoints="1" noAdjustHandles="1" noChangeArrowheads="1" noChangeShapeType="1" noTextEdit="1"/>
              </p:cNvSpPr>
              <p:nvPr/>
            </p:nvSpPr>
            <p:spPr>
              <a:xfrm>
                <a:off x="6073946" y="2109182"/>
                <a:ext cx="2367121" cy="3106748"/>
              </a:xfrm>
              <a:prstGeom prst="rect">
                <a:avLst/>
              </a:prstGeom>
              <a:blipFill>
                <a:blip r:embed="rId3"/>
                <a:stretch>
                  <a:fillRect l="-257" b="-2941"/>
                </a:stretch>
              </a:blipFill>
            </p:spPr>
            <p:txBody>
              <a:bodyPr/>
              <a:lstStyle/>
              <a:p>
                <a:r>
                  <a:rPr lang="nl-NL">
                    <a:noFill/>
                  </a:rPr>
                  <a:t> </a:t>
                </a:r>
              </a:p>
            </p:txBody>
          </p:sp>
        </mc:Fallback>
      </mc:AlternateContent>
    </p:spTree>
    <p:extLst>
      <p:ext uri="{BB962C8B-B14F-4D97-AF65-F5344CB8AC3E}">
        <p14:creationId xmlns:p14="http://schemas.microsoft.com/office/powerpoint/2010/main" val="28744230"/>
      </p:ext>
    </p:extLst>
  </p:cSld>
  <p:clrMapOvr>
    <a:masterClrMapping/>
  </p:clrMapOvr>
  <p:transition spd="slow">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Rectangle 4"/>
          <p:cNvSpPr>
            <a:spLocks noChangeArrowheads="1"/>
          </p:cNvSpPr>
          <p:nvPr/>
        </p:nvSpPr>
        <p:spPr bwMode="auto">
          <a:xfrm>
            <a:off x="0" y="6168925"/>
            <a:ext cx="9144000" cy="689075"/>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lgn="ctr">
              <a:defRPr/>
            </a:pPr>
            <a:endParaRPr lang="nl-NL"/>
          </a:p>
        </p:txBody>
      </p:sp>
      <p:sp>
        <p:nvSpPr>
          <p:cNvPr id="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7"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8"/>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11" name="Rectangle 10"/>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41987" name="Rectangle 3"/>
          <p:cNvSpPr>
            <a:spLocks noChangeArrowheads="1"/>
          </p:cNvSpPr>
          <p:nvPr/>
        </p:nvSpPr>
        <p:spPr bwMode="auto">
          <a:xfrm>
            <a:off x="0" y="0"/>
            <a:ext cx="9144000" cy="914400"/>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defRPr/>
            </a:pPr>
            <a:endParaRPr lang="nl-NL"/>
          </a:p>
        </p:txBody>
      </p:sp>
      <p:sp>
        <p:nvSpPr>
          <p:cNvPr id="41988" name="Text Box 5"/>
          <p:cNvSpPr txBox="1">
            <a:spLocks noChangeArrowheads="1"/>
          </p:cNvSpPr>
          <p:nvPr/>
        </p:nvSpPr>
        <p:spPr bwMode="auto">
          <a:xfrm>
            <a:off x="0" y="115888"/>
            <a:ext cx="9144000" cy="650875"/>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algn="ctr" eaLnBrk="1" hangingPunct="1">
              <a:spcBef>
                <a:spcPct val="50000"/>
              </a:spcBef>
              <a:defRPr/>
            </a:pPr>
            <a:r>
              <a:rPr lang="nl-NL" sz="3600" b="1" dirty="0">
                <a:solidFill>
                  <a:schemeClr val="bg1"/>
                </a:solidFill>
                <a:latin typeface="Comic Sans MS" pitchFamily="66" charset="0"/>
              </a:rPr>
              <a:t>SOM 24  COULOMBAFSTOTING</a:t>
            </a:r>
          </a:p>
        </p:txBody>
      </p:sp>
      <p:pic>
        <p:nvPicPr>
          <p:cNvPr id="10" name="Afbeelding 9">
            <a:extLst>
              <a:ext uri="{FF2B5EF4-FFF2-40B4-BE49-F238E27FC236}">
                <a16:creationId xmlns:a16="http://schemas.microsoft.com/office/drawing/2014/main" id="{E513272A-CC9E-44FB-90CD-0F3CA55FC95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236295" y="914400"/>
            <a:ext cx="1892159" cy="5106888"/>
          </a:xfrm>
          <a:prstGeom prst="rect">
            <a:avLst/>
          </a:prstGeom>
          <a:noFill/>
        </p:spPr>
      </p:pic>
      <p:sp>
        <p:nvSpPr>
          <p:cNvPr id="2" name="Rechthoek 1">
            <a:extLst>
              <a:ext uri="{FF2B5EF4-FFF2-40B4-BE49-F238E27FC236}">
                <a16:creationId xmlns:a16="http://schemas.microsoft.com/office/drawing/2014/main" id="{9CAFD8EC-2B97-4F3E-A987-7F532EE8845C}"/>
              </a:ext>
            </a:extLst>
          </p:cNvPr>
          <p:cNvSpPr/>
          <p:nvPr/>
        </p:nvSpPr>
        <p:spPr>
          <a:xfrm>
            <a:off x="12674" y="3710076"/>
            <a:ext cx="7508782" cy="1200329"/>
          </a:xfrm>
          <a:prstGeom prst="rect">
            <a:avLst/>
          </a:prstGeom>
        </p:spPr>
        <p:txBody>
          <a:bodyPr wrap="square">
            <a:spAutoFit/>
          </a:bodyPr>
          <a:lstStyle/>
          <a:p>
            <a:pPr lvl="0">
              <a:spcAft>
                <a:spcPts val="0"/>
              </a:spcAft>
              <a:buClr>
                <a:srgbClr val="548DD4"/>
              </a:buClr>
              <a:buSzPts val="900"/>
            </a:pPr>
            <a:r>
              <a:rPr lang="nl-NL" dirty="0">
                <a:ea typeface="Times New Roman" panose="02020603050405020304" pitchFamily="18" charset="0"/>
              </a:rPr>
              <a:t>C	P bevindt zich op de middelloodlijn tussen A en B, dus is de  </a:t>
            </a:r>
            <a:r>
              <a:rPr lang="nl-NL" dirty="0" err="1">
                <a:ea typeface="Times New Roman" panose="02020603050405020304" pitchFamily="18" charset="0"/>
              </a:rPr>
              <a:t>veld-sterkte</a:t>
            </a:r>
            <a:r>
              <a:rPr lang="nl-NL" dirty="0">
                <a:ea typeface="Times New Roman" panose="02020603050405020304" pitchFamily="18" charset="0"/>
              </a:rPr>
              <a:t> van A en B even groot, maar de veldlijnen van het ene bolletje wijzen naar de bol toe terwijl de veldlijnen van het andere bolletje er van af wijzen. Dat betekent dat de som evenwijdig is aan de lijn tussen A en B. Zie  figuur 3.</a:t>
            </a:r>
          </a:p>
        </p:txBody>
      </p:sp>
      <mc:AlternateContent xmlns:mc="http://schemas.openxmlformats.org/markup-compatibility/2006" xmlns:a14="http://schemas.microsoft.com/office/drawing/2010/main">
        <mc:Choice Requires="a14">
          <p:sp>
            <p:nvSpPr>
              <p:cNvPr id="12" name="Rechthoek 11">
                <a:extLst>
                  <a:ext uri="{FF2B5EF4-FFF2-40B4-BE49-F238E27FC236}">
                    <a16:creationId xmlns:a16="http://schemas.microsoft.com/office/drawing/2014/main" id="{005FF2ED-D7D2-435C-BED2-9ACA75805961}"/>
                  </a:ext>
                </a:extLst>
              </p:cNvPr>
              <p:cNvSpPr/>
              <p:nvPr/>
            </p:nvSpPr>
            <p:spPr>
              <a:xfrm>
                <a:off x="12674" y="950912"/>
                <a:ext cx="7508782" cy="1093313"/>
              </a:xfrm>
              <a:prstGeom prst="rect">
                <a:avLst/>
              </a:prstGeom>
            </p:spPr>
            <p:txBody>
              <a:bodyPr wrap="square">
                <a:spAutoFit/>
              </a:bodyPr>
              <a:lstStyle/>
              <a:p>
                <a:pPr lvl="0">
                  <a:spcAft>
                    <a:spcPts val="0"/>
                  </a:spcAft>
                  <a:buClr>
                    <a:srgbClr val="548DD4"/>
                  </a:buClr>
                  <a:buSzPts val="900"/>
                </a:pPr>
                <a:r>
                  <a:rPr lang="nl-NL" dirty="0">
                    <a:ea typeface="Times New Roman" panose="02020603050405020304" pitchFamily="18" charset="0"/>
                  </a:rPr>
                  <a:t>A	De ladingen </a:t>
                </a:r>
                <a14:m>
                  <m:oMath xmlns:m="http://schemas.openxmlformats.org/officeDocument/2006/math">
                    <m:r>
                      <a:rPr lang="nl-NL" b="0" i="1">
                        <a:latin typeface="Cambria Math" panose="02040503050406030204" pitchFamily="18" charset="0"/>
                        <a:ea typeface="Times New Roman" panose="02020603050405020304" pitchFamily="18" charset="0"/>
                        <a:cs typeface="Helvetica" panose="020B0604020202020204" pitchFamily="34" charset="0"/>
                      </a:rPr>
                      <m:t>𝑞</m:t>
                    </m:r>
                  </m:oMath>
                </a14:m>
                <a:r>
                  <a:rPr lang="nl-NL" dirty="0">
                    <a:ea typeface="Times New Roman" panose="02020603050405020304" pitchFamily="18" charset="0"/>
                  </a:rPr>
                  <a:t> en </a:t>
                </a:r>
                <a14:m>
                  <m:oMath xmlns:m="http://schemas.openxmlformats.org/officeDocument/2006/math">
                    <m:r>
                      <a:rPr lang="nl-NL" b="0" i="1">
                        <a:latin typeface="Cambria Math" panose="02040503050406030204" pitchFamily="18" charset="0"/>
                        <a:ea typeface="Times New Roman" panose="02020603050405020304" pitchFamily="18" charset="0"/>
                        <a:cs typeface="Helvetica" panose="020B0604020202020204" pitchFamily="34" charset="0"/>
                      </a:rPr>
                      <m:t>𝑄</m:t>
                    </m:r>
                  </m:oMath>
                </a14:m>
                <a:r>
                  <a:rPr lang="nl-NL" dirty="0">
                    <a:ea typeface="Times New Roman" panose="02020603050405020304" pitchFamily="18" charset="0"/>
                  </a:rPr>
                  <a:t> zijn allebei even groot zijn, dus </a:t>
                </a:r>
                <a14:m>
                  <m:oMath xmlns:m="http://schemas.openxmlformats.org/officeDocument/2006/math">
                    <m:sSub>
                      <m:sSubPr>
                        <m:ctrlPr>
                          <a:rPr lang="nl-NL" i="1" u="none" strike="noStrike">
                            <a:effectLst/>
                            <a:latin typeface="Cambria Math" panose="02040503050406030204" pitchFamily="18" charset="0"/>
                            <a:ea typeface="Times New Roman" panose="02020603050405020304" pitchFamily="18" charset="0"/>
                          </a:rPr>
                        </m:ctrlPr>
                      </m:sSubPr>
                      <m:e>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𝐹</m:t>
                        </m:r>
                      </m:e>
                      <m:sub>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𝑒𝑙</m:t>
                        </m:r>
                      </m:sub>
                    </m:sSub>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m:t>
                    </m:r>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𝑓</m:t>
                    </m:r>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m:t>
                    </m:r>
                    <m:f>
                      <m:fPr>
                        <m:ctrlPr>
                          <a:rPr lang="nl-NL" i="1" u="none" strike="noStrike">
                            <a:effectLst/>
                            <a:latin typeface="Cambria Math" panose="02040503050406030204" pitchFamily="18" charset="0"/>
                            <a:ea typeface="Times New Roman" panose="02020603050405020304" pitchFamily="18" charset="0"/>
                          </a:rPr>
                        </m:ctrlPr>
                      </m:fPr>
                      <m:num>
                        <m:sSup>
                          <m:sSupPr>
                            <m:ctrlPr>
                              <a:rPr lang="nl-NL" i="1" u="none" strike="noStrike">
                                <a:effectLst/>
                                <a:latin typeface="Cambria Math" panose="02040503050406030204" pitchFamily="18" charset="0"/>
                                <a:ea typeface="Times New Roman" panose="02020603050405020304" pitchFamily="18" charset="0"/>
                              </a:rPr>
                            </m:ctrlPr>
                          </m:sSupPr>
                          <m:e>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𝑞</m:t>
                            </m:r>
                          </m:e>
                          <m:sup>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2</m:t>
                            </m:r>
                          </m:sup>
                        </m:sSup>
                      </m:num>
                      <m:den>
                        <m:sSup>
                          <m:sSupPr>
                            <m:ctrlPr>
                              <a:rPr lang="nl-NL" i="1" u="none" strike="noStrike">
                                <a:effectLst/>
                                <a:latin typeface="Cambria Math" panose="02040503050406030204" pitchFamily="18" charset="0"/>
                                <a:ea typeface="Times New Roman" panose="02020603050405020304" pitchFamily="18" charset="0"/>
                              </a:rPr>
                            </m:ctrlPr>
                          </m:sSupPr>
                          <m:e>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𝑟</m:t>
                            </m:r>
                          </m:e>
                          <m:sup>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2</m:t>
                            </m:r>
                          </m:sup>
                        </m:sSup>
                      </m:den>
                    </m:f>
                  </m:oMath>
                </a14:m>
                <a:r>
                  <a:rPr lang="nl-NL" dirty="0">
                    <a:ea typeface="Times New Roman" panose="02020603050405020304" pitchFamily="18" charset="0"/>
                  </a:rPr>
                  <a:t> </a:t>
                </a:r>
                <a:r>
                  <a:rPr lang="nl-NL" dirty="0">
                    <a:ea typeface="Times New Roman" panose="02020603050405020304" pitchFamily="18" charset="0"/>
                    <a:cs typeface="Helvetica" panose="020B0604020202020204" pitchFamily="34" charset="0"/>
                    <a:sym typeface="Wingdings" panose="05000000000000000000" pitchFamily="2" charset="2"/>
                  </a:rPr>
                  <a:t></a:t>
                </a:r>
              </a:p>
              <a:p>
                <a:pPr lvl="0">
                  <a:spcAft>
                    <a:spcPts val="0"/>
                  </a:spcAft>
                  <a:buClr>
                    <a:srgbClr val="548DD4"/>
                  </a:buClr>
                  <a:buSzPts val="900"/>
                </a:pPr>
                <a:r>
                  <a:rPr lang="nl-NL" dirty="0">
                    <a:ea typeface="Times New Roman" panose="02020603050405020304" pitchFamily="18" charset="0"/>
                    <a:cs typeface="Helvetica" panose="020B0604020202020204" pitchFamily="34" charset="0"/>
                    <a:sym typeface="Wingdings" panose="05000000000000000000" pitchFamily="2" charset="2"/>
                  </a:rPr>
                  <a:t>	</a:t>
                </a:r>
                <a:r>
                  <a:rPr lang="nl-NL" dirty="0">
                    <a:ea typeface="Times New Roman" panose="02020603050405020304" pitchFamily="18" charset="0"/>
                  </a:rPr>
                  <a:t> </a:t>
                </a:r>
                <a14:m>
                  <m:oMath xmlns:m="http://schemas.openxmlformats.org/officeDocument/2006/math">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𝑞</m:t>
                    </m:r>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m:t>
                    </m:r>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𝑟</m:t>
                    </m:r>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m:t>
                    </m:r>
                    <m:rad>
                      <m:radPr>
                        <m:degHide m:val="on"/>
                        <m:ctrlPr>
                          <a:rPr lang="nl-NL" i="1" u="none" strike="noStrike">
                            <a:effectLst/>
                            <a:latin typeface="Cambria Math" panose="02040503050406030204" pitchFamily="18" charset="0"/>
                            <a:ea typeface="Times New Roman" panose="02020603050405020304" pitchFamily="18" charset="0"/>
                          </a:rPr>
                        </m:ctrlPr>
                      </m:radPr>
                      <m:deg/>
                      <m:e>
                        <m:f>
                          <m:fPr>
                            <m:ctrlPr>
                              <a:rPr lang="nl-NL" i="1" u="none" strike="noStrike">
                                <a:effectLst/>
                                <a:latin typeface="Cambria Math" panose="02040503050406030204" pitchFamily="18" charset="0"/>
                                <a:ea typeface="Times New Roman" panose="02020603050405020304" pitchFamily="18" charset="0"/>
                              </a:rPr>
                            </m:ctrlPr>
                          </m:fPr>
                          <m:num>
                            <m:sSub>
                              <m:sSubPr>
                                <m:ctrlPr>
                                  <a:rPr lang="nl-NL" i="1" u="none" strike="noStrike">
                                    <a:effectLst/>
                                    <a:latin typeface="Cambria Math" panose="02040503050406030204" pitchFamily="18" charset="0"/>
                                    <a:ea typeface="Times New Roman" panose="02020603050405020304" pitchFamily="18" charset="0"/>
                                  </a:rPr>
                                </m:ctrlPr>
                              </m:sSubPr>
                              <m:e>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𝐹</m:t>
                                </m:r>
                              </m:e>
                              <m:sub>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𝑒𝑙</m:t>
                                </m:r>
                              </m:sub>
                            </m:sSub>
                          </m:num>
                          <m:den>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𝑓</m:t>
                            </m:r>
                          </m:den>
                        </m:f>
                      </m:e>
                    </m:rad>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=0,20×</m:t>
                    </m:r>
                    <m:rad>
                      <m:radPr>
                        <m:degHide m:val="on"/>
                        <m:ctrlPr>
                          <a:rPr lang="nl-NL" i="1" u="none" strike="noStrike">
                            <a:effectLst/>
                            <a:latin typeface="Cambria Math" panose="02040503050406030204" pitchFamily="18" charset="0"/>
                            <a:ea typeface="Times New Roman" panose="02020603050405020304" pitchFamily="18" charset="0"/>
                          </a:rPr>
                        </m:ctrlPr>
                      </m:radPr>
                      <m:deg/>
                      <m:e>
                        <m:f>
                          <m:fPr>
                            <m:ctrlPr>
                              <a:rPr lang="nl-NL" i="1" u="none" strike="noStrike">
                                <a:effectLst/>
                                <a:latin typeface="Cambria Math" panose="02040503050406030204" pitchFamily="18" charset="0"/>
                                <a:ea typeface="Times New Roman" panose="02020603050405020304" pitchFamily="18" charset="0"/>
                              </a:rPr>
                            </m:ctrlPr>
                          </m:fPr>
                          <m:num>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5,0</m:t>
                            </m:r>
                          </m:num>
                          <m:den>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8,988∙</m:t>
                            </m:r>
                            <m:sSup>
                              <m:sSupPr>
                                <m:ctrlPr>
                                  <a:rPr lang="nl-NL" i="1" u="none" strike="noStrike">
                                    <a:effectLst/>
                                    <a:latin typeface="Cambria Math" panose="02040503050406030204" pitchFamily="18" charset="0"/>
                                    <a:ea typeface="Times New Roman" panose="02020603050405020304" pitchFamily="18" charset="0"/>
                                  </a:rPr>
                                </m:ctrlPr>
                              </m:sSupPr>
                              <m:e>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10</m:t>
                                </m:r>
                              </m:e>
                              <m:sup>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9</m:t>
                                </m:r>
                              </m:sup>
                            </m:sSup>
                          </m:den>
                        </m:f>
                      </m:e>
                    </m:rad>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=4,7∙</m:t>
                    </m:r>
                    <m:sSup>
                      <m:sSupPr>
                        <m:ctrlPr>
                          <a:rPr lang="nl-NL" i="1" u="none" strike="noStrike">
                            <a:effectLst/>
                            <a:latin typeface="Cambria Math" panose="02040503050406030204" pitchFamily="18" charset="0"/>
                            <a:ea typeface="Times New Roman" panose="02020603050405020304" pitchFamily="18" charset="0"/>
                          </a:rPr>
                        </m:ctrlPr>
                      </m:sSupPr>
                      <m:e>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10</m:t>
                        </m:r>
                      </m:e>
                      <m:sup>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−6</m:t>
                        </m:r>
                      </m:sup>
                    </m:sSup>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 </m:t>
                    </m:r>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𝐶</m:t>
                    </m:r>
                    <m:r>
                      <a:rPr lang="nl-NL" b="0" u="none" strike="noStrike">
                        <a:effectLst/>
                        <a:latin typeface="Cambria Math" panose="02040503050406030204" pitchFamily="18" charset="0"/>
                        <a:ea typeface="Times New Roman" panose="02020603050405020304" pitchFamily="18" charset="0"/>
                        <a:cs typeface="Helvetica" panose="020B0604020202020204" pitchFamily="34" charset="0"/>
                      </a:rPr>
                      <m:t>=</m:t>
                    </m:r>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4</m:t>
                    </m:r>
                    <m:r>
                      <a:rPr lang="nl-NL" b="0" u="none" strike="noStrike">
                        <a:effectLst/>
                        <a:latin typeface="Cambria Math" panose="02040503050406030204" pitchFamily="18" charset="0"/>
                        <a:ea typeface="Times New Roman" panose="02020603050405020304" pitchFamily="18" charset="0"/>
                        <a:cs typeface="Helvetica" panose="020B0604020202020204" pitchFamily="34" charset="0"/>
                      </a:rPr>
                      <m:t>,</m:t>
                    </m:r>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7</m:t>
                    </m:r>
                    <m:r>
                      <a:rPr lang="nl-NL" b="0" u="none" strike="noStrike">
                        <a:effectLst/>
                        <a:latin typeface="Cambria Math" panose="02040503050406030204" pitchFamily="18" charset="0"/>
                        <a:ea typeface="Times New Roman" panose="02020603050405020304" pitchFamily="18" charset="0"/>
                        <a:cs typeface="Helvetica" panose="020B0604020202020204" pitchFamily="34" charset="0"/>
                      </a:rPr>
                      <m:t> </m:t>
                    </m:r>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𝜇</m:t>
                    </m:r>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𝐶</m:t>
                    </m:r>
                  </m:oMath>
                </a14:m>
                <a:r>
                  <a:rPr lang="nl-NL" dirty="0">
                    <a:ea typeface="Times New Roman" panose="02020603050405020304" pitchFamily="18" charset="0"/>
                  </a:rPr>
                  <a:t>.</a:t>
                </a:r>
              </a:p>
            </p:txBody>
          </p:sp>
        </mc:Choice>
        <mc:Fallback xmlns="">
          <p:sp>
            <p:nvSpPr>
              <p:cNvPr id="12" name="Rechthoek 11">
                <a:extLst>
                  <a:ext uri="{FF2B5EF4-FFF2-40B4-BE49-F238E27FC236}">
                    <a16:creationId xmlns:a16="http://schemas.microsoft.com/office/drawing/2014/main" id="{005FF2ED-D7D2-435C-BED2-9ACA75805961}"/>
                  </a:ext>
                </a:extLst>
              </p:cNvPr>
              <p:cNvSpPr>
                <a:spLocks noRot="1" noChangeAspect="1" noMove="1" noResize="1" noEditPoints="1" noAdjustHandles="1" noChangeArrowheads="1" noChangeShapeType="1" noTextEdit="1"/>
              </p:cNvSpPr>
              <p:nvPr/>
            </p:nvSpPr>
            <p:spPr>
              <a:xfrm>
                <a:off x="12674" y="950912"/>
                <a:ext cx="7508782" cy="1093313"/>
              </a:xfrm>
              <a:prstGeom prst="rect">
                <a:avLst/>
              </a:prstGeom>
              <a:blipFill>
                <a:blip r:embed="rId3"/>
                <a:stretch>
                  <a:fillRect l="-649"/>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3" name="Rechthoek 12">
                <a:extLst>
                  <a:ext uri="{FF2B5EF4-FFF2-40B4-BE49-F238E27FC236}">
                    <a16:creationId xmlns:a16="http://schemas.microsoft.com/office/drawing/2014/main" id="{75299462-E6B5-4CD9-AE36-554758A9818E}"/>
                  </a:ext>
                </a:extLst>
              </p:cNvPr>
              <p:cNvSpPr/>
              <p:nvPr/>
            </p:nvSpPr>
            <p:spPr>
              <a:xfrm>
                <a:off x="12674" y="2162821"/>
                <a:ext cx="7508782" cy="1388713"/>
              </a:xfrm>
              <a:prstGeom prst="rect">
                <a:avLst/>
              </a:prstGeom>
            </p:spPr>
            <p:txBody>
              <a:bodyPr wrap="square">
                <a:spAutoFit/>
              </a:bodyPr>
              <a:lstStyle/>
              <a:p>
                <a:pPr lvl="0">
                  <a:spcAft>
                    <a:spcPts val="0"/>
                  </a:spcAft>
                  <a:buClr>
                    <a:srgbClr val="548DD4"/>
                  </a:buClr>
                  <a:buSzPts val="900"/>
                </a:pPr>
                <a:r>
                  <a:rPr lang="nl-NL" dirty="0">
                    <a:ea typeface="Times New Roman" panose="02020603050405020304" pitchFamily="18" charset="0"/>
                  </a:rPr>
                  <a:t>B	De grootte van de veldsterkte E van één bolletje op 10 cm is:</a:t>
                </a:r>
              </a:p>
              <a:p>
                <a:pPr lvl="0">
                  <a:spcAft>
                    <a:spcPts val="0"/>
                  </a:spcAft>
                  <a:buClr>
                    <a:srgbClr val="548DD4"/>
                  </a:buClr>
                  <a:buSzPts val="900"/>
                </a:pPr>
                <a:r>
                  <a:rPr lang="nl-NL" dirty="0">
                    <a:ea typeface="Times New Roman" panose="02020603050405020304" pitchFamily="18" charset="0"/>
                  </a:rPr>
                  <a:t>	 </a:t>
                </a:r>
                <a14:m>
                  <m:oMath xmlns:m="http://schemas.openxmlformats.org/officeDocument/2006/math">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𝐸</m:t>
                    </m:r>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m:t>
                    </m:r>
                    <m:f>
                      <m:fPr>
                        <m:ctrlPr>
                          <a:rPr lang="nl-NL" i="1" u="none" strike="noStrike">
                            <a:effectLst/>
                            <a:latin typeface="Cambria Math" panose="02040503050406030204" pitchFamily="18" charset="0"/>
                            <a:ea typeface="Times New Roman" panose="02020603050405020304" pitchFamily="18" charset="0"/>
                          </a:rPr>
                        </m:ctrlPr>
                      </m:fPr>
                      <m:num>
                        <m:sSub>
                          <m:sSubPr>
                            <m:ctrlPr>
                              <a:rPr lang="nl-NL" i="1" u="none" strike="noStrike">
                                <a:effectLst/>
                                <a:latin typeface="Cambria Math" panose="02040503050406030204" pitchFamily="18" charset="0"/>
                                <a:ea typeface="Times New Roman" panose="02020603050405020304" pitchFamily="18" charset="0"/>
                              </a:rPr>
                            </m:ctrlPr>
                          </m:sSubPr>
                          <m:e>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𝐹</m:t>
                            </m:r>
                          </m:e>
                          <m:sub>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𝑒𝑙</m:t>
                            </m:r>
                          </m:sub>
                        </m:sSub>
                      </m:num>
                      <m:den>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𝑞</m:t>
                        </m:r>
                      </m:den>
                    </m:f>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m:t>
                    </m:r>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𝑓</m:t>
                    </m:r>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m:t>
                    </m:r>
                    <m:f>
                      <m:fPr>
                        <m:ctrlPr>
                          <a:rPr lang="nl-NL" i="1" u="none" strike="noStrike">
                            <a:effectLst/>
                            <a:latin typeface="Cambria Math" panose="02040503050406030204" pitchFamily="18" charset="0"/>
                            <a:ea typeface="Times New Roman" panose="02020603050405020304" pitchFamily="18" charset="0"/>
                          </a:rPr>
                        </m:ctrlPr>
                      </m:fPr>
                      <m:num>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𝑄</m:t>
                        </m:r>
                      </m:num>
                      <m:den>
                        <m:sSup>
                          <m:sSupPr>
                            <m:ctrlPr>
                              <a:rPr lang="nl-NL" i="1" u="none" strike="noStrike">
                                <a:effectLst/>
                                <a:latin typeface="Cambria Math" panose="02040503050406030204" pitchFamily="18" charset="0"/>
                                <a:ea typeface="Times New Roman" panose="02020603050405020304" pitchFamily="18" charset="0"/>
                              </a:rPr>
                            </m:ctrlPr>
                          </m:sSupPr>
                          <m:e>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𝑟</m:t>
                            </m:r>
                          </m:e>
                          <m:sup>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2</m:t>
                            </m:r>
                          </m:sup>
                        </m:sSup>
                      </m:den>
                    </m:f>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=8,988∙</m:t>
                    </m:r>
                    <m:sSup>
                      <m:sSupPr>
                        <m:ctrlPr>
                          <a:rPr lang="nl-NL" i="1" u="none" strike="noStrike">
                            <a:effectLst/>
                            <a:latin typeface="Cambria Math" panose="02040503050406030204" pitchFamily="18" charset="0"/>
                            <a:ea typeface="Times New Roman" panose="02020603050405020304" pitchFamily="18" charset="0"/>
                          </a:rPr>
                        </m:ctrlPr>
                      </m:sSupPr>
                      <m:e>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10</m:t>
                        </m:r>
                      </m:e>
                      <m:sup>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9</m:t>
                        </m:r>
                      </m:sup>
                    </m:sSup>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m:t>
                    </m:r>
                    <m:f>
                      <m:fPr>
                        <m:ctrlPr>
                          <a:rPr lang="nl-NL" i="1" u="none" strike="noStrike">
                            <a:effectLst/>
                            <a:latin typeface="Cambria Math" panose="02040503050406030204" pitchFamily="18" charset="0"/>
                            <a:ea typeface="Times New Roman" panose="02020603050405020304" pitchFamily="18" charset="0"/>
                          </a:rPr>
                        </m:ctrlPr>
                      </m:fPr>
                      <m:num>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4,7∙</m:t>
                        </m:r>
                        <m:sSup>
                          <m:sSupPr>
                            <m:ctrlPr>
                              <a:rPr lang="nl-NL" i="1" u="none" strike="noStrike">
                                <a:effectLst/>
                                <a:latin typeface="Cambria Math" panose="02040503050406030204" pitchFamily="18" charset="0"/>
                                <a:ea typeface="Times New Roman" panose="02020603050405020304" pitchFamily="18" charset="0"/>
                              </a:rPr>
                            </m:ctrlPr>
                          </m:sSupPr>
                          <m:e>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10</m:t>
                            </m:r>
                          </m:e>
                          <m:sup>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−6</m:t>
                            </m:r>
                          </m:sup>
                        </m:sSup>
                      </m:num>
                      <m:den>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0,10</m:t>
                        </m:r>
                      </m:den>
                    </m:f>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=4,2∙</m:t>
                    </m:r>
                    <m:sSup>
                      <m:sSupPr>
                        <m:ctrlPr>
                          <a:rPr lang="nl-NL" i="1" u="none" strike="noStrike">
                            <a:effectLst/>
                            <a:latin typeface="Cambria Math" panose="02040503050406030204" pitchFamily="18" charset="0"/>
                            <a:ea typeface="Times New Roman" panose="02020603050405020304" pitchFamily="18" charset="0"/>
                          </a:rPr>
                        </m:ctrlPr>
                      </m:sSupPr>
                      <m:e>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10</m:t>
                        </m:r>
                      </m:e>
                      <m:sup>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5</m:t>
                        </m:r>
                      </m:sup>
                    </m:sSup>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 </m:t>
                    </m:r>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𝑁</m:t>
                    </m:r>
                    <m:r>
                      <a:rPr lang="nl-NL" b="0" u="none" strike="noStrike">
                        <a:effectLst/>
                        <a:latin typeface="Cambria Math" panose="02040503050406030204" pitchFamily="18" charset="0"/>
                        <a:ea typeface="Times New Roman" panose="02020603050405020304" pitchFamily="18" charset="0"/>
                        <a:cs typeface="Helvetica" panose="020B0604020202020204" pitchFamily="34" charset="0"/>
                      </a:rPr>
                      <m:t>/</m:t>
                    </m:r>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𝐶</m:t>
                    </m:r>
                  </m:oMath>
                </a14:m>
                <a:r>
                  <a:rPr lang="nl-NL" dirty="0">
                    <a:ea typeface="Times New Roman" panose="02020603050405020304" pitchFamily="18" charset="0"/>
                  </a:rPr>
                  <a:t>. </a:t>
                </a:r>
                <a:br>
                  <a:rPr lang="nl-NL" dirty="0">
                    <a:ea typeface="Times New Roman" panose="02020603050405020304" pitchFamily="18" charset="0"/>
                  </a:rPr>
                </a:br>
                <a:r>
                  <a:rPr lang="nl-NL" dirty="0">
                    <a:ea typeface="Times New Roman" panose="02020603050405020304" pitchFamily="18" charset="0"/>
                  </a:rPr>
                  <a:t>Dus is de grootte van de elektrische veldsterkte van de bolletjes samen: </a:t>
                </a:r>
                <a:br>
                  <a:rPr lang="nl-NL" dirty="0">
                    <a:ea typeface="Times New Roman" panose="02020603050405020304" pitchFamily="18" charset="0"/>
                  </a:rPr>
                </a:br>
                <a:r>
                  <a:rPr lang="nl-NL" dirty="0">
                    <a:ea typeface="Times New Roman" panose="02020603050405020304" pitchFamily="18" charset="0"/>
                  </a:rPr>
                  <a:t>	</a:t>
                </a:r>
                <a14:m>
                  <m:oMath xmlns:m="http://schemas.openxmlformats.org/officeDocument/2006/math">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𝐸</m:t>
                    </m:r>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=2× 4,2∙</m:t>
                    </m:r>
                    <m:sSup>
                      <m:sSupPr>
                        <m:ctrlPr>
                          <a:rPr lang="nl-NL" i="1" u="none" strike="noStrike">
                            <a:effectLst/>
                            <a:latin typeface="Cambria Math" panose="02040503050406030204" pitchFamily="18" charset="0"/>
                            <a:ea typeface="Times New Roman" panose="02020603050405020304" pitchFamily="18" charset="0"/>
                          </a:rPr>
                        </m:ctrlPr>
                      </m:sSupPr>
                      <m:e>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10</m:t>
                        </m:r>
                      </m:e>
                      <m:sup>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5</m:t>
                        </m:r>
                      </m:sup>
                    </m:sSup>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=8,4∙</m:t>
                    </m:r>
                    <m:sSup>
                      <m:sSupPr>
                        <m:ctrlPr>
                          <a:rPr lang="nl-NL" i="1" u="none" strike="noStrike">
                            <a:effectLst/>
                            <a:latin typeface="Cambria Math" panose="02040503050406030204" pitchFamily="18" charset="0"/>
                            <a:ea typeface="Times New Roman" panose="02020603050405020304" pitchFamily="18" charset="0"/>
                          </a:rPr>
                        </m:ctrlPr>
                      </m:sSupPr>
                      <m:e>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10</m:t>
                        </m:r>
                      </m:e>
                      <m:sup>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5</m:t>
                        </m:r>
                      </m:sup>
                    </m:sSup>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 </m:t>
                    </m:r>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𝑁</m:t>
                    </m:r>
                    <m:r>
                      <a:rPr lang="nl-NL" b="0" u="none" strike="noStrike">
                        <a:effectLst/>
                        <a:latin typeface="Cambria Math" panose="02040503050406030204" pitchFamily="18" charset="0"/>
                        <a:ea typeface="Times New Roman" panose="02020603050405020304" pitchFamily="18" charset="0"/>
                        <a:cs typeface="Helvetica" panose="020B0604020202020204" pitchFamily="34" charset="0"/>
                      </a:rPr>
                      <m:t>/</m:t>
                    </m:r>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𝐶</m:t>
                    </m:r>
                  </m:oMath>
                </a14:m>
                <a:r>
                  <a:rPr lang="nl-NL" dirty="0">
                    <a:ea typeface="Times New Roman" panose="02020603050405020304" pitchFamily="18" charset="0"/>
                  </a:rPr>
                  <a:t>.</a:t>
                </a:r>
              </a:p>
            </p:txBody>
          </p:sp>
        </mc:Choice>
        <mc:Fallback xmlns="">
          <p:sp>
            <p:nvSpPr>
              <p:cNvPr id="13" name="Rechthoek 12">
                <a:extLst>
                  <a:ext uri="{FF2B5EF4-FFF2-40B4-BE49-F238E27FC236}">
                    <a16:creationId xmlns:a16="http://schemas.microsoft.com/office/drawing/2014/main" id="{75299462-E6B5-4CD9-AE36-554758A9818E}"/>
                  </a:ext>
                </a:extLst>
              </p:cNvPr>
              <p:cNvSpPr>
                <a:spLocks noRot="1" noChangeAspect="1" noMove="1" noResize="1" noEditPoints="1" noAdjustHandles="1" noChangeArrowheads="1" noChangeShapeType="1" noTextEdit="1"/>
              </p:cNvSpPr>
              <p:nvPr/>
            </p:nvSpPr>
            <p:spPr>
              <a:xfrm>
                <a:off x="12674" y="2162821"/>
                <a:ext cx="7508782" cy="1388713"/>
              </a:xfrm>
              <a:prstGeom prst="rect">
                <a:avLst/>
              </a:prstGeom>
              <a:blipFill>
                <a:blip r:embed="rId4"/>
                <a:stretch>
                  <a:fillRect l="-649" t="-2632" b="-6140"/>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4" name="Rechthoek 13">
                <a:extLst>
                  <a:ext uri="{FF2B5EF4-FFF2-40B4-BE49-F238E27FC236}">
                    <a16:creationId xmlns:a16="http://schemas.microsoft.com/office/drawing/2014/main" id="{5B50A72F-B8AD-4FA2-86C4-B95B9FA8C678}"/>
                  </a:ext>
                </a:extLst>
              </p:cNvPr>
              <p:cNvSpPr/>
              <p:nvPr/>
            </p:nvSpPr>
            <p:spPr>
              <a:xfrm>
                <a:off x="23640" y="5148123"/>
                <a:ext cx="7508782" cy="822405"/>
              </a:xfrm>
              <a:prstGeom prst="rect">
                <a:avLst/>
              </a:prstGeom>
            </p:spPr>
            <p:txBody>
              <a:bodyPr wrap="square">
                <a:spAutoFit/>
              </a:bodyPr>
              <a:lstStyle/>
              <a:p>
                <a:pPr lvl="0">
                  <a:spcAft>
                    <a:spcPts val="0"/>
                  </a:spcAft>
                  <a:buClr>
                    <a:srgbClr val="548DD4"/>
                  </a:buClr>
                  <a:buSzPts val="900"/>
                </a:pPr>
                <a:r>
                  <a:rPr lang="nl-NL" b="0" u="none" strike="noStrike" dirty="0">
                    <a:effectLst/>
                    <a:ea typeface="Times New Roman" panose="02020603050405020304" pitchFamily="18" charset="0"/>
                    <a:cs typeface="Helvetica" panose="020B0604020202020204" pitchFamily="34" charset="0"/>
                  </a:rPr>
                  <a:t>D	</a:t>
                </a:r>
                <a14:m>
                  <m:oMath xmlns:m="http://schemas.openxmlformats.org/officeDocument/2006/math">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𝐸</m:t>
                    </m:r>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m:t>
                    </m:r>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𝑓</m:t>
                    </m:r>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m:t>
                    </m:r>
                    <m:f>
                      <m:fPr>
                        <m:ctrlPr>
                          <a:rPr lang="nl-NL" i="1" u="none" strike="noStrike">
                            <a:effectLst/>
                            <a:latin typeface="Cambria Math" panose="02040503050406030204" pitchFamily="18" charset="0"/>
                            <a:ea typeface="Times New Roman" panose="02020603050405020304" pitchFamily="18" charset="0"/>
                          </a:rPr>
                        </m:ctrlPr>
                      </m:fPr>
                      <m:num>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𝑄</m:t>
                        </m:r>
                      </m:num>
                      <m:den>
                        <m:sSup>
                          <m:sSupPr>
                            <m:ctrlPr>
                              <a:rPr lang="nl-NL" i="1" u="none" strike="noStrike">
                                <a:effectLst/>
                                <a:latin typeface="Cambria Math" panose="02040503050406030204" pitchFamily="18" charset="0"/>
                                <a:ea typeface="Times New Roman" panose="02020603050405020304" pitchFamily="18" charset="0"/>
                              </a:rPr>
                            </m:ctrlPr>
                          </m:sSupPr>
                          <m:e>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𝑟</m:t>
                            </m:r>
                          </m:e>
                          <m:sup>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2</m:t>
                            </m:r>
                          </m:sup>
                        </m:sSup>
                      </m:den>
                    </m:f>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=8,988∙</m:t>
                    </m:r>
                    <m:sSup>
                      <m:sSupPr>
                        <m:ctrlPr>
                          <a:rPr lang="nl-NL" i="1" u="none" strike="noStrike">
                            <a:effectLst/>
                            <a:latin typeface="Cambria Math" panose="02040503050406030204" pitchFamily="18" charset="0"/>
                            <a:ea typeface="Times New Roman" panose="02020603050405020304" pitchFamily="18" charset="0"/>
                          </a:rPr>
                        </m:ctrlPr>
                      </m:sSupPr>
                      <m:e>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10</m:t>
                        </m:r>
                      </m:e>
                      <m:sup>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9</m:t>
                        </m:r>
                      </m:sup>
                    </m:sSup>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m:t>
                    </m:r>
                    <m:f>
                      <m:fPr>
                        <m:ctrlPr>
                          <a:rPr lang="nl-NL" i="1" u="none" strike="noStrike">
                            <a:effectLst/>
                            <a:latin typeface="Cambria Math" panose="02040503050406030204" pitchFamily="18" charset="0"/>
                            <a:ea typeface="Times New Roman" panose="02020603050405020304" pitchFamily="18" charset="0"/>
                          </a:rPr>
                        </m:ctrlPr>
                      </m:fPr>
                      <m:num>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4,7∙</m:t>
                        </m:r>
                        <m:sSup>
                          <m:sSupPr>
                            <m:ctrlPr>
                              <a:rPr lang="nl-NL" i="1" u="none" strike="noStrike">
                                <a:effectLst/>
                                <a:latin typeface="Cambria Math" panose="02040503050406030204" pitchFamily="18" charset="0"/>
                                <a:ea typeface="Times New Roman" panose="02020603050405020304" pitchFamily="18" charset="0"/>
                              </a:rPr>
                            </m:ctrlPr>
                          </m:sSupPr>
                          <m:e>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10</m:t>
                            </m:r>
                          </m:e>
                          <m:sup>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−6</m:t>
                            </m:r>
                          </m:sup>
                        </m:sSup>
                      </m:num>
                      <m:den>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0,60</m:t>
                        </m:r>
                      </m:den>
                    </m:f>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=7,0∙</m:t>
                    </m:r>
                    <m:sSup>
                      <m:sSupPr>
                        <m:ctrlPr>
                          <a:rPr lang="nl-NL" i="1" u="none" strike="noStrike">
                            <a:effectLst/>
                            <a:latin typeface="Cambria Math" panose="02040503050406030204" pitchFamily="18" charset="0"/>
                            <a:ea typeface="Times New Roman" panose="02020603050405020304" pitchFamily="18" charset="0"/>
                          </a:rPr>
                        </m:ctrlPr>
                      </m:sSupPr>
                      <m:e>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10</m:t>
                        </m:r>
                      </m:e>
                      <m:sup>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4</m:t>
                        </m:r>
                      </m:sup>
                    </m:sSup>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 </m:t>
                    </m:r>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𝑁</m:t>
                    </m:r>
                    <m:r>
                      <a:rPr lang="nl-NL" b="0" u="none" strike="noStrike">
                        <a:effectLst/>
                        <a:latin typeface="Cambria Math" panose="02040503050406030204" pitchFamily="18" charset="0"/>
                        <a:ea typeface="Times New Roman" panose="02020603050405020304" pitchFamily="18" charset="0"/>
                        <a:cs typeface="Helvetica" panose="020B0604020202020204" pitchFamily="34" charset="0"/>
                      </a:rPr>
                      <m:t>/</m:t>
                    </m:r>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𝐶</m:t>
                    </m:r>
                  </m:oMath>
                </a14:m>
                <a:r>
                  <a:rPr lang="nl-NL" dirty="0">
                    <a:ea typeface="Times New Roman" panose="02020603050405020304" pitchFamily="18" charset="0"/>
                  </a:rPr>
                  <a:t>. </a:t>
                </a:r>
              </a:p>
              <a:p>
                <a:pPr lvl="0">
                  <a:spcAft>
                    <a:spcPts val="0"/>
                  </a:spcAft>
                  <a:buClr>
                    <a:srgbClr val="548DD4"/>
                  </a:buClr>
                  <a:buSzPts val="900"/>
                </a:pPr>
                <a:r>
                  <a:rPr lang="nl-NL" dirty="0">
                    <a:ea typeface="Times New Roman" panose="02020603050405020304" pitchFamily="18" charset="0"/>
                  </a:rPr>
                  <a:t>Op schaal tekenen en opmeten van de somvector geeft: </a:t>
                </a:r>
                <a14:m>
                  <m:oMath xmlns:m="http://schemas.openxmlformats.org/officeDocument/2006/math">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𝐸</m:t>
                    </m:r>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=2,3∙</m:t>
                    </m:r>
                    <m:sSup>
                      <m:sSupPr>
                        <m:ctrlPr>
                          <a:rPr lang="nl-NL" i="1" u="none" strike="noStrike">
                            <a:effectLst/>
                            <a:latin typeface="Cambria Math" panose="02040503050406030204" pitchFamily="18" charset="0"/>
                            <a:ea typeface="Times New Roman" panose="02020603050405020304" pitchFamily="18" charset="0"/>
                          </a:rPr>
                        </m:ctrlPr>
                      </m:sSupPr>
                      <m:e>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10</m:t>
                        </m:r>
                      </m:e>
                      <m:sup>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4</m:t>
                        </m:r>
                      </m:sup>
                    </m:sSup>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 </m:t>
                    </m:r>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𝑁</m:t>
                    </m:r>
                    <m:r>
                      <a:rPr lang="nl-NL" b="0" u="none" strike="noStrike">
                        <a:effectLst/>
                        <a:latin typeface="Cambria Math" panose="02040503050406030204" pitchFamily="18" charset="0"/>
                        <a:ea typeface="Times New Roman" panose="02020603050405020304" pitchFamily="18" charset="0"/>
                        <a:cs typeface="Helvetica" panose="020B0604020202020204" pitchFamily="34" charset="0"/>
                      </a:rPr>
                      <m:t>/</m:t>
                    </m:r>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𝐶</m:t>
                    </m:r>
                  </m:oMath>
                </a14:m>
                <a:r>
                  <a:rPr lang="nl-NL" dirty="0">
                    <a:ea typeface="Times New Roman" panose="02020603050405020304" pitchFamily="18" charset="0"/>
                  </a:rPr>
                  <a:t>. </a:t>
                </a:r>
              </a:p>
            </p:txBody>
          </p:sp>
        </mc:Choice>
        <mc:Fallback xmlns="">
          <p:sp>
            <p:nvSpPr>
              <p:cNvPr id="14" name="Rechthoek 13">
                <a:extLst>
                  <a:ext uri="{FF2B5EF4-FFF2-40B4-BE49-F238E27FC236}">
                    <a16:creationId xmlns:a16="http://schemas.microsoft.com/office/drawing/2014/main" id="{5B50A72F-B8AD-4FA2-86C4-B95B9FA8C678}"/>
                  </a:ext>
                </a:extLst>
              </p:cNvPr>
              <p:cNvSpPr>
                <a:spLocks noRot="1" noChangeAspect="1" noMove="1" noResize="1" noEditPoints="1" noAdjustHandles="1" noChangeArrowheads="1" noChangeShapeType="1" noTextEdit="1"/>
              </p:cNvSpPr>
              <p:nvPr/>
            </p:nvSpPr>
            <p:spPr>
              <a:xfrm>
                <a:off x="23640" y="5148123"/>
                <a:ext cx="7508782" cy="822405"/>
              </a:xfrm>
              <a:prstGeom prst="rect">
                <a:avLst/>
              </a:prstGeom>
              <a:blipFill>
                <a:blip r:embed="rId5"/>
                <a:stretch>
                  <a:fillRect l="-731" b="-11940"/>
                </a:stretch>
              </a:blipFill>
            </p:spPr>
            <p:txBody>
              <a:bodyPr/>
              <a:lstStyle/>
              <a:p>
                <a:r>
                  <a:rPr lang="nl-NL">
                    <a:noFill/>
                  </a:rPr>
                  <a:t> </a:t>
                </a:r>
              </a:p>
            </p:txBody>
          </p:sp>
        </mc:Fallback>
      </mc:AlternateContent>
    </p:spTree>
    <p:extLst>
      <p:ext uri="{BB962C8B-B14F-4D97-AF65-F5344CB8AC3E}">
        <p14:creationId xmlns:p14="http://schemas.microsoft.com/office/powerpoint/2010/main" val="228216037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Rectangle 4"/>
          <p:cNvSpPr>
            <a:spLocks noChangeArrowheads="1"/>
          </p:cNvSpPr>
          <p:nvPr/>
        </p:nvSpPr>
        <p:spPr bwMode="auto">
          <a:xfrm>
            <a:off x="0" y="0"/>
            <a:ext cx="674688" cy="6858000"/>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lgn="ctr">
              <a:defRPr/>
            </a:pPr>
            <a:endParaRPr lang="nl-NL"/>
          </a:p>
        </p:txBody>
      </p:sp>
      <p:sp>
        <p:nvSpPr>
          <p:cNvPr id="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7"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8"/>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11" name="Rectangle 10"/>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41987" name="Rectangle 3"/>
          <p:cNvSpPr>
            <a:spLocks noChangeArrowheads="1"/>
          </p:cNvSpPr>
          <p:nvPr/>
        </p:nvSpPr>
        <p:spPr bwMode="auto">
          <a:xfrm>
            <a:off x="0" y="0"/>
            <a:ext cx="9144000" cy="914400"/>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defRPr/>
            </a:pPr>
            <a:endParaRPr lang="nl-NL"/>
          </a:p>
        </p:txBody>
      </p:sp>
      <mc:AlternateContent xmlns:mc="http://schemas.openxmlformats.org/markup-compatibility/2006" xmlns:a14="http://schemas.microsoft.com/office/drawing/2010/main">
        <mc:Choice Requires="a14">
          <p:sp>
            <p:nvSpPr>
              <p:cNvPr id="2" name="Rechthoek 1">
                <a:extLst>
                  <a:ext uri="{FF2B5EF4-FFF2-40B4-BE49-F238E27FC236}">
                    <a16:creationId xmlns:a16="http://schemas.microsoft.com/office/drawing/2014/main" id="{5B69C401-206A-4C64-ADE9-97FA4634762F}"/>
                  </a:ext>
                </a:extLst>
              </p:cNvPr>
              <p:cNvSpPr/>
              <p:nvPr/>
            </p:nvSpPr>
            <p:spPr>
              <a:xfrm>
                <a:off x="674688" y="1030287"/>
                <a:ext cx="7642224" cy="545406"/>
              </a:xfrm>
              <a:prstGeom prst="rect">
                <a:avLst/>
              </a:prstGeom>
            </p:spPr>
            <p:txBody>
              <a:bodyPr wrap="square">
                <a:spAutoFit/>
              </a:bodyPr>
              <a:lstStyle/>
              <a:p>
                <a:pPr lvl="0" algn="just">
                  <a:spcAft>
                    <a:spcPts val="0"/>
                  </a:spcAft>
                  <a:buClr>
                    <a:srgbClr val="548DD4"/>
                  </a:buClr>
                  <a:buSzPts val="900"/>
                </a:pPr>
                <a:r>
                  <a:rPr lang="nl-NL" dirty="0">
                    <a:ea typeface="Times New Roman" panose="02020603050405020304" pitchFamily="18" charset="0"/>
                  </a:rPr>
                  <a:t>A	</a:t>
                </a:r>
                <a14:m>
                  <m:oMath xmlns:m="http://schemas.openxmlformats.org/officeDocument/2006/math">
                    <m:sSub>
                      <m:sSubPr>
                        <m:ctrlPr>
                          <a:rPr lang="nl-NL" i="1">
                            <a:latin typeface="Cambria Math" panose="02040503050406030204" pitchFamily="18" charset="0"/>
                            <a:ea typeface="Times New Roman" panose="02020603050405020304" pitchFamily="18" charset="0"/>
                          </a:rPr>
                        </m:ctrlPr>
                      </m:sSubPr>
                      <m:e>
                        <m:r>
                          <a:rPr lang="nl-NL" b="0" i="1">
                            <a:latin typeface="Cambria Math" panose="02040503050406030204" pitchFamily="18" charset="0"/>
                            <a:ea typeface="Times New Roman" panose="02020603050405020304" pitchFamily="18" charset="0"/>
                            <a:cs typeface="Helvetica" panose="020B0604020202020204" pitchFamily="34" charset="0"/>
                          </a:rPr>
                          <m:t>𝐹</m:t>
                        </m:r>
                      </m:e>
                      <m:sub>
                        <m:r>
                          <a:rPr lang="nl-NL" b="0" i="1">
                            <a:latin typeface="Cambria Math" panose="02040503050406030204" pitchFamily="18" charset="0"/>
                            <a:ea typeface="Times New Roman" panose="02020603050405020304" pitchFamily="18" charset="0"/>
                            <a:cs typeface="Helvetica" panose="020B0604020202020204" pitchFamily="34" charset="0"/>
                          </a:rPr>
                          <m:t>𝑒𝑙</m:t>
                        </m:r>
                      </m:sub>
                    </m:sSub>
                    <m:r>
                      <a:rPr lang="nl-NL" b="0" i="1">
                        <a:latin typeface="Cambria Math" panose="02040503050406030204" pitchFamily="18" charset="0"/>
                        <a:ea typeface="Times New Roman" panose="02020603050405020304" pitchFamily="18" charset="0"/>
                        <a:cs typeface="Helvetica" panose="020B0604020202020204" pitchFamily="34" charset="0"/>
                      </a:rPr>
                      <m:t>=</m:t>
                    </m:r>
                    <m:r>
                      <a:rPr lang="nl-NL" b="0" i="1">
                        <a:latin typeface="Cambria Math" panose="02040503050406030204" pitchFamily="18" charset="0"/>
                        <a:ea typeface="Times New Roman" panose="02020603050405020304" pitchFamily="18" charset="0"/>
                        <a:cs typeface="Helvetica" panose="020B0604020202020204" pitchFamily="34" charset="0"/>
                      </a:rPr>
                      <m:t>𝑓</m:t>
                    </m:r>
                    <m:r>
                      <a:rPr lang="nl-NL" b="0" i="1">
                        <a:latin typeface="Cambria Math" panose="02040503050406030204" pitchFamily="18" charset="0"/>
                        <a:ea typeface="Times New Roman" panose="02020603050405020304" pitchFamily="18" charset="0"/>
                        <a:cs typeface="Helvetica" panose="020B0604020202020204" pitchFamily="34" charset="0"/>
                      </a:rPr>
                      <m:t>∙</m:t>
                    </m:r>
                    <m:f>
                      <m:fPr>
                        <m:ctrlPr>
                          <a:rPr lang="nl-NL" i="1">
                            <a:latin typeface="Cambria Math" panose="02040503050406030204" pitchFamily="18" charset="0"/>
                            <a:ea typeface="Times New Roman" panose="02020603050405020304" pitchFamily="18" charset="0"/>
                          </a:rPr>
                        </m:ctrlPr>
                      </m:fPr>
                      <m:num>
                        <m:r>
                          <a:rPr lang="nl-NL" b="0" i="1">
                            <a:latin typeface="Cambria Math" panose="02040503050406030204" pitchFamily="18" charset="0"/>
                            <a:ea typeface="Times New Roman" panose="02020603050405020304" pitchFamily="18" charset="0"/>
                            <a:cs typeface="Helvetica" panose="020B0604020202020204" pitchFamily="34" charset="0"/>
                          </a:rPr>
                          <m:t>𝑞</m:t>
                        </m:r>
                        <m:r>
                          <a:rPr lang="nl-NL" b="0" i="1">
                            <a:latin typeface="Cambria Math" panose="02040503050406030204" pitchFamily="18" charset="0"/>
                            <a:ea typeface="Times New Roman" panose="02020603050405020304" pitchFamily="18" charset="0"/>
                            <a:cs typeface="Helvetica" panose="020B0604020202020204" pitchFamily="34" charset="0"/>
                          </a:rPr>
                          <m:t>∙</m:t>
                        </m:r>
                        <m:r>
                          <a:rPr lang="nl-NL" b="0" i="1">
                            <a:latin typeface="Cambria Math" panose="02040503050406030204" pitchFamily="18" charset="0"/>
                            <a:ea typeface="Times New Roman" panose="02020603050405020304" pitchFamily="18" charset="0"/>
                            <a:cs typeface="Helvetica" panose="020B0604020202020204" pitchFamily="34" charset="0"/>
                          </a:rPr>
                          <m:t>𝑄</m:t>
                        </m:r>
                      </m:num>
                      <m:den>
                        <m:sSup>
                          <m:sSupPr>
                            <m:ctrlPr>
                              <a:rPr lang="nl-NL" i="1">
                                <a:latin typeface="Cambria Math" panose="02040503050406030204" pitchFamily="18" charset="0"/>
                                <a:ea typeface="Times New Roman" panose="02020603050405020304" pitchFamily="18" charset="0"/>
                              </a:rPr>
                            </m:ctrlPr>
                          </m:sSupPr>
                          <m:e>
                            <m:r>
                              <a:rPr lang="nl-NL" b="0" i="1">
                                <a:latin typeface="Cambria Math" panose="02040503050406030204" pitchFamily="18" charset="0"/>
                                <a:ea typeface="Times New Roman" panose="02020603050405020304" pitchFamily="18" charset="0"/>
                                <a:cs typeface="Helvetica" panose="020B0604020202020204" pitchFamily="34" charset="0"/>
                              </a:rPr>
                              <m:t>𝑟</m:t>
                            </m:r>
                          </m:e>
                          <m:sup>
                            <m:r>
                              <a:rPr lang="nl-NL" b="0" i="1">
                                <a:latin typeface="Cambria Math" panose="02040503050406030204" pitchFamily="18" charset="0"/>
                                <a:ea typeface="Times New Roman" panose="02020603050405020304" pitchFamily="18" charset="0"/>
                                <a:cs typeface="Helvetica" panose="020B0604020202020204" pitchFamily="34" charset="0"/>
                              </a:rPr>
                              <m:t>2</m:t>
                            </m:r>
                          </m:sup>
                        </m:sSup>
                      </m:den>
                    </m:f>
                    <m:r>
                      <a:rPr lang="nl-NL" b="0" i="1">
                        <a:latin typeface="Cambria Math" panose="02040503050406030204" pitchFamily="18" charset="0"/>
                        <a:ea typeface="Times New Roman" panose="02020603050405020304" pitchFamily="18" charset="0"/>
                        <a:cs typeface="Helvetica" panose="020B0604020202020204" pitchFamily="34" charset="0"/>
                      </a:rPr>
                      <m:t>=8,988∙</m:t>
                    </m:r>
                    <m:sSup>
                      <m:sSupPr>
                        <m:ctrlPr>
                          <a:rPr lang="nl-NL" i="1">
                            <a:latin typeface="Cambria Math" panose="02040503050406030204" pitchFamily="18" charset="0"/>
                            <a:ea typeface="Times New Roman" panose="02020603050405020304" pitchFamily="18" charset="0"/>
                          </a:rPr>
                        </m:ctrlPr>
                      </m:sSupPr>
                      <m:e>
                        <m:r>
                          <a:rPr lang="nl-NL" b="0" i="1">
                            <a:latin typeface="Cambria Math" panose="02040503050406030204" pitchFamily="18" charset="0"/>
                            <a:ea typeface="Times New Roman" panose="02020603050405020304" pitchFamily="18" charset="0"/>
                            <a:cs typeface="Helvetica" panose="020B0604020202020204" pitchFamily="34" charset="0"/>
                          </a:rPr>
                          <m:t>10</m:t>
                        </m:r>
                      </m:e>
                      <m:sup>
                        <m:r>
                          <a:rPr lang="nl-NL" b="0" i="1">
                            <a:latin typeface="Cambria Math" panose="02040503050406030204" pitchFamily="18" charset="0"/>
                            <a:ea typeface="Times New Roman" panose="02020603050405020304" pitchFamily="18" charset="0"/>
                            <a:cs typeface="Helvetica" panose="020B0604020202020204" pitchFamily="34" charset="0"/>
                          </a:rPr>
                          <m:t>9</m:t>
                        </m:r>
                      </m:sup>
                    </m:sSup>
                    <m:r>
                      <a:rPr lang="nl-NL" b="0" i="1">
                        <a:latin typeface="Cambria Math" panose="02040503050406030204" pitchFamily="18" charset="0"/>
                        <a:ea typeface="Times New Roman" panose="02020603050405020304" pitchFamily="18" charset="0"/>
                        <a:cs typeface="Helvetica" panose="020B0604020202020204" pitchFamily="34" charset="0"/>
                      </a:rPr>
                      <m:t>×</m:t>
                    </m:r>
                    <m:f>
                      <m:fPr>
                        <m:ctrlPr>
                          <a:rPr lang="nl-NL" i="1">
                            <a:latin typeface="Cambria Math" panose="02040503050406030204" pitchFamily="18" charset="0"/>
                            <a:ea typeface="Times New Roman" panose="02020603050405020304" pitchFamily="18" charset="0"/>
                          </a:rPr>
                        </m:ctrlPr>
                      </m:fPr>
                      <m:num>
                        <m:r>
                          <a:rPr lang="nl-NL" b="0" i="1">
                            <a:latin typeface="Cambria Math" panose="02040503050406030204" pitchFamily="18" charset="0"/>
                            <a:ea typeface="Times New Roman" panose="02020603050405020304" pitchFamily="18" charset="0"/>
                            <a:cs typeface="Helvetica" panose="020B0604020202020204" pitchFamily="34" charset="0"/>
                          </a:rPr>
                          <m:t>2,6∙</m:t>
                        </m:r>
                        <m:sSup>
                          <m:sSupPr>
                            <m:ctrlPr>
                              <a:rPr lang="nl-NL" i="1">
                                <a:latin typeface="Cambria Math" panose="02040503050406030204" pitchFamily="18" charset="0"/>
                                <a:ea typeface="Times New Roman" panose="02020603050405020304" pitchFamily="18" charset="0"/>
                              </a:rPr>
                            </m:ctrlPr>
                          </m:sSupPr>
                          <m:e>
                            <m:r>
                              <a:rPr lang="nl-NL" b="0" i="1">
                                <a:latin typeface="Cambria Math" panose="02040503050406030204" pitchFamily="18" charset="0"/>
                                <a:ea typeface="Times New Roman" panose="02020603050405020304" pitchFamily="18" charset="0"/>
                                <a:cs typeface="Helvetica" panose="020B0604020202020204" pitchFamily="34" charset="0"/>
                              </a:rPr>
                              <m:t>10</m:t>
                            </m:r>
                          </m:e>
                          <m:sup>
                            <m:r>
                              <a:rPr lang="nl-NL" b="0" i="1">
                                <a:latin typeface="Cambria Math" panose="02040503050406030204" pitchFamily="18" charset="0"/>
                                <a:ea typeface="Times New Roman" panose="02020603050405020304" pitchFamily="18" charset="0"/>
                                <a:cs typeface="Helvetica" panose="020B0604020202020204" pitchFamily="34" charset="0"/>
                              </a:rPr>
                              <m:t>−14</m:t>
                            </m:r>
                          </m:sup>
                        </m:sSup>
                        <m:r>
                          <a:rPr lang="nl-NL" b="0" i="1">
                            <a:latin typeface="Cambria Math" panose="02040503050406030204" pitchFamily="18" charset="0"/>
                            <a:ea typeface="Times New Roman" panose="02020603050405020304" pitchFamily="18" charset="0"/>
                            <a:cs typeface="Helvetica" panose="020B0604020202020204" pitchFamily="34" charset="0"/>
                          </a:rPr>
                          <m:t>×4,8∙</m:t>
                        </m:r>
                        <m:sSup>
                          <m:sSupPr>
                            <m:ctrlPr>
                              <a:rPr lang="nl-NL" i="1">
                                <a:latin typeface="Cambria Math" panose="02040503050406030204" pitchFamily="18" charset="0"/>
                                <a:ea typeface="Times New Roman" panose="02020603050405020304" pitchFamily="18" charset="0"/>
                              </a:rPr>
                            </m:ctrlPr>
                          </m:sSupPr>
                          <m:e>
                            <m:r>
                              <a:rPr lang="nl-NL" b="0" i="1">
                                <a:latin typeface="Cambria Math" panose="02040503050406030204" pitchFamily="18" charset="0"/>
                                <a:ea typeface="Times New Roman" panose="02020603050405020304" pitchFamily="18" charset="0"/>
                                <a:cs typeface="Helvetica" panose="020B0604020202020204" pitchFamily="34" charset="0"/>
                              </a:rPr>
                              <m:t>10</m:t>
                            </m:r>
                          </m:e>
                          <m:sup>
                            <m:r>
                              <a:rPr lang="nl-NL" b="0" i="1">
                                <a:latin typeface="Cambria Math" panose="02040503050406030204" pitchFamily="18" charset="0"/>
                                <a:ea typeface="Times New Roman" panose="02020603050405020304" pitchFamily="18" charset="0"/>
                                <a:cs typeface="Helvetica" panose="020B0604020202020204" pitchFamily="34" charset="0"/>
                              </a:rPr>
                              <m:t>−8</m:t>
                            </m:r>
                          </m:sup>
                        </m:sSup>
                      </m:num>
                      <m:den>
                        <m:sSup>
                          <m:sSupPr>
                            <m:ctrlPr>
                              <a:rPr lang="nl-NL" i="1">
                                <a:latin typeface="Cambria Math" panose="02040503050406030204" pitchFamily="18" charset="0"/>
                                <a:ea typeface="Times New Roman" panose="02020603050405020304" pitchFamily="18" charset="0"/>
                              </a:rPr>
                            </m:ctrlPr>
                          </m:sSupPr>
                          <m:e>
                            <m:r>
                              <a:rPr lang="nl-NL" b="0" i="1">
                                <a:latin typeface="Cambria Math" panose="02040503050406030204" pitchFamily="18" charset="0"/>
                                <a:ea typeface="Times New Roman" panose="02020603050405020304" pitchFamily="18" charset="0"/>
                                <a:cs typeface="Helvetica" panose="020B0604020202020204" pitchFamily="34" charset="0"/>
                              </a:rPr>
                              <m:t>0,50</m:t>
                            </m:r>
                          </m:e>
                          <m:sup>
                            <m:r>
                              <a:rPr lang="nl-NL" b="0" i="1">
                                <a:latin typeface="Cambria Math" panose="02040503050406030204" pitchFamily="18" charset="0"/>
                                <a:ea typeface="Times New Roman" panose="02020603050405020304" pitchFamily="18" charset="0"/>
                                <a:cs typeface="Helvetica" panose="020B0604020202020204" pitchFamily="34" charset="0"/>
                              </a:rPr>
                              <m:t>2</m:t>
                            </m:r>
                          </m:sup>
                        </m:sSup>
                      </m:den>
                    </m:f>
                    <m:r>
                      <a:rPr lang="nl-NL" b="0" i="1">
                        <a:latin typeface="Cambria Math" panose="02040503050406030204" pitchFamily="18" charset="0"/>
                        <a:ea typeface="Times New Roman" panose="02020603050405020304" pitchFamily="18" charset="0"/>
                        <a:cs typeface="Helvetica" panose="020B0604020202020204" pitchFamily="34" charset="0"/>
                      </a:rPr>
                      <m:t>=4,5∙</m:t>
                    </m:r>
                    <m:sSup>
                      <m:sSupPr>
                        <m:ctrlPr>
                          <a:rPr lang="nl-NL" i="1">
                            <a:latin typeface="Cambria Math" panose="02040503050406030204" pitchFamily="18" charset="0"/>
                            <a:ea typeface="Times New Roman" panose="02020603050405020304" pitchFamily="18" charset="0"/>
                          </a:rPr>
                        </m:ctrlPr>
                      </m:sSupPr>
                      <m:e>
                        <m:r>
                          <a:rPr lang="nl-NL" b="0" i="1">
                            <a:latin typeface="Cambria Math" panose="02040503050406030204" pitchFamily="18" charset="0"/>
                            <a:ea typeface="Times New Roman" panose="02020603050405020304" pitchFamily="18" charset="0"/>
                            <a:cs typeface="Helvetica" panose="020B0604020202020204" pitchFamily="34" charset="0"/>
                          </a:rPr>
                          <m:t>10</m:t>
                        </m:r>
                      </m:e>
                      <m:sup>
                        <m:r>
                          <a:rPr lang="nl-NL" b="0" i="1">
                            <a:latin typeface="Cambria Math" panose="02040503050406030204" pitchFamily="18" charset="0"/>
                            <a:ea typeface="Times New Roman" panose="02020603050405020304" pitchFamily="18" charset="0"/>
                            <a:cs typeface="Helvetica" panose="020B0604020202020204" pitchFamily="34" charset="0"/>
                          </a:rPr>
                          <m:t>−11</m:t>
                        </m:r>
                      </m:sup>
                    </m:sSup>
                    <m:r>
                      <a:rPr lang="nl-NL" b="0" i="1">
                        <a:latin typeface="Cambria Math" panose="02040503050406030204" pitchFamily="18" charset="0"/>
                        <a:ea typeface="Times New Roman" panose="02020603050405020304" pitchFamily="18" charset="0"/>
                        <a:cs typeface="Helvetica" panose="020B0604020202020204" pitchFamily="34" charset="0"/>
                      </a:rPr>
                      <m:t> </m:t>
                    </m:r>
                    <m:r>
                      <a:rPr lang="nl-NL" b="0" i="1">
                        <a:latin typeface="Cambria Math" panose="02040503050406030204" pitchFamily="18" charset="0"/>
                        <a:ea typeface="Times New Roman" panose="02020603050405020304" pitchFamily="18" charset="0"/>
                        <a:cs typeface="Helvetica" panose="020B0604020202020204" pitchFamily="34" charset="0"/>
                      </a:rPr>
                      <m:t>𝑁</m:t>
                    </m:r>
                  </m:oMath>
                </a14:m>
                <a:endParaRPr lang="nl-NL" u="none" strike="noStrike" dirty="0">
                  <a:effectLst/>
                  <a:latin typeface="Helvetica" panose="020B0604020202020204" pitchFamily="34" charset="0"/>
                  <a:ea typeface="Times New Roman" panose="02020603050405020304" pitchFamily="18" charset="0"/>
                </a:endParaRPr>
              </a:p>
            </p:txBody>
          </p:sp>
        </mc:Choice>
        <mc:Fallback xmlns="">
          <p:sp>
            <p:nvSpPr>
              <p:cNvPr id="2" name="Rechthoek 1">
                <a:extLst>
                  <a:ext uri="{FF2B5EF4-FFF2-40B4-BE49-F238E27FC236}">
                    <a16:creationId xmlns:a16="http://schemas.microsoft.com/office/drawing/2014/main" id="{5B69C401-206A-4C64-ADE9-97FA4634762F}"/>
                  </a:ext>
                </a:extLst>
              </p:cNvPr>
              <p:cNvSpPr>
                <a:spLocks noRot="1" noChangeAspect="1" noMove="1" noResize="1" noEditPoints="1" noAdjustHandles="1" noChangeArrowheads="1" noChangeShapeType="1" noTextEdit="1"/>
              </p:cNvSpPr>
              <p:nvPr/>
            </p:nvSpPr>
            <p:spPr>
              <a:xfrm>
                <a:off x="674688" y="1030287"/>
                <a:ext cx="7642224" cy="545406"/>
              </a:xfrm>
              <a:prstGeom prst="rect">
                <a:avLst/>
              </a:prstGeom>
              <a:blipFill>
                <a:blip r:embed="rId2"/>
                <a:stretch>
                  <a:fillRect l="-718" b="-3371"/>
                </a:stretch>
              </a:blipFill>
            </p:spPr>
            <p:txBody>
              <a:bodyPr/>
              <a:lstStyle/>
              <a:p>
                <a:r>
                  <a:rPr lang="nl-NL">
                    <a:noFill/>
                  </a:rPr>
                  <a:t> </a:t>
                </a:r>
              </a:p>
            </p:txBody>
          </p:sp>
        </mc:Fallback>
      </mc:AlternateContent>
      <p:sp>
        <p:nvSpPr>
          <p:cNvPr id="10" name="Rectangle 4">
            <a:extLst>
              <a:ext uri="{FF2B5EF4-FFF2-40B4-BE49-F238E27FC236}">
                <a16:creationId xmlns:a16="http://schemas.microsoft.com/office/drawing/2014/main" id="{D0B70D4F-230B-452E-AAB2-0B0164E59FB0}"/>
              </a:ext>
            </a:extLst>
          </p:cNvPr>
          <p:cNvSpPr>
            <a:spLocks noChangeArrowheads="1"/>
          </p:cNvSpPr>
          <p:nvPr/>
        </p:nvSpPr>
        <p:spPr bwMode="auto">
          <a:xfrm>
            <a:off x="8469312" y="-1601"/>
            <a:ext cx="674688" cy="6858000"/>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lgn="ctr">
              <a:defRPr/>
            </a:pPr>
            <a:endParaRPr lang="nl-NL"/>
          </a:p>
        </p:txBody>
      </p:sp>
      <p:sp>
        <p:nvSpPr>
          <p:cNvPr id="12" name="Rectangle 3">
            <a:extLst>
              <a:ext uri="{FF2B5EF4-FFF2-40B4-BE49-F238E27FC236}">
                <a16:creationId xmlns:a16="http://schemas.microsoft.com/office/drawing/2014/main" id="{66ECCB8E-6295-444D-9C52-0EA02C5DE7D0}"/>
              </a:ext>
            </a:extLst>
          </p:cNvPr>
          <p:cNvSpPr>
            <a:spLocks noChangeArrowheads="1"/>
          </p:cNvSpPr>
          <p:nvPr/>
        </p:nvSpPr>
        <p:spPr bwMode="auto">
          <a:xfrm>
            <a:off x="0" y="5941999"/>
            <a:ext cx="9144000" cy="914400"/>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defRPr/>
            </a:pPr>
            <a:endParaRPr lang="nl-NL"/>
          </a:p>
        </p:txBody>
      </p:sp>
      <mc:AlternateContent xmlns:mc="http://schemas.openxmlformats.org/markup-compatibility/2006" xmlns:a14="http://schemas.microsoft.com/office/drawing/2010/main">
        <mc:Choice Requires="a14">
          <p:sp>
            <p:nvSpPr>
              <p:cNvPr id="13" name="Rechthoek 12">
                <a:extLst>
                  <a:ext uri="{FF2B5EF4-FFF2-40B4-BE49-F238E27FC236}">
                    <a16:creationId xmlns:a16="http://schemas.microsoft.com/office/drawing/2014/main" id="{DC01B087-A34C-4C95-8942-9CACAFD52F0E}"/>
                  </a:ext>
                </a:extLst>
              </p:cNvPr>
              <p:cNvSpPr/>
              <p:nvPr/>
            </p:nvSpPr>
            <p:spPr>
              <a:xfrm>
                <a:off x="703264" y="4483437"/>
                <a:ext cx="7642224" cy="1200329"/>
              </a:xfrm>
              <a:prstGeom prst="rect">
                <a:avLst/>
              </a:prstGeom>
            </p:spPr>
            <p:txBody>
              <a:bodyPr wrap="square">
                <a:spAutoFit/>
              </a:bodyPr>
              <a:lstStyle/>
              <a:p>
                <a:pPr lvl="0" algn="just">
                  <a:spcAft>
                    <a:spcPts val="0"/>
                  </a:spcAft>
                  <a:buClr>
                    <a:srgbClr val="548DD4"/>
                  </a:buClr>
                  <a:buSzPts val="900"/>
                </a:pPr>
                <a:r>
                  <a:rPr lang="nl-NL" dirty="0">
                    <a:latin typeface="Helvetica" panose="020B0604020202020204" pitchFamily="34" charset="0"/>
                    <a:ea typeface="Times New Roman" panose="02020603050405020304" pitchFamily="18" charset="0"/>
                  </a:rPr>
                  <a:t>E	</a:t>
                </a:r>
                <a:r>
                  <a:rPr lang="nl-NL" u="none" strike="noStrike" dirty="0">
                    <a:effectLst/>
                    <a:latin typeface="Helvetica" panose="020B0604020202020204" pitchFamily="34" charset="0"/>
                    <a:ea typeface="Times New Roman" panose="02020603050405020304" pitchFamily="18" charset="0"/>
                  </a:rPr>
                  <a:t>Op de buitenkant van de grotere bol is de afstand tot (het midden van) de bol nog eens 5 keer zo klein als bij de vorige vraag en dus is de veldsterkte nog eens 25 keer zo groot:</a:t>
                </a:r>
              </a:p>
              <a:p>
                <a:pPr lvl="0">
                  <a:spcAft>
                    <a:spcPts val="0"/>
                  </a:spcAft>
                  <a:buClr>
                    <a:srgbClr val="548DD4"/>
                  </a:buClr>
                  <a:buSzPts val="900"/>
                </a:pPr>
                <a:r>
                  <a:rPr lang="nl-NL" dirty="0">
                    <a:latin typeface="Helvetica" panose="020B0604020202020204" pitchFamily="34" charset="0"/>
                    <a:ea typeface="Times New Roman" panose="02020603050405020304" pitchFamily="18" charset="0"/>
                  </a:rPr>
                  <a:t>	</a:t>
                </a:r>
                <a14:m>
                  <m:oMath xmlns:m="http://schemas.openxmlformats.org/officeDocument/2006/math">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𝐸</m:t>
                    </m:r>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=25×4,3∙</m:t>
                    </m:r>
                    <m:sSup>
                      <m:sSupPr>
                        <m:ctrlPr>
                          <a:rPr lang="nl-NL" i="1" u="none" strike="noStrike">
                            <a:effectLst/>
                            <a:latin typeface="Cambria Math" panose="02040503050406030204" pitchFamily="18" charset="0"/>
                            <a:ea typeface="Times New Roman" panose="02020603050405020304" pitchFamily="18" charset="0"/>
                          </a:rPr>
                        </m:ctrlPr>
                      </m:sSupPr>
                      <m:e>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10</m:t>
                        </m:r>
                      </m:e>
                      <m:sup>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4</m:t>
                        </m:r>
                      </m:sup>
                    </m:sSup>
                    <m:r>
                      <a:rPr lang="nl-NL" b="0" u="none" strike="noStrike">
                        <a:effectLst/>
                        <a:latin typeface="Cambria Math" panose="02040503050406030204" pitchFamily="18" charset="0"/>
                        <a:ea typeface="Times New Roman" panose="02020603050405020304" pitchFamily="18" charset="0"/>
                        <a:cs typeface="Helvetica" panose="020B0604020202020204" pitchFamily="34" charset="0"/>
                      </a:rPr>
                      <m:t>=</m:t>
                    </m:r>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1,1∙</m:t>
                    </m:r>
                    <m:sSup>
                      <m:sSupPr>
                        <m:ctrlPr>
                          <a:rPr lang="nl-NL" i="1" u="none" strike="noStrike">
                            <a:effectLst/>
                            <a:latin typeface="Cambria Math" panose="02040503050406030204" pitchFamily="18" charset="0"/>
                            <a:ea typeface="Times New Roman" panose="02020603050405020304" pitchFamily="18" charset="0"/>
                          </a:rPr>
                        </m:ctrlPr>
                      </m:sSupPr>
                      <m:e>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10</m:t>
                        </m:r>
                      </m:e>
                      <m:sup>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6</m:t>
                        </m:r>
                      </m:sup>
                    </m:sSup>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 </m:t>
                    </m:r>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𝑁</m:t>
                    </m:r>
                    <m:r>
                      <a:rPr lang="nl-NL" b="0" u="none" strike="noStrike">
                        <a:effectLst/>
                        <a:latin typeface="Cambria Math" panose="02040503050406030204" pitchFamily="18" charset="0"/>
                        <a:ea typeface="Times New Roman" panose="02020603050405020304" pitchFamily="18" charset="0"/>
                        <a:cs typeface="Helvetica" panose="020B0604020202020204" pitchFamily="34" charset="0"/>
                      </a:rPr>
                      <m:t>/</m:t>
                    </m:r>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𝐶</m:t>
                    </m:r>
                  </m:oMath>
                </a14:m>
                <a:r>
                  <a:rPr lang="nl-NL" u="none" strike="noStrike" dirty="0">
                    <a:effectLst/>
                    <a:latin typeface="Helvetica" panose="020B0604020202020204" pitchFamily="34" charset="0"/>
                    <a:ea typeface="Times New Roman" panose="02020603050405020304" pitchFamily="18" charset="0"/>
                  </a:rPr>
                  <a:t>.</a:t>
                </a:r>
              </a:p>
            </p:txBody>
          </p:sp>
        </mc:Choice>
        <mc:Fallback xmlns="">
          <p:sp>
            <p:nvSpPr>
              <p:cNvPr id="13" name="Rechthoek 12">
                <a:extLst>
                  <a:ext uri="{FF2B5EF4-FFF2-40B4-BE49-F238E27FC236}">
                    <a16:creationId xmlns:a16="http://schemas.microsoft.com/office/drawing/2014/main" id="{DC01B087-A34C-4C95-8942-9CACAFD52F0E}"/>
                  </a:ext>
                </a:extLst>
              </p:cNvPr>
              <p:cNvSpPr>
                <a:spLocks noRot="1" noChangeAspect="1" noMove="1" noResize="1" noEditPoints="1" noAdjustHandles="1" noChangeArrowheads="1" noChangeShapeType="1" noTextEdit="1"/>
              </p:cNvSpPr>
              <p:nvPr/>
            </p:nvSpPr>
            <p:spPr>
              <a:xfrm>
                <a:off x="703264" y="4483437"/>
                <a:ext cx="7642224" cy="1200329"/>
              </a:xfrm>
              <a:prstGeom prst="rect">
                <a:avLst/>
              </a:prstGeom>
              <a:blipFill>
                <a:blip r:embed="rId3"/>
                <a:stretch>
                  <a:fillRect l="-638" t="-2538" r="-638" b="-7107"/>
                </a:stretch>
              </a:blipFill>
            </p:spPr>
            <p:txBody>
              <a:bodyPr/>
              <a:lstStyle/>
              <a:p>
                <a:r>
                  <a:rPr lang="nl-NL">
                    <a:noFill/>
                  </a:rPr>
                  <a:t> </a:t>
                </a:r>
              </a:p>
            </p:txBody>
          </p:sp>
        </mc:Fallback>
      </mc:AlternateContent>
      <p:sp>
        <p:nvSpPr>
          <p:cNvPr id="14" name="Rechthoek 13">
            <a:extLst>
              <a:ext uri="{FF2B5EF4-FFF2-40B4-BE49-F238E27FC236}">
                <a16:creationId xmlns:a16="http://schemas.microsoft.com/office/drawing/2014/main" id="{C5F2F9D0-3908-4026-93CE-39AE3E9AB876}"/>
              </a:ext>
            </a:extLst>
          </p:cNvPr>
          <p:cNvSpPr/>
          <p:nvPr/>
        </p:nvSpPr>
        <p:spPr>
          <a:xfrm>
            <a:off x="674688" y="1691580"/>
            <a:ext cx="7642224" cy="369332"/>
          </a:xfrm>
          <a:prstGeom prst="rect">
            <a:avLst/>
          </a:prstGeom>
        </p:spPr>
        <p:txBody>
          <a:bodyPr wrap="square">
            <a:spAutoFit/>
          </a:bodyPr>
          <a:lstStyle/>
          <a:p>
            <a:pPr lvl="0" algn="just">
              <a:spcAft>
                <a:spcPts val="0"/>
              </a:spcAft>
              <a:buClr>
                <a:srgbClr val="548DD4"/>
              </a:buClr>
              <a:buSzPts val="900"/>
            </a:pPr>
            <a:r>
              <a:rPr lang="nl-NL" u="none" strike="noStrike" dirty="0">
                <a:effectLst/>
                <a:latin typeface="Helvetica" panose="020B0604020202020204" pitchFamily="34" charset="0"/>
                <a:ea typeface="Times New Roman" panose="02020603050405020304" pitchFamily="18" charset="0"/>
              </a:rPr>
              <a:t>B	Actie = reactie, dus de kracht op de grote bol is ook 4,5∙10</a:t>
            </a:r>
            <a:r>
              <a:rPr lang="nl-NL" u="none" strike="noStrike" baseline="30000" dirty="0">
                <a:effectLst/>
                <a:latin typeface="Helvetica" panose="020B0604020202020204" pitchFamily="34" charset="0"/>
                <a:ea typeface="Times New Roman" panose="02020603050405020304" pitchFamily="18" charset="0"/>
              </a:rPr>
              <a:t>-11</a:t>
            </a:r>
            <a:r>
              <a:rPr lang="nl-NL" u="none" strike="noStrike" dirty="0">
                <a:effectLst/>
                <a:latin typeface="Helvetica" panose="020B0604020202020204" pitchFamily="34" charset="0"/>
                <a:ea typeface="Times New Roman" panose="02020603050405020304" pitchFamily="18" charset="0"/>
              </a:rPr>
              <a:t> N.</a:t>
            </a:r>
          </a:p>
        </p:txBody>
      </p:sp>
      <mc:AlternateContent xmlns:mc="http://schemas.openxmlformats.org/markup-compatibility/2006" xmlns:a14="http://schemas.microsoft.com/office/drawing/2010/main">
        <mc:Choice Requires="a14">
          <p:sp>
            <p:nvSpPr>
              <p:cNvPr id="15" name="Rechthoek 14">
                <a:extLst>
                  <a:ext uri="{FF2B5EF4-FFF2-40B4-BE49-F238E27FC236}">
                    <a16:creationId xmlns:a16="http://schemas.microsoft.com/office/drawing/2014/main" id="{D66270F8-CA92-4A9D-950C-95CDE5A23530}"/>
                  </a:ext>
                </a:extLst>
              </p:cNvPr>
              <p:cNvSpPr/>
              <p:nvPr/>
            </p:nvSpPr>
            <p:spPr>
              <a:xfrm>
                <a:off x="674688" y="2260610"/>
                <a:ext cx="7642224" cy="553998"/>
              </a:xfrm>
              <a:prstGeom prst="rect">
                <a:avLst/>
              </a:prstGeom>
            </p:spPr>
            <p:txBody>
              <a:bodyPr wrap="square">
                <a:spAutoFit/>
              </a:bodyPr>
              <a:lstStyle/>
              <a:p>
                <a:pPr lvl="0" algn="just">
                  <a:spcAft>
                    <a:spcPts val="0"/>
                  </a:spcAft>
                  <a:buClr>
                    <a:srgbClr val="548DD4"/>
                  </a:buClr>
                  <a:buSzPts val="900"/>
                </a:pPr>
                <a:r>
                  <a:rPr lang="nl-NL" dirty="0">
                    <a:latin typeface="Helvetica" panose="020B0604020202020204" pitchFamily="34" charset="0"/>
                    <a:ea typeface="Times New Roman" panose="02020603050405020304" pitchFamily="18" charset="0"/>
                    <a:cs typeface="Helvetica" panose="020B0604020202020204" pitchFamily="34" charset="0"/>
                  </a:rPr>
                  <a:t>C</a:t>
                </a:r>
                <a:r>
                  <a:rPr lang="nl-NL" b="0" dirty="0">
                    <a:latin typeface="Helvetica" panose="020B0604020202020204" pitchFamily="34" charset="0"/>
                    <a:ea typeface="Times New Roman" panose="02020603050405020304" pitchFamily="18" charset="0"/>
                    <a:cs typeface="Helvetica" panose="020B0604020202020204" pitchFamily="34" charset="0"/>
                  </a:rPr>
                  <a:t>	</a:t>
                </a:r>
                <a14:m>
                  <m:oMath xmlns:m="http://schemas.openxmlformats.org/officeDocument/2006/math">
                    <m:r>
                      <a:rPr lang="nl-NL" b="0" i="1">
                        <a:latin typeface="Cambria Math" panose="02040503050406030204" pitchFamily="18" charset="0"/>
                        <a:ea typeface="Times New Roman" panose="02020603050405020304" pitchFamily="18" charset="0"/>
                        <a:cs typeface="Helvetica" panose="020B0604020202020204" pitchFamily="34" charset="0"/>
                      </a:rPr>
                      <m:t>𝐸</m:t>
                    </m:r>
                    <m:r>
                      <a:rPr lang="nl-NL" b="0" i="1">
                        <a:latin typeface="Cambria Math" panose="02040503050406030204" pitchFamily="18" charset="0"/>
                        <a:ea typeface="Times New Roman" panose="02020603050405020304" pitchFamily="18" charset="0"/>
                        <a:cs typeface="Helvetica" panose="020B0604020202020204" pitchFamily="34" charset="0"/>
                      </a:rPr>
                      <m:t>=</m:t>
                    </m:r>
                    <m:f>
                      <m:fPr>
                        <m:ctrlPr>
                          <a:rPr lang="nl-NL" i="1">
                            <a:latin typeface="Cambria Math" panose="02040503050406030204" pitchFamily="18" charset="0"/>
                            <a:ea typeface="Times New Roman" panose="02020603050405020304" pitchFamily="18" charset="0"/>
                          </a:rPr>
                        </m:ctrlPr>
                      </m:fPr>
                      <m:num>
                        <m:sSub>
                          <m:sSubPr>
                            <m:ctrlPr>
                              <a:rPr lang="nl-NL" i="1">
                                <a:latin typeface="Cambria Math" panose="02040503050406030204" pitchFamily="18" charset="0"/>
                                <a:ea typeface="Times New Roman" panose="02020603050405020304" pitchFamily="18" charset="0"/>
                              </a:rPr>
                            </m:ctrlPr>
                          </m:sSubPr>
                          <m:e>
                            <m:r>
                              <a:rPr lang="nl-NL" b="0" i="1">
                                <a:latin typeface="Cambria Math" panose="02040503050406030204" pitchFamily="18" charset="0"/>
                                <a:ea typeface="Times New Roman" panose="02020603050405020304" pitchFamily="18" charset="0"/>
                                <a:cs typeface="Helvetica" panose="020B0604020202020204" pitchFamily="34" charset="0"/>
                              </a:rPr>
                              <m:t>𝐹</m:t>
                            </m:r>
                          </m:e>
                          <m:sub>
                            <m:r>
                              <a:rPr lang="nl-NL" b="0" i="1">
                                <a:latin typeface="Cambria Math" panose="02040503050406030204" pitchFamily="18" charset="0"/>
                                <a:ea typeface="Times New Roman" panose="02020603050405020304" pitchFamily="18" charset="0"/>
                                <a:cs typeface="Helvetica" panose="020B0604020202020204" pitchFamily="34" charset="0"/>
                              </a:rPr>
                              <m:t>𝑒𝑙</m:t>
                            </m:r>
                          </m:sub>
                        </m:sSub>
                      </m:num>
                      <m:den>
                        <m:r>
                          <a:rPr lang="nl-NL" b="0" i="1">
                            <a:latin typeface="Cambria Math" panose="02040503050406030204" pitchFamily="18" charset="0"/>
                            <a:ea typeface="Times New Roman" panose="02020603050405020304" pitchFamily="18" charset="0"/>
                            <a:cs typeface="Helvetica" panose="020B0604020202020204" pitchFamily="34" charset="0"/>
                          </a:rPr>
                          <m:t>𝑞</m:t>
                        </m:r>
                      </m:den>
                    </m:f>
                    <m:r>
                      <a:rPr lang="nl-NL" b="0" i="1">
                        <a:latin typeface="Cambria Math" panose="02040503050406030204" pitchFamily="18" charset="0"/>
                        <a:ea typeface="Times New Roman" panose="02020603050405020304" pitchFamily="18" charset="0"/>
                        <a:cs typeface="Helvetica" panose="020B0604020202020204" pitchFamily="34" charset="0"/>
                      </a:rPr>
                      <m:t>=</m:t>
                    </m:r>
                    <m:f>
                      <m:fPr>
                        <m:ctrlPr>
                          <a:rPr lang="nl-NL" i="1">
                            <a:latin typeface="Cambria Math" panose="02040503050406030204" pitchFamily="18" charset="0"/>
                            <a:ea typeface="Times New Roman" panose="02020603050405020304" pitchFamily="18" charset="0"/>
                          </a:rPr>
                        </m:ctrlPr>
                      </m:fPr>
                      <m:num>
                        <m:r>
                          <a:rPr lang="nl-NL" b="0" i="1">
                            <a:latin typeface="Cambria Math" panose="02040503050406030204" pitchFamily="18" charset="0"/>
                            <a:ea typeface="Times New Roman" panose="02020603050405020304" pitchFamily="18" charset="0"/>
                            <a:cs typeface="Helvetica" panose="020B0604020202020204" pitchFamily="34" charset="0"/>
                          </a:rPr>
                          <m:t>4,5∙</m:t>
                        </m:r>
                        <m:sSup>
                          <m:sSupPr>
                            <m:ctrlPr>
                              <a:rPr lang="nl-NL" i="1">
                                <a:latin typeface="Cambria Math" panose="02040503050406030204" pitchFamily="18" charset="0"/>
                                <a:ea typeface="Times New Roman" panose="02020603050405020304" pitchFamily="18" charset="0"/>
                              </a:rPr>
                            </m:ctrlPr>
                          </m:sSupPr>
                          <m:e>
                            <m:r>
                              <a:rPr lang="nl-NL" b="0" i="1">
                                <a:latin typeface="Cambria Math" panose="02040503050406030204" pitchFamily="18" charset="0"/>
                                <a:ea typeface="Times New Roman" panose="02020603050405020304" pitchFamily="18" charset="0"/>
                                <a:cs typeface="Helvetica" panose="020B0604020202020204" pitchFamily="34" charset="0"/>
                              </a:rPr>
                              <m:t>10</m:t>
                            </m:r>
                          </m:e>
                          <m:sup>
                            <m:r>
                              <a:rPr lang="nl-NL" b="0" i="1">
                                <a:latin typeface="Cambria Math" panose="02040503050406030204" pitchFamily="18" charset="0"/>
                                <a:ea typeface="Times New Roman" panose="02020603050405020304" pitchFamily="18" charset="0"/>
                                <a:cs typeface="Helvetica" panose="020B0604020202020204" pitchFamily="34" charset="0"/>
                              </a:rPr>
                              <m:t>−11</m:t>
                            </m:r>
                          </m:sup>
                        </m:sSup>
                      </m:num>
                      <m:den>
                        <m:r>
                          <a:rPr lang="nl-NL" b="0" i="1">
                            <a:latin typeface="Cambria Math" panose="02040503050406030204" pitchFamily="18" charset="0"/>
                            <a:ea typeface="Times New Roman" panose="02020603050405020304" pitchFamily="18" charset="0"/>
                            <a:cs typeface="Helvetica" panose="020B0604020202020204" pitchFamily="34" charset="0"/>
                          </a:rPr>
                          <m:t>2,6∙</m:t>
                        </m:r>
                        <m:sSup>
                          <m:sSupPr>
                            <m:ctrlPr>
                              <a:rPr lang="nl-NL" i="1">
                                <a:latin typeface="Cambria Math" panose="02040503050406030204" pitchFamily="18" charset="0"/>
                                <a:ea typeface="Times New Roman" panose="02020603050405020304" pitchFamily="18" charset="0"/>
                              </a:rPr>
                            </m:ctrlPr>
                          </m:sSupPr>
                          <m:e>
                            <m:r>
                              <a:rPr lang="nl-NL" b="0" i="1">
                                <a:latin typeface="Cambria Math" panose="02040503050406030204" pitchFamily="18" charset="0"/>
                                <a:ea typeface="Times New Roman" panose="02020603050405020304" pitchFamily="18" charset="0"/>
                                <a:cs typeface="Helvetica" panose="020B0604020202020204" pitchFamily="34" charset="0"/>
                              </a:rPr>
                              <m:t>10</m:t>
                            </m:r>
                          </m:e>
                          <m:sup>
                            <m:r>
                              <a:rPr lang="nl-NL" b="0" i="1">
                                <a:latin typeface="Cambria Math" panose="02040503050406030204" pitchFamily="18" charset="0"/>
                                <a:ea typeface="Times New Roman" panose="02020603050405020304" pitchFamily="18" charset="0"/>
                                <a:cs typeface="Helvetica" panose="020B0604020202020204" pitchFamily="34" charset="0"/>
                              </a:rPr>
                              <m:t>−14</m:t>
                            </m:r>
                          </m:sup>
                        </m:sSup>
                      </m:den>
                    </m:f>
                    <m:r>
                      <a:rPr lang="nl-NL" b="0" i="1">
                        <a:latin typeface="Cambria Math" panose="02040503050406030204" pitchFamily="18" charset="0"/>
                        <a:ea typeface="Times New Roman" panose="02020603050405020304" pitchFamily="18" charset="0"/>
                        <a:cs typeface="Helvetica" panose="020B0604020202020204" pitchFamily="34" charset="0"/>
                      </a:rPr>
                      <m:t>=1,7∙</m:t>
                    </m:r>
                    <m:sSup>
                      <m:sSupPr>
                        <m:ctrlPr>
                          <a:rPr lang="nl-NL" i="1">
                            <a:latin typeface="Cambria Math" panose="02040503050406030204" pitchFamily="18" charset="0"/>
                            <a:ea typeface="Times New Roman" panose="02020603050405020304" pitchFamily="18" charset="0"/>
                          </a:rPr>
                        </m:ctrlPr>
                      </m:sSupPr>
                      <m:e>
                        <m:r>
                          <a:rPr lang="nl-NL" b="0" i="1">
                            <a:latin typeface="Cambria Math" panose="02040503050406030204" pitchFamily="18" charset="0"/>
                            <a:ea typeface="Times New Roman" panose="02020603050405020304" pitchFamily="18" charset="0"/>
                            <a:cs typeface="Helvetica" panose="020B0604020202020204" pitchFamily="34" charset="0"/>
                          </a:rPr>
                          <m:t>10</m:t>
                        </m:r>
                      </m:e>
                      <m:sup>
                        <m:r>
                          <a:rPr lang="nl-NL" b="0" i="1">
                            <a:latin typeface="Cambria Math" panose="02040503050406030204" pitchFamily="18" charset="0"/>
                            <a:ea typeface="Times New Roman" panose="02020603050405020304" pitchFamily="18" charset="0"/>
                            <a:cs typeface="Helvetica" panose="020B0604020202020204" pitchFamily="34" charset="0"/>
                          </a:rPr>
                          <m:t>3</m:t>
                        </m:r>
                      </m:sup>
                    </m:sSup>
                    <m:r>
                      <a:rPr lang="nl-NL" b="0" i="1">
                        <a:latin typeface="Cambria Math" panose="02040503050406030204" pitchFamily="18" charset="0"/>
                        <a:ea typeface="Times New Roman" panose="02020603050405020304" pitchFamily="18" charset="0"/>
                        <a:cs typeface="Helvetica" panose="020B0604020202020204" pitchFamily="34" charset="0"/>
                      </a:rPr>
                      <m:t> </m:t>
                    </m:r>
                    <m:r>
                      <a:rPr lang="nl-NL" b="0" i="1">
                        <a:latin typeface="Cambria Math" panose="02040503050406030204" pitchFamily="18" charset="0"/>
                        <a:ea typeface="Times New Roman" panose="02020603050405020304" pitchFamily="18" charset="0"/>
                        <a:cs typeface="Helvetica" panose="020B0604020202020204" pitchFamily="34" charset="0"/>
                      </a:rPr>
                      <m:t>𝑁</m:t>
                    </m:r>
                    <m:r>
                      <a:rPr lang="nl-NL" b="0">
                        <a:latin typeface="Cambria Math" panose="02040503050406030204" pitchFamily="18" charset="0"/>
                        <a:ea typeface="Times New Roman" panose="02020603050405020304" pitchFamily="18" charset="0"/>
                        <a:cs typeface="Helvetica" panose="020B0604020202020204" pitchFamily="34" charset="0"/>
                      </a:rPr>
                      <m:t>/</m:t>
                    </m:r>
                    <m:r>
                      <a:rPr lang="nl-NL" b="0" i="1">
                        <a:latin typeface="Cambria Math" panose="02040503050406030204" pitchFamily="18" charset="0"/>
                        <a:ea typeface="Times New Roman" panose="02020603050405020304" pitchFamily="18" charset="0"/>
                        <a:cs typeface="Helvetica" panose="020B0604020202020204" pitchFamily="34" charset="0"/>
                      </a:rPr>
                      <m:t>𝐶</m:t>
                    </m:r>
                  </m:oMath>
                </a14:m>
                <a:endParaRPr lang="nl-NL" u="none" strike="noStrike" dirty="0">
                  <a:effectLst/>
                  <a:latin typeface="Helvetica" panose="020B0604020202020204" pitchFamily="34" charset="0"/>
                  <a:ea typeface="Times New Roman" panose="02020603050405020304" pitchFamily="18" charset="0"/>
                </a:endParaRPr>
              </a:p>
            </p:txBody>
          </p:sp>
        </mc:Choice>
        <mc:Fallback xmlns="">
          <p:sp>
            <p:nvSpPr>
              <p:cNvPr id="15" name="Rechthoek 14">
                <a:extLst>
                  <a:ext uri="{FF2B5EF4-FFF2-40B4-BE49-F238E27FC236}">
                    <a16:creationId xmlns:a16="http://schemas.microsoft.com/office/drawing/2014/main" id="{D66270F8-CA92-4A9D-950C-95CDE5A23530}"/>
                  </a:ext>
                </a:extLst>
              </p:cNvPr>
              <p:cNvSpPr>
                <a:spLocks noRot="1" noChangeAspect="1" noMove="1" noResize="1" noEditPoints="1" noAdjustHandles="1" noChangeArrowheads="1" noChangeShapeType="1" noTextEdit="1"/>
              </p:cNvSpPr>
              <p:nvPr/>
            </p:nvSpPr>
            <p:spPr>
              <a:xfrm>
                <a:off x="674688" y="2260610"/>
                <a:ext cx="7642224" cy="553998"/>
              </a:xfrm>
              <a:prstGeom prst="rect">
                <a:avLst/>
              </a:prstGeom>
              <a:blipFill>
                <a:blip r:embed="rId4"/>
                <a:stretch>
                  <a:fillRect l="-718"/>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6" name="Rechthoek 15">
                <a:extLst>
                  <a:ext uri="{FF2B5EF4-FFF2-40B4-BE49-F238E27FC236}">
                    <a16:creationId xmlns:a16="http://schemas.microsoft.com/office/drawing/2014/main" id="{D08D4797-0336-4B2D-A653-79B82B479902}"/>
                  </a:ext>
                </a:extLst>
              </p:cNvPr>
              <p:cNvSpPr/>
              <p:nvPr/>
            </p:nvSpPr>
            <p:spPr>
              <a:xfrm>
                <a:off x="674688" y="3042819"/>
                <a:ext cx="7642224" cy="1200329"/>
              </a:xfrm>
              <a:prstGeom prst="rect">
                <a:avLst/>
              </a:prstGeom>
            </p:spPr>
            <p:txBody>
              <a:bodyPr wrap="square">
                <a:spAutoFit/>
              </a:bodyPr>
              <a:lstStyle/>
              <a:p>
                <a:pPr lvl="0" algn="just">
                  <a:spcAft>
                    <a:spcPts val="0"/>
                  </a:spcAft>
                  <a:buClr>
                    <a:srgbClr val="548DD4"/>
                  </a:buClr>
                  <a:buSzPts val="900"/>
                </a:pPr>
                <a:r>
                  <a:rPr lang="nl-NL" u="none" strike="noStrike" dirty="0">
                    <a:effectLst/>
                    <a:latin typeface="Helvetica" panose="020B0604020202020204" pitchFamily="34" charset="0"/>
                    <a:ea typeface="Times New Roman" panose="02020603050405020304" pitchFamily="18" charset="0"/>
                  </a:rPr>
                  <a:t>D	De afstand tot (het midden van) de grotere bol is 5 keer zo klein en de elektrische veldsterkte </a:t>
                </a:r>
                <a:r>
                  <a:rPr lang="nl-NL" dirty="0">
                    <a:latin typeface="Helvetica" panose="020B0604020202020204" pitchFamily="34" charset="0"/>
                    <a:ea typeface="Times New Roman" panose="02020603050405020304" pitchFamily="18" charset="0"/>
                  </a:rPr>
                  <a:t>E hangt </a:t>
                </a:r>
                <a:r>
                  <a:rPr lang="nl-NL" u="none" strike="noStrike" dirty="0">
                    <a:effectLst/>
                    <a:latin typeface="Helvetica" panose="020B0604020202020204" pitchFamily="34" charset="0"/>
                    <a:ea typeface="Times New Roman" panose="02020603050405020304" pitchFamily="18" charset="0"/>
                  </a:rPr>
                  <a:t>is omgekeerd kwadratisch van de afstand af, dus zal de veldsterkte 25 keer zo groot zijn: </a:t>
                </a:r>
                <a:br>
                  <a:rPr lang="nl-NL" u="none" strike="noStrike" dirty="0">
                    <a:effectLst/>
                    <a:latin typeface="Helvetica" panose="020B0604020202020204" pitchFamily="34" charset="0"/>
                    <a:ea typeface="Times New Roman" panose="02020603050405020304" pitchFamily="18" charset="0"/>
                  </a:rPr>
                </a:br>
                <a:r>
                  <a:rPr lang="nl-NL" u="none" strike="noStrike" dirty="0">
                    <a:effectLst/>
                    <a:latin typeface="Helvetica" panose="020B0604020202020204" pitchFamily="34" charset="0"/>
                    <a:ea typeface="Times New Roman" panose="02020603050405020304" pitchFamily="18" charset="0"/>
                  </a:rPr>
                  <a:t>	</a:t>
                </a:r>
                <a14:m>
                  <m:oMath xmlns:m="http://schemas.openxmlformats.org/officeDocument/2006/math">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𝐸</m:t>
                    </m:r>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=25×1,7∙</m:t>
                    </m:r>
                    <m:sSup>
                      <m:sSupPr>
                        <m:ctrlPr>
                          <a:rPr lang="nl-NL" i="1" u="none" strike="noStrike">
                            <a:effectLst/>
                            <a:latin typeface="Cambria Math" panose="02040503050406030204" pitchFamily="18" charset="0"/>
                            <a:ea typeface="Times New Roman" panose="02020603050405020304" pitchFamily="18" charset="0"/>
                          </a:rPr>
                        </m:ctrlPr>
                      </m:sSupPr>
                      <m:e>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10</m:t>
                        </m:r>
                      </m:e>
                      <m:sup>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3</m:t>
                        </m:r>
                      </m:sup>
                    </m:sSup>
                    <m:r>
                      <a:rPr lang="nl-NL" b="0" u="none" strike="noStrike">
                        <a:effectLst/>
                        <a:latin typeface="Cambria Math" panose="02040503050406030204" pitchFamily="18" charset="0"/>
                        <a:ea typeface="Times New Roman" panose="02020603050405020304" pitchFamily="18" charset="0"/>
                        <a:cs typeface="Helvetica" panose="020B0604020202020204" pitchFamily="34" charset="0"/>
                      </a:rPr>
                      <m:t>=</m:t>
                    </m:r>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4,3∙</m:t>
                    </m:r>
                    <m:sSup>
                      <m:sSupPr>
                        <m:ctrlPr>
                          <a:rPr lang="nl-NL" i="1" u="none" strike="noStrike">
                            <a:effectLst/>
                            <a:latin typeface="Cambria Math" panose="02040503050406030204" pitchFamily="18" charset="0"/>
                            <a:ea typeface="Times New Roman" panose="02020603050405020304" pitchFamily="18" charset="0"/>
                          </a:rPr>
                        </m:ctrlPr>
                      </m:sSupPr>
                      <m:e>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10</m:t>
                        </m:r>
                      </m:e>
                      <m:sup>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4</m:t>
                        </m:r>
                      </m:sup>
                    </m:sSup>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 </m:t>
                    </m:r>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𝑁</m:t>
                    </m:r>
                    <m:r>
                      <a:rPr lang="nl-NL" b="0" u="none" strike="noStrike">
                        <a:effectLst/>
                        <a:latin typeface="Cambria Math" panose="02040503050406030204" pitchFamily="18" charset="0"/>
                        <a:ea typeface="Times New Roman" panose="02020603050405020304" pitchFamily="18" charset="0"/>
                        <a:cs typeface="Helvetica" panose="020B0604020202020204" pitchFamily="34" charset="0"/>
                      </a:rPr>
                      <m:t>/</m:t>
                    </m:r>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𝐶</m:t>
                    </m:r>
                  </m:oMath>
                </a14:m>
                <a:r>
                  <a:rPr lang="nl-NL" u="none" strike="noStrike" dirty="0">
                    <a:effectLst/>
                    <a:latin typeface="Helvetica" panose="020B0604020202020204" pitchFamily="34" charset="0"/>
                    <a:ea typeface="Times New Roman" panose="02020603050405020304" pitchFamily="18" charset="0"/>
                  </a:rPr>
                  <a:t>.</a:t>
                </a:r>
              </a:p>
            </p:txBody>
          </p:sp>
        </mc:Choice>
        <mc:Fallback xmlns="">
          <p:sp>
            <p:nvSpPr>
              <p:cNvPr id="16" name="Rechthoek 15">
                <a:extLst>
                  <a:ext uri="{FF2B5EF4-FFF2-40B4-BE49-F238E27FC236}">
                    <a16:creationId xmlns:a16="http://schemas.microsoft.com/office/drawing/2014/main" id="{D08D4797-0336-4B2D-A653-79B82B479902}"/>
                  </a:ext>
                </a:extLst>
              </p:cNvPr>
              <p:cNvSpPr>
                <a:spLocks noRot="1" noChangeAspect="1" noMove="1" noResize="1" noEditPoints="1" noAdjustHandles="1" noChangeArrowheads="1" noChangeShapeType="1" noTextEdit="1"/>
              </p:cNvSpPr>
              <p:nvPr/>
            </p:nvSpPr>
            <p:spPr>
              <a:xfrm>
                <a:off x="674688" y="3042819"/>
                <a:ext cx="7642224" cy="1200329"/>
              </a:xfrm>
              <a:prstGeom prst="rect">
                <a:avLst/>
              </a:prstGeom>
              <a:blipFill>
                <a:blip r:embed="rId5"/>
                <a:stretch>
                  <a:fillRect l="-718" t="-2538" r="-638" b="-7107"/>
                </a:stretch>
              </a:blipFill>
            </p:spPr>
            <p:txBody>
              <a:bodyPr/>
              <a:lstStyle/>
              <a:p>
                <a:r>
                  <a:rPr lang="nl-NL">
                    <a:noFill/>
                  </a:rPr>
                  <a:t> </a:t>
                </a:r>
              </a:p>
            </p:txBody>
          </p:sp>
        </mc:Fallback>
      </mc:AlternateContent>
      <p:sp>
        <p:nvSpPr>
          <p:cNvPr id="41988" name="Text Box 5"/>
          <p:cNvSpPr txBox="1">
            <a:spLocks noChangeArrowheads="1"/>
          </p:cNvSpPr>
          <p:nvPr/>
        </p:nvSpPr>
        <p:spPr bwMode="auto">
          <a:xfrm>
            <a:off x="0" y="115888"/>
            <a:ext cx="9144000" cy="650875"/>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algn="ctr" eaLnBrk="1" hangingPunct="1">
              <a:spcBef>
                <a:spcPct val="50000"/>
              </a:spcBef>
              <a:defRPr/>
            </a:pPr>
            <a:r>
              <a:rPr lang="nl-NL" sz="3600" b="1" dirty="0">
                <a:solidFill>
                  <a:schemeClr val="bg1"/>
                </a:solidFill>
                <a:latin typeface="Comic Sans MS" pitchFamily="66" charset="0"/>
              </a:rPr>
              <a:t>SOM 25 TWEE GELADEN BOLLEN</a:t>
            </a:r>
          </a:p>
        </p:txBody>
      </p:sp>
    </p:spTree>
    <p:extLst>
      <p:ext uri="{BB962C8B-B14F-4D97-AF65-F5344CB8AC3E}">
        <p14:creationId xmlns:p14="http://schemas.microsoft.com/office/powerpoint/2010/main" val="338561029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13591" y="-11335"/>
            <a:ext cx="9144000" cy="1124744"/>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defRPr/>
            </a:pPr>
            <a:endParaRPr lang="nl-NL"/>
          </a:p>
        </p:txBody>
      </p:sp>
      <p:sp>
        <p:nvSpPr>
          <p:cNvPr id="41988" name="Text Box 5"/>
          <p:cNvSpPr txBox="1">
            <a:spLocks noChangeArrowheads="1"/>
          </p:cNvSpPr>
          <p:nvPr/>
        </p:nvSpPr>
        <p:spPr bwMode="auto">
          <a:xfrm>
            <a:off x="11666" y="173085"/>
            <a:ext cx="9144000" cy="650875"/>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algn="ctr" eaLnBrk="1" hangingPunct="1">
              <a:spcBef>
                <a:spcPct val="50000"/>
              </a:spcBef>
              <a:defRPr/>
            </a:pPr>
            <a:r>
              <a:rPr lang="nl-NL" sz="3600" b="1" dirty="0">
                <a:solidFill>
                  <a:schemeClr val="bg1"/>
                </a:solidFill>
                <a:latin typeface="Comic Sans MS" pitchFamily="66" charset="0"/>
              </a:rPr>
              <a:t>SOM 46 RONTGENBUIS</a:t>
            </a:r>
          </a:p>
        </p:txBody>
      </p:sp>
      <p:sp>
        <p:nvSpPr>
          <p:cNvPr id="41990" name="Rectangle 4"/>
          <p:cNvSpPr>
            <a:spLocks noChangeArrowheads="1"/>
          </p:cNvSpPr>
          <p:nvPr/>
        </p:nvSpPr>
        <p:spPr bwMode="auto">
          <a:xfrm>
            <a:off x="0" y="5949280"/>
            <a:ext cx="9144000" cy="908720"/>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lgn="ctr">
              <a:defRPr/>
            </a:pPr>
            <a:endParaRPr lang="nl-NL"/>
          </a:p>
        </p:txBody>
      </p:sp>
      <p:sp>
        <p:nvSpPr>
          <p:cNvPr id="2" name="Tekstvak 1"/>
          <p:cNvSpPr txBox="1"/>
          <p:nvPr/>
        </p:nvSpPr>
        <p:spPr>
          <a:xfrm>
            <a:off x="11666" y="5248884"/>
            <a:ext cx="9144000" cy="707886"/>
          </a:xfrm>
          <a:prstGeom prst="rect">
            <a:avLst/>
          </a:prstGeom>
          <a:noFill/>
        </p:spPr>
        <p:txBody>
          <a:bodyPr wrap="square" rtlCol="0">
            <a:spAutoFit/>
          </a:bodyPr>
          <a:lstStyle/>
          <a:p>
            <a:pPr lvl="0"/>
            <a:r>
              <a:rPr lang="nl-NL" sz="2000" dirty="0"/>
              <a:t>E       Het grootste deel van de energie van de elektronen wordt omgezet in warmte, dus ontstaat er veel warmte in de anode.</a:t>
            </a:r>
          </a:p>
        </p:txBody>
      </p:sp>
      <mc:AlternateContent xmlns:mc="http://schemas.openxmlformats.org/markup-compatibility/2006" xmlns:a14="http://schemas.microsoft.com/office/drawing/2010/main">
        <mc:Choice Requires="a14">
          <p:sp>
            <p:nvSpPr>
              <p:cNvPr id="7" name="Tekstvak 6"/>
              <p:cNvSpPr txBox="1"/>
              <p:nvPr/>
            </p:nvSpPr>
            <p:spPr>
              <a:xfrm>
                <a:off x="0" y="1197588"/>
                <a:ext cx="9144000" cy="764697"/>
              </a:xfrm>
              <a:prstGeom prst="rect">
                <a:avLst/>
              </a:prstGeom>
              <a:noFill/>
            </p:spPr>
            <p:txBody>
              <a:bodyPr wrap="square" rtlCol="0">
                <a:spAutoFit/>
              </a:bodyPr>
              <a:lstStyle/>
              <a:p>
                <a:pPr lvl="0"/>
                <a14:m>
                  <m:oMath xmlns:m="http://schemas.openxmlformats.org/officeDocument/2006/math">
                    <m:r>
                      <a:rPr lang="nl-NL" sz="2000" b="0" i="1" smtClean="0">
                        <a:latin typeface="Cambria Math"/>
                      </a:rPr>
                      <m:t>𝐴</m:t>
                    </m:r>
                    <m:r>
                      <a:rPr lang="nl-NL" sz="2000" b="0" i="1" smtClean="0">
                        <a:latin typeface="Cambria Math"/>
                      </a:rPr>
                      <m:t>      ∆</m:t>
                    </m:r>
                    <m:sSub>
                      <m:sSubPr>
                        <m:ctrlPr>
                          <a:rPr lang="nl-NL" sz="2000" i="1">
                            <a:latin typeface="Cambria Math" panose="02040503050406030204" pitchFamily="18" charset="0"/>
                          </a:rPr>
                        </m:ctrlPr>
                      </m:sSubPr>
                      <m:e>
                        <m:r>
                          <a:rPr lang="nl-NL" sz="2000" b="0" i="1">
                            <a:latin typeface="Cambria Math"/>
                          </a:rPr>
                          <m:t>𝐸</m:t>
                        </m:r>
                      </m:e>
                      <m:sub>
                        <m:r>
                          <a:rPr lang="en-GB" sz="2000" b="0" i="1">
                            <a:latin typeface="Cambria Math"/>
                          </a:rPr>
                          <m:t>𝑘</m:t>
                        </m:r>
                      </m:sub>
                    </m:sSub>
                    <m:r>
                      <a:rPr lang="en-GB" sz="2000" b="0" i="1">
                        <a:latin typeface="Cambria Math"/>
                      </a:rPr>
                      <m:t>=−∆</m:t>
                    </m:r>
                    <m:sSub>
                      <m:sSubPr>
                        <m:ctrlPr>
                          <a:rPr lang="nl-NL" sz="2000" i="1">
                            <a:latin typeface="Cambria Math" panose="02040503050406030204" pitchFamily="18" charset="0"/>
                          </a:rPr>
                        </m:ctrlPr>
                      </m:sSubPr>
                      <m:e>
                        <m:r>
                          <a:rPr lang="nl-NL" sz="2000" b="0" i="1">
                            <a:latin typeface="Cambria Math"/>
                          </a:rPr>
                          <m:t>𝐸</m:t>
                        </m:r>
                      </m:e>
                      <m:sub>
                        <m:r>
                          <a:rPr lang="en-GB" sz="2000" b="0" i="1">
                            <a:latin typeface="Cambria Math"/>
                          </a:rPr>
                          <m:t>𝑒𝑙</m:t>
                        </m:r>
                      </m:sub>
                    </m:sSub>
                    <m:r>
                      <a:rPr lang="en-GB" sz="2000" b="0" i="1">
                        <a:latin typeface="Cambria Math"/>
                      </a:rPr>
                      <m:t>=</m:t>
                    </m:r>
                    <m:r>
                      <a:rPr lang="nl-NL" sz="2000" b="0" i="1">
                        <a:latin typeface="Cambria Math"/>
                      </a:rPr>
                      <m:t>𝑞</m:t>
                    </m:r>
                    <m:r>
                      <a:rPr lang="en-GB" sz="2000" b="0" i="1">
                        <a:latin typeface="Cambria Math"/>
                      </a:rPr>
                      <m:t>∙</m:t>
                    </m:r>
                    <m:r>
                      <a:rPr lang="nl-NL" sz="2000" b="0" i="1">
                        <a:latin typeface="Cambria Math"/>
                      </a:rPr>
                      <m:t>𝑈</m:t>
                    </m:r>
                    <m:r>
                      <a:rPr lang="nl-NL" sz="2000" b="0">
                        <a:latin typeface="Cambria Math"/>
                      </a:rPr>
                      <m:t> </m:t>
                    </m:r>
                    <m:r>
                      <a:rPr lang="en-GB" sz="2000" b="0" i="1">
                        <a:latin typeface="Cambria Math"/>
                      </a:rPr>
                      <m:t>=1</m:t>
                    </m:r>
                    <m:r>
                      <a:rPr lang="en-GB" sz="2000" b="0" i="1">
                        <a:latin typeface="Cambria Math"/>
                      </a:rPr>
                      <m:t>𝑒</m:t>
                    </m:r>
                    <m:r>
                      <a:rPr lang="en-GB" sz="2000" b="0">
                        <a:latin typeface="Cambria Math"/>
                      </a:rPr>
                      <m:t>×</m:t>
                    </m:r>
                    <m:r>
                      <a:rPr lang="en-GB" sz="2000" b="0" i="1">
                        <a:latin typeface="Cambria Math"/>
                      </a:rPr>
                      <m:t>78,5∙</m:t>
                    </m:r>
                    <m:sSup>
                      <m:sSupPr>
                        <m:ctrlPr>
                          <a:rPr lang="nl-NL" sz="2000" i="1">
                            <a:latin typeface="Cambria Math" panose="02040503050406030204" pitchFamily="18" charset="0"/>
                          </a:rPr>
                        </m:ctrlPr>
                      </m:sSupPr>
                      <m:e>
                        <m:r>
                          <a:rPr lang="en-GB" sz="2000" b="0" i="1">
                            <a:latin typeface="Cambria Math"/>
                          </a:rPr>
                          <m:t>10</m:t>
                        </m:r>
                      </m:e>
                      <m:sup>
                        <m:r>
                          <a:rPr lang="en-GB" sz="2000" b="0" i="1">
                            <a:latin typeface="Cambria Math"/>
                          </a:rPr>
                          <m:t>3</m:t>
                        </m:r>
                      </m:sup>
                    </m:sSup>
                    <m:r>
                      <a:rPr lang="nl-NL" sz="2000" b="0" i="1">
                        <a:latin typeface="Cambria Math"/>
                      </a:rPr>
                      <m:t> </m:t>
                    </m:r>
                    <m:r>
                      <a:rPr lang="en-GB" sz="2000" b="0" i="1">
                        <a:latin typeface="Cambria Math"/>
                      </a:rPr>
                      <m:t>𝑉</m:t>
                    </m:r>
                    <m:r>
                      <a:rPr lang="en-GB" sz="2000" b="0">
                        <a:latin typeface="Cambria Math"/>
                      </a:rPr>
                      <m:t>=</m:t>
                    </m:r>
                    <m:r>
                      <a:rPr lang="en-GB" sz="2000" b="0" i="1">
                        <a:latin typeface="Cambria Math"/>
                      </a:rPr>
                      <m:t>78,5∙</m:t>
                    </m:r>
                    <m:sSup>
                      <m:sSupPr>
                        <m:ctrlPr>
                          <a:rPr lang="nl-NL" sz="2000" i="1">
                            <a:latin typeface="Cambria Math" panose="02040503050406030204" pitchFamily="18" charset="0"/>
                          </a:rPr>
                        </m:ctrlPr>
                      </m:sSupPr>
                      <m:e>
                        <m:r>
                          <a:rPr lang="en-GB" sz="2000" b="0" i="1">
                            <a:latin typeface="Cambria Math"/>
                          </a:rPr>
                          <m:t>10</m:t>
                        </m:r>
                      </m:e>
                      <m:sup>
                        <m:r>
                          <a:rPr lang="en-GB" sz="2000" b="0" i="1">
                            <a:latin typeface="Cambria Math"/>
                          </a:rPr>
                          <m:t>3</m:t>
                        </m:r>
                      </m:sup>
                    </m:sSup>
                    <m:r>
                      <a:rPr lang="nl-NL" sz="2000" b="0" i="1">
                        <a:latin typeface="Cambria Math"/>
                      </a:rPr>
                      <m:t> </m:t>
                    </m:r>
                    <m:r>
                      <a:rPr lang="en-GB" sz="2000" b="0" i="1">
                        <a:latin typeface="Cambria Math"/>
                      </a:rPr>
                      <m:t>𝑒𝑉</m:t>
                    </m:r>
                    <m:r>
                      <a:rPr lang="nl-NL" sz="2000" b="0" i="1" smtClean="0">
                        <a:latin typeface="Cambria Math"/>
                      </a:rPr>
                      <m:t>  </m:t>
                    </m:r>
                  </m:oMath>
                </a14:m>
                <a:r>
                  <a:rPr lang="en-GB" sz="2000" dirty="0"/>
                  <a:t> of </a:t>
                </a:r>
                <a:br>
                  <a:rPr lang="en-GB" sz="2000" dirty="0"/>
                </a:br>
                <a14:m>
                  <m:oMath xmlns:m="http://schemas.openxmlformats.org/officeDocument/2006/math">
                    <m:r>
                      <a:rPr lang="nl-NL" sz="2000" b="0" i="0" smtClean="0">
                        <a:latin typeface="Cambria Math"/>
                      </a:rPr>
                      <m:t>         </m:t>
                    </m:r>
                    <m:r>
                      <a:rPr lang="en-GB" sz="2000" b="0" i="1">
                        <a:latin typeface="Cambria Math"/>
                      </a:rPr>
                      <m:t>∆</m:t>
                    </m:r>
                    <m:sSub>
                      <m:sSubPr>
                        <m:ctrlPr>
                          <a:rPr lang="nl-NL" sz="2000" i="1">
                            <a:latin typeface="Cambria Math" panose="02040503050406030204" pitchFamily="18" charset="0"/>
                          </a:rPr>
                        </m:ctrlPr>
                      </m:sSubPr>
                      <m:e>
                        <m:r>
                          <a:rPr lang="nl-NL" sz="2000" b="0" i="1">
                            <a:latin typeface="Cambria Math"/>
                          </a:rPr>
                          <m:t>𝐸</m:t>
                        </m:r>
                      </m:e>
                      <m:sub>
                        <m:r>
                          <a:rPr lang="en-GB" sz="2000" b="0" i="1">
                            <a:latin typeface="Cambria Math"/>
                          </a:rPr>
                          <m:t>𝑘</m:t>
                        </m:r>
                      </m:sub>
                    </m:sSub>
                    <m:r>
                      <a:rPr lang="en-GB" sz="2000" b="0" i="1">
                        <a:latin typeface="Cambria Math"/>
                      </a:rPr>
                      <m:t>=−∆</m:t>
                    </m:r>
                    <m:sSub>
                      <m:sSubPr>
                        <m:ctrlPr>
                          <a:rPr lang="nl-NL" sz="2000" i="1">
                            <a:latin typeface="Cambria Math" panose="02040503050406030204" pitchFamily="18" charset="0"/>
                          </a:rPr>
                        </m:ctrlPr>
                      </m:sSubPr>
                      <m:e>
                        <m:r>
                          <a:rPr lang="nl-NL" sz="2000" b="0" i="1">
                            <a:latin typeface="Cambria Math"/>
                          </a:rPr>
                          <m:t>𝐸</m:t>
                        </m:r>
                      </m:e>
                      <m:sub>
                        <m:r>
                          <a:rPr lang="en-GB" sz="2000" b="0" i="1">
                            <a:latin typeface="Cambria Math"/>
                          </a:rPr>
                          <m:t>𝑒𝑙</m:t>
                        </m:r>
                      </m:sub>
                    </m:sSub>
                    <m:r>
                      <a:rPr lang="en-GB" sz="2000" b="0" i="1">
                        <a:latin typeface="Cambria Math"/>
                      </a:rPr>
                      <m:t>=</m:t>
                    </m:r>
                    <m:r>
                      <a:rPr lang="nl-NL" sz="2000" b="0" i="1">
                        <a:latin typeface="Cambria Math"/>
                      </a:rPr>
                      <m:t>𝑞</m:t>
                    </m:r>
                    <m:r>
                      <a:rPr lang="en-GB" sz="2000" b="0" i="1">
                        <a:latin typeface="Cambria Math"/>
                      </a:rPr>
                      <m:t>∙</m:t>
                    </m:r>
                    <m:r>
                      <a:rPr lang="nl-NL" sz="2000" b="0" i="1">
                        <a:latin typeface="Cambria Math"/>
                      </a:rPr>
                      <m:t>𝑈</m:t>
                    </m:r>
                    <m:r>
                      <a:rPr lang="nl-NL" sz="2000" b="0">
                        <a:latin typeface="Cambria Math"/>
                      </a:rPr>
                      <m:t> </m:t>
                    </m:r>
                    <m:r>
                      <a:rPr lang="en-GB" sz="2000" b="0" i="1">
                        <a:latin typeface="Cambria Math"/>
                      </a:rPr>
                      <m:t>=1,60∙</m:t>
                    </m:r>
                    <m:sSup>
                      <m:sSupPr>
                        <m:ctrlPr>
                          <a:rPr lang="nl-NL" sz="2000" i="1">
                            <a:latin typeface="Cambria Math" panose="02040503050406030204" pitchFamily="18" charset="0"/>
                          </a:rPr>
                        </m:ctrlPr>
                      </m:sSupPr>
                      <m:e>
                        <m:r>
                          <a:rPr lang="en-GB" sz="2000" b="0" i="1">
                            <a:latin typeface="Cambria Math"/>
                          </a:rPr>
                          <m:t>10</m:t>
                        </m:r>
                      </m:e>
                      <m:sup>
                        <m:r>
                          <a:rPr lang="en-GB" sz="2000" b="0" i="1">
                            <a:latin typeface="Cambria Math"/>
                          </a:rPr>
                          <m:t>−19</m:t>
                        </m:r>
                      </m:sup>
                    </m:sSup>
                    <m:r>
                      <a:rPr lang="en-GB" sz="2000" b="0" i="1">
                        <a:latin typeface="Cambria Math"/>
                      </a:rPr>
                      <m:t>×78,5∙</m:t>
                    </m:r>
                    <m:sSup>
                      <m:sSupPr>
                        <m:ctrlPr>
                          <a:rPr lang="nl-NL" sz="2000" i="1">
                            <a:latin typeface="Cambria Math" panose="02040503050406030204" pitchFamily="18" charset="0"/>
                          </a:rPr>
                        </m:ctrlPr>
                      </m:sSupPr>
                      <m:e>
                        <m:r>
                          <a:rPr lang="en-GB" sz="2000" b="0" i="1">
                            <a:latin typeface="Cambria Math"/>
                          </a:rPr>
                          <m:t>10</m:t>
                        </m:r>
                      </m:e>
                      <m:sup>
                        <m:r>
                          <a:rPr lang="en-GB" sz="2000" b="0" i="1">
                            <a:latin typeface="Cambria Math"/>
                          </a:rPr>
                          <m:t>3</m:t>
                        </m:r>
                      </m:sup>
                    </m:sSup>
                    <m:r>
                      <a:rPr lang="en-GB" sz="2000" b="0" i="1">
                        <a:latin typeface="Cambria Math"/>
                      </a:rPr>
                      <m:t>=1,26∙</m:t>
                    </m:r>
                    <m:sSup>
                      <m:sSupPr>
                        <m:ctrlPr>
                          <a:rPr lang="nl-NL" sz="2000" i="1">
                            <a:latin typeface="Cambria Math" panose="02040503050406030204" pitchFamily="18" charset="0"/>
                          </a:rPr>
                        </m:ctrlPr>
                      </m:sSupPr>
                      <m:e>
                        <m:r>
                          <a:rPr lang="en-GB" sz="2000" b="0" i="1">
                            <a:latin typeface="Cambria Math"/>
                          </a:rPr>
                          <m:t>10</m:t>
                        </m:r>
                      </m:e>
                      <m:sup>
                        <m:r>
                          <a:rPr lang="en-GB" sz="2000" b="0" i="1">
                            <a:latin typeface="Cambria Math"/>
                          </a:rPr>
                          <m:t>−14</m:t>
                        </m:r>
                      </m:sup>
                    </m:sSup>
                    <m:r>
                      <a:rPr lang="nl-NL" sz="2000" b="0" i="1">
                        <a:latin typeface="Cambria Math"/>
                      </a:rPr>
                      <m:t> </m:t>
                    </m:r>
                    <m:r>
                      <a:rPr lang="en-GB" sz="2000" b="0" i="1">
                        <a:latin typeface="Cambria Math"/>
                      </a:rPr>
                      <m:t>𝐽</m:t>
                    </m:r>
                  </m:oMath>
                </a14:m>
                <a:r>
                  <a:rPr lang="en-GB" sz="2000" dirty="0"/>
                  <a:t> </a:t>
                </a:r>
                <a:endParaRPr lang="nl-NL" sz="2000" dirty="0"/>
              </a:p>
            </p:txBody>
          </p:sp>
        </mc:Choice>
        <mc:Fallback xmlns="">
          <p:sp>
            <p:nvSpPr>
              <p:cNvPr id="7" name="Tekstvak 6"/>
              <p:cNvSpPr txBox="1">
                <a:spLocks noRot="1" noChangeAspect="1" noMove="1" noResize="1" noEditPoints="1" noAdjustHandles="1" noChangeArrowheads="1" noChangeShapeType="1" noTextEdit="1"/>
              </p:cNvSpPr>
              <p:nvPr/>
            </p:nvSpPr>
            <p:spPr>
              <a:xfrm>
                <a:off x="0" y="1197588"/>
                <a:ext cx="9144000" cy="764697"/>
              </a:xfrm>
              <a:prstGeom prst="rect">
                <a:avLst/>
              </a:prstGeom>
              <a:blipFill rotWithShape="1">
                <a:blip r:embed="rId2"/>
                <a:stretch>
                  <a:fillRect b="-5556"/>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8" name="Tekstvak 7"/>
              <p:cNvSpPr txBox="1"/>
              <p:nvPr/>
            </p:nvSpPr>
            <p:spPr>
              <a:xfrm>
                <a:off x="-15766" y="2238287"/>
                <a:ext cx="9144000" cy="428515"/>
              </a:xfrm>
              <a:prstGeom prst="rect">
                <a:avLst/>
              </a:prstGeom>
              <a:noFill/>
            </p:spPr>
            <p:txBody>
              <a:bodyPr wrap="square" rtlCol="0">
                <a:spAutoFit/>
              </a:bodyPr>
              <a:lstStyle/>
              <a:p>
                <a:pPr lvl="0"/>
                <a14:m>
                  <m:oMath xmlns:m="http://schemas.openxmlformats.org/officeDocument/2006/math">
                    <m:r>
                      <a:rPr lang="nl-NL" sz="2000" b="0" i="1" smtClean="0">
                        <a:latin typeface="Cambria Math"/>
                      </a:rPr>
                      <m:t>𝐵</m:t>
                    </m:r>
                    <m:r>
                      <a:rPr lang="nl-NL" sz="2000" b="0" i="1" smtClean="0">
                        <a:latin typeface="Cambria Math"/>
                      </a:rPr>
                      <m:t>     </m:t>
                    </m:r>
                    <m:sSub>
                      <m:sSubPr>
                        <m:ctrlPr>
                          <a:rPr lang="nl-NL" sz="2000" i="1">
                            <a:latin typeface="Cambria Math" panose="02040503050406030204" pitchFamily="18" charset="0"/>
                          </a:rPr>
                        </m:ctrlPr>
                      </m:sSubPr>
                      <m:e>
                        <m:r>
                          <a:rPr lang="nl-NL" sz="2000" b="0" i="1">
                            <a:latin typeface="Cambria Math"/>
                          </a:rPr>
                          <m:t>𝐸</m:t>
                        </m:r>
                      </m:e>
                      <m:sub>
                        <m:r>
                          <a:rPr lang="nl-NL" sz="2000" b="0" i="1">
                            <a:latin typeface="Cambria Math"/>
                          </a:rPr>
                          <m:t>𝑡𝑜𝑡</m:t>
                        </m:r>
                      </m:sub>
                    </m:sSub>
                    <m:r>
                      <a:rPr lang="nl-NL" sz="2000" b="0" i="1">
                        <a:latin typeface="Cambria Math"/>
                      </a:rPr>
                      <m:t>=2,38∙</m:t>
                    </m:r>
                    <m:sSup>
                      <m:sSupPr>
                        <m:ctrlPr>
                          <a:rPr lang="nl-NL" sz="2000" i="1">
                            <a:latin typeface="Cambria Math" panose="02040503050406030204" pitchFamily="18" charset="0"/>
                          </a:rPr>
                        </m:ctrlPr>
                      </m:sSupPr>
                      <m:e>
                        <m:r>
                          <a:rPr lang="nl-NL" sz="2000" b="0" i="1">
                            <a:latin typeface="Cambria Math"/>
                          </a:rPr>
                          <m:t>10</m:t>
                        </m:r>
                      </m:e>
                      <m:sup>
                        <m:r>
                          <a:rPr lang="nl-NL" sz="2000" b="0" i="1">
                            <a:latin typeface="Cambria Math"/>
                          </a:rPr>
                          <m:t>18</m:t>
                        </m:r>
                      </m:sup>
                    </m:sSup>
                    <m:r>
                      <a:rPr lang="nl-NL" sz="2000" b="0" i="1">
                        <a:latin typeface="Cambria Math"/>
                      </a:rPr>
                      <m:t>×∆</m:t>
                    </m:r>
                    <m:sSub>
                      <m:sSubPr>
                        <m:ctrlPr>
                          <a:rPr lang="nl-NL" sz="2000" i="1">
                            <a:latin typeface="Cambria Math" panose="02040503050406030204" pitchFamily="18" charset="0"/>
                          </a:rPr>
                        </m:ctrlPr>
                      </m:sSubPr>
                      <m:e>
                        <m:r>
                          <a:rPr lang="nl-NL" sz="2000" b="0" i="1">
                            <a:latin typeface="Cambria Math"/>
                          </a:rPr>
                          <m:t>𝐸</m:t>
                        </m:r>
                      </m:e>
                      <m:sub>
                        <m:r>
                          <a:rPr lang="nl-NL" sz="2000" b="0" i="1">
                            <a:latin typeface="Cambria Math"/>
                          </a:rPr>
                          <m:t>𝑘</m:t>
                        </m:r>
                      </m:sub>
                    </m:sSub>
                    <m:r>
                      <a:rPr lang="nl-NL" sz="2000" b="0" i="1">
                        <a:latin typeface="Cambria Math"/>
                      </a:rPr>
                      <m:t>=2,38∙</m:t>
                    </m:r>
                    <m:sSup>
                      <m:sSupPr>
                        <m:ctrlPr>
                          <a:rPr lang="nl-NL" sz="2000" i="1">
                            <a:latin typeface="Cambria Math" panose="02040503050406030204" pitchFamily="18" charset="0"/>
                          </a:rPr>
                        </m:ctrlPr>
                      </m:sSupPr>
                      <m:e>
                        <m:r>
                          <a:rPr lang="nl-NL" sz="2000" b="0" i="1">
                            <a:latin typeface="Cambria Math"/>
                          </a:rPr>
                          <m:t>10</m:t>
                        </m:r>
                      </m:e>
                      <m:sup>
                        <m:r>
                          <a:rPr lang="nl-NL" sz="2000" b="0" i="1">
                            <a:latin typeface="Cambria Math"/>
                          </a:rPr>
                          <m:t>18</m:t>
                        </m:r>
                      </m:sup>
                    </m:sSup>
                    <m:r>
                      <a:rPr lang="nl-NL" sz="2000" b="0" i="1">
                        <a:latin typeface="Cambria Math"/>
                      </a:rPr>
                      <m:t>×1,26∙</m:t>
                    </m:r>
                    <m:sSup>
                      <m:sSupPr>
                        <m:ctrlPr>
                          <a:rPr lang="nl-NL" sz="2000" i="1">
                            <a:latin typeface="Cambria Math" panose="02040503050406030204" pitchFamily="18" charset="0"/>
                          </a:rPr>
                        </m:ctrlPr>
                      </m:sSupPr>
                      <m:e>
                        <m:r>
                          <a:rPr lang="nl-NL" sz="2000" b="0" i="1">
                            <a:latin typeface="Cambria Math"/>
                          </a:rPr>
                          <m:t>10</m:t>
                        </m:r>
                      </m:e>
                      <m:sup>
                        <m:r>
                          <a:rPr lang="nl-NL" sz="2000" b="0" i="1">
                            <a:latin typeface="Cambria Math"/>
                          </a:rPr>
                          <m:t>−14</m:t>
                        </m:r>
                      </m:sup>
                    </m:sSup>
                    <m:r>
                      <a:rPr lang="nl-NL" sz="2000" b="0" i="1">
                        <a:latin typeface="Cambria Math"/>
                      </a:rPr>
                      <m:t>=2,99∙</m:t>
                    </m:r>
                    <m:sSup>
                      <m:sSupPr>
                        <m:ctrlPr>
                          <a:rPr lang="nl-NL" sz="2000" i="1">
                            <a:latin typeface="Cambria Math" panose="02040503050406030204" pitchFamily="18" charset="0"/>
                          </a:rPr>
                        </m:ctrlPr>
                      </m:sSupPr>
                      <m:e>
                        <m:r>
                          <a:rPr lang="nl-NL" sz="2000" b="0" i="1">
                            <a:latin typeface="Cambria Math"/>
                          </a:rPr>
                          <m:t>10</m:t>
                        </m:r>
                      </m:e>
                      <m:sup>
                        <m:r>
                          <a:rPr lang="nl-NL" sz="2000" b="0" i="1">
                            <a:latin typeface="Cambria Math"/>
                          </a:rPr>
                          <m:t>4</m:t>
                        </m:r>
                      </m:sup>
                    </m:sSup>
                    <m:r>
                      <a:rPr lang="nl-NL" sz="2000" b="0" i="1">
                        <a:latin typeface="Cambria Math"/>
                      </a:rPr>
                      <m:t> </m:t>
                    </m:r>
                    <m:r>
                      <a:rPr lang="nl-NL" sz="2000" b="0" i="1">
                        <a:latin typeface="Cambria Math"/>
                      </a:rPr>
                      <m:t>𝐽</m:t>
                    </m:r>
                  </m:oMath>
                </a14:m>
                <a:r>
                  <a:rPr lang="nl-NL" sz="2000" dirty="0"/>
                  <a:t> / sec</a:t>
                </a:r>
              </a:p>
            </p:txBody>
          </p:sp>
        </mc:Choice>
        <mc:Fallback xmlns="">
          <p:sp>
            <p:nvSpPr>
              <p:cNvPr id="8" name="Tekstvak 7"/>
              <p:cNvSpPr txBox="1">
                <a:spLocks noRot="1" noChangeAspect="1" noMove="1" noResize="1" noEditPoints="1" noAdjustHandles="1" noChangeArrowheads="1" noChangeShapeType="1" noTextEdit="1"/>
              </p:cNvSpPr>
              <p:nvPr/>
            </p:nvSpPr>
            <p:spPr>
              <a:xfrm>
                <a:off x="-15766" y="2238287"/>
                <a:ext cx="9144000" cy="428515"/>
              </a:xfrm>
              <a:prstGeom prst="rect">
                <a:avLst/>
              </a:prstGeom>
              <a:blipFill rotWithShape="1">
                <a:blip r:embed="rId3"/>
                <a:stretch>
                  <a:fillRect b="-25714"/>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9" name="Tekstvak 8"/>
              <p:cNvSpPr txBox="1"/>
              <p:nvPr/>
            </p:nvSpPr>
            <p:spPr>
              <a:xfrm>
                <a:off x="11666" y="2878560"/>
                <a:ext cx="9144000" cy="1100879"/>
              </a:xfrm>
              <a:prstGeom prst="rect">
                <a:avLst/>
              </a:prstGeom>
              <a:noFill/>
            </p:spPr>
            <p:txBody>
              <a:bodyPr wrap="square" rtlCol="0">
                <a:spAutoFit/>
              </a:bodyPr>
              <a:lstStyle/>
              <a:p>
                <a:pPr lvl="0"/>
                <a:r>
                  <a:rPr lang="nl-NL" sz="2000" dirty="0"/>
                  <a:t>C      Er stromen </a:t>
                </a:r>
                <a14:m>
                  <m:oMath xmlns:m="http://schemas.openxmlformats.org/officeDocument/2006/math">
                    <m:r>
                      <a:rPr lang="nl-NL" sz="2000" b="0" i="1">
                        <a:latin typeface="Cambria Math"/>
                      </a:rPr>
                      <m:t>2,38∙</m:t>
                    </m:r>
                    <m:sSup>
                      <m:sSupPr>
                        <m:ctrlPr>
                          <a:rPr lang="nl-NL" sz="2000" i="1">
                            <a:latin typeface="Cambria Math" panose="02040503050406030204" pitchFamily="18" charset="0"/>
                          </a:rPr>
                        </m:ctrlPr>
                      </m:sSupPr>
                      <m:e>
                        <m:r>
                          <a:rPr lang="nl-NL" sz="2000" b="0" i="1">
                            <a:latin typeface="Cambria Math"/>
                          </a:rPr>
                          <m:t>10</m:t>
                        </m:r>
                      </m:e>
                      <m:sup>
                        <m:r>
                          <a:rPr lang="nl-NL" sz="2000" b="0" i="1">
                            <a:latin typeface="Cambria Math"/>
                          </a:rPr>
                          <m:t>18</m:t>
                        </m:r>
                      </m:sup>
                    </m:sSup>
                  </m:oMath>
                </a14:m>
                <a:r>
                  <a:rPr lang="nl-NL" sz="2000" dirty="0"/>
                  <a:t> elektronen per seconde door de buis en die hebben elk een lading van </a:t>
                </a:r>
                <a14:m>
                  <m:oMath xmlns:m="http://schemas.openxmlformats.org/officeDocument/2006/math">
                    <m:r>
                      <a:rPr lang="nl-NL" sz="2000" b="0" i="1">
                        <a:latin typeface="Cambria Math"/>
                      </a:rPr>
                      <m:t>1,60∙</m:t>
                    </m:r>
                    <m:sSup>
                      <m:sSupPr>
                        <m:ctrlPr>
                          <a:rPr lang="nl-NL" sz="2000" i="1">
                            <a:latin typeface="Cambria Math" panose="02040503050406030204" pitchFamily="18" charset="0"/>
                          </a:rPr>
                        </m:ctrlPr>
                      </m:sSupPr>
                      <m:e>
                        <m:r>
                          <a:rPr lang="nl-NL" sz="2000" b="0" i="1">
                            <a:latin typeface="Cambria Math"/>
                          </a:rPr>
                          <m:t>10</m:t>
                        </m:r>
                      </m:e>
                      <m:sup>
                        <m:r>
                          <a:rPr lang="nl-NL" sz="2000" b="0" i="1">
                            <a:latin typeface="Cambria Math"/>
                          </a:rPr>
                          <m:t>−19</m:t>
                        </m:r>
                      </m:sup>
                    </m:sSup>
                    <m:r>
                      <a:rPr lang="nl-NL" sz="2000" b="0" i="1">
                        <a:latin typeface="Cambria Math"/>
                      </a:rPr>
                      <m:t> </m:t>
                    </m:r>
                    <m:r>
                      <a:rPr lang="nl-NL" sz="2000" b="0" i="1">
                        <a:latin typeface="Cambria Math"/>
                      </a:rPr>
                      <m:t>𝐶</m:t>
                    </m:r>
                  </m:oMath>
                </a14:m>
                <a:r>
                  <a:rPr lang="nl-NL" sz="2000" dirty="0"/>
                  <a:t>, dus is de stroomsterkte </a:t>
                </a:r>
                <a14:m>
                  <m:oMath xmlns:m="http://schemas.openxmlformats.org/officeDocument/2006/math">
                    <m:r>
                      <a:rPr lang="nl-NL" sz="2000" b="0" i="1">
                        <a:latin typeface="Cambria Math"/>
                      </a:rPr>
                      <m:t>𝐼</m:t>
                    </m:r>
                    <m:r>
                      <a:rPr lang="nl-NL" sz="2000" b="0" i="1">
                        <a:latin typeface="Cambria Math"/>
                      </a:rPr>
                      <m:t>=2,38∙</m:t>
                    </m:r>
                    <m:sSup>
                      <m:sSupPr>
                        <m:ctrlPr>
                          <a:rPr lang="nl-NL" sz="2000" i="1">
                            <a:latin typeface="Cambria Math" panose="02040503050406030204" pitchFamily="18" charset="0"/>
                          </a:rPr>
                        </m:ctrlPr>
                      </m:sSupPr>
                      <m:e>
                        <m:r>
                          <a:rPr lang="nl-NL" sz="2000" b="0" i="1">
                            <a:latin typeface="Cambria Math"/>
                          </a:rPr>
                          <m:t>10</m:t>
                        </m:r>
                      </m:e>
                      <m:sup>
                        <m:r>
                          <a:rPr lang="nl-NL" sz="2000" b="0" i="1">
                            <a:latin typeface="Cambria Math"/>
                          </a:rPr>
                          <m:t>18</m:t>
                        </m:r>
                      </m:sup>
                    </m:sSup>
                    <m:r>
                      <a:rPr lang="nl-NL" sz="2000" b="0" i="1">
                        <a:latin typeface="Cambria Math"/>
                      </a:rPr>
                      <m:t>×1,60∙</m:t>
                    </m:r>
                    <m:sSup>
                      <m:sSupPr>
                        <m:ctrlPr>
                          <a:rPr lang="nl-NL" sz="2000" i="1">
                            <a:latin typeface="Cambria Math" panose="02040503050406030204" pitchFamily="18" charset="0"/>
                          </a:rPr>
                        </m:ctrlPr>
                      </m:sSupPr>
                      <m:e>
                        <m:r>
                          <a:rPr lang="nl-NL" sz="2000" b="0" i="1">
                            <a:latin typeface="Cambria Math"/>
                          </a:rPr>
                          <m:t>10</m:t>
                        </m:r>
                      </m:e>
                      <m:sup>
                        <m:r>
                          <a:rPr lang="nl-NL" sz="2000" b="0" i="1">
                            <a:latin typeface="Cambria Math"/>
                          </a:rPr>
                          <m:t>−19</m:t>
                        </m:r>
                      </m:sup>
                    </m:sSup>
                    <m:r>
                      <a:rPr lang="nl-NL" sz="2000" b="0" i="1">
                        <a:latin typeface="Cambria Math"/>
                      </a:rPr>
                      <m:t>=0,381 </m:t>
                    </m:r>
                    <m:r>
                      <a:rPr lang="nl-NL" sz="2000" b="0" i="1">
                        <a:latin typeface="Cambria Math"/>
                      </a:rPr>
                      <m:t>𝐴</m:t>
                    </m:r>
                    <m:r>
                      <a:rPr lang="nl-NL" sz="2000" b="0">
                        <a:latin typeface="Cambria Math"/>
                      </a:rPr>
                      <m:t>=</m:t>
                    </m:r>
                    <m:r>
                      <a:rPr lang="nl-NL" sz="2000" b="0" i="1">
                        <a:latin typeface="Cambria Math"/>
                      </a:rPr>
                      <m:t>381</m:t>
                    </m:r>
                    <m:r>
                      <a:rPr lang="nl-NL" sz="2000" b="0">
                        <a:latin typeface="Cambria Math"/>
                      </a:rPr>
                      <m:t> </m:t>
                    </m:r>
                    <m:r>
                      <a:rPr lang="nl-NL" sz="2000" b="0" i="1">
                        <a:latin typeface="Cambria Math"/>
                      </a:rPr>
                      <m:t>𝑚𝐴</m:t>
                    </m:r>
                  </m:oMath>
                </a14:m>
                <a:r>
                  <a:rPr lang="nl-NL" sz="2000" dirty="0"/>
                  <a:t>.</a:t>
                </a:r>
              </a:p>
            </p:txBody>
          </p:sp>
        </mc:Choice>
        <mc:Fallback xmlns="">
          <p:sp>
            <p:nvSpPr>
              <p:cNvPr id="9" name="Tekstvak 8"/>
              <p:cNvSpPr txBox="1">
                <a:spLocks noRot="1" noChangeAspect="1" noMove="1" noResize="1" noEditPoints="1" noAdjustHandles="1" noChangeArrowheads="1" noChangeShapeType="1" noTextEdit="1"/>
              </p:cNvSpPr>
              <p:nvPr/>
            </p:nvSpPr>
            <p:spPr>
              <a:xfrm>
                <a:off x="11666" y="2878560"/>
                <a:ext cx="9144000" cy="1100879"/>
              </a:xfrm>
              <a:prstGeom prst="rect">
                <a:avLst/>
              </a:prstGeom>
              <a:blipFill rotWithShape="1">
                <a:blip r:embed="rId4"/>
                <a:stretch>
                  <a:fillRect l="-733" b="-8840"/>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0" name="Tekstvak 9"/>
              <p:cNvSpPr txBox="1"/>
              <p:nvPr/>
            </p:nvSpPr>
            <p:spPr>
              <a:xfrm>
                <a:off x="-15766" y="4293096"/>
                <a:ext cx="9144000" cy="735458"/>
              </a:xfrm>
              <a:prstGeom prst="rect">
                <a:avLst/>
              </a:prstGeom>
              <a:noFill/>
            </p:spPr>
            <p:txBody>
              <a:bodyPr wrap="square" rtlCol="0">
                <a:spAutoFit/>
              </a:bodyPr>
              <a:lstStyle/>
              <a:p>
                <a:pPr lvl="0"/>
                <a:r>
                  <a:rPr lang="nl-NL" sz="2000" dirty="0"/>
                  <a:t>D      Er wordt </a:t>
                </a:r>
                <a14:m>
                  <m:oMath xmlns:m="http://schemas.openxmlformats.org/officeDocument/2006/math">
                    <m:r>
                      <a:rPr lang="nl-NL" sz="2000" b="0" i="1">
                        <a:latin typeface="Cambria Math"/>
                      </a:rPr>
                      <m:t>100%−98,2%=1,8%</m:t>
                    </m:r>
                  </m:oMath>
                </a14:m>
                <a:r>
                  <a:rPr lang="nl-NL" sz="2000" dirty="0"/>
                  <a:t> van de kinetische energie omgezet in röntgen straling.  Het stralingsvermogen is dus: </a:t>
                </a:r>
                <a14:m>
                  <m:oMath xmlns:m="http://schemas.openxmlformats.org/officeDocument/2006/math">
                    <m:sSub>
                      <m:sSubPr>
                        <m:ctrlPr>
                          <a:rPr lang="nl-NL" sz="2000" i="1">
                            <a:latin typeface="Cambria Math" panose="02040503050406030204" pitchFamily="18" charset="0"/>
                          </a:rPr>
                        </m:ctrlPr>
                      </m:sSubPr>
                      <m:e>
                        <m:r>
                          <a:rPr lang="nl-NL" sz="2000" b="0" i="1">
                            <a:latin typeface="Cambria Math"/>
                          </a:rPr>
                          <m:t>𝑃</m:t>
                        </m:r>
                      </m:e>
                      <m:sub>
                        <m:r>
                          <a:rPr lang="nl-NL" sz="2000" b="0" i="1">
                            <a:latin typeface="Cambria Math"/>
                          </a:rPr>
                          <m:t>𝑠𝑡𝑟</m:t>
                        </m:r>
                      </m:sub>
                    </m:sSub>
                    <m:r>
                      <a:rPr lang="nl-NL" sz="2000" b="0" i="1">
                        <a:latin typeface="Cambria Math"/>
                      </a:rPr>
                      <m:t>=0,0018×2,99∙</m:t>
                    </m:r>
                    <m:sSup>
                      <m:sSupPr>
                        <m:ctrlPr>
                          <a:rPr lang="nl-NL" sz="2000" i="1">
                            <a:latin typeface="Cambria Math" panose="02040503050406030204" pitchFamily="18" charset="0"/>
                          </a:rPr>
                        </m:ctrlPr>
                      </m:sSupPr>
                      <m:e>
                        <m:r>
                          <a:rPr lang="nl-NL" sz="2000" b="0" i="1">
                            <a:latin typeface="Cambria Math"/>
                          </a:rPr>
                          <m:t>10</m:t>
                        </m:r>
                      </m:e>
                      <m:sup>
                        <m:r>
                          <a:rPr lang="nl-NL" sz="2000" b="0" i="1">
                            <a:latin typeface="Cambria Math"/>
                          </a:rPr>
                          <m:t>4</m:t>
                        </m:r>
                      </m:sup>
                    </m:sSup>
                    <m:r>
                      <a:rPr lang="nl-NL" sz="2000" b="0" i="1">
                        <a:latin typeface="Cambria Math"/>
                      </a:rPr>
                      <m:t>=538 </m:t>
                    </m:r>
                    <m:r>
                      <a:rPr lang="nl-NL" sz="2000" b="0" i="1">
                        <a:latin typeface="Cambria Math"/>
                      </a:rPr>
                      <m:t>𝑊</m:t>
                    </m:r>
                  </m:oMath>
                </a14:m>
                <a:r>
                  <a:rPr lang="nl-NL" sz="2000" dirty="0"/>
                  <a:t>.</a:t>
                </a:r>
              </a:p>
            </p:txBody>
          </p:sp>
        </mc:Choice>
        <mc:Fallback xmlns="">
          <p:sp>
            <p:nvSpPr>
              <p:cNvPr id="10" name="Tekstvak 9"/>
              <p:cNvSpPr txBox="1">
                <a:spLocks noRot="1" noChangeAspect="1" noMove="1" noResize="1" noEditPoints="1" noAdjustHandles="1" noChangeArrowheads="1" noChangeShapeType="1" noTextEdit="1"/>
              </p:cNvSpPr>
              <p:nvPr/>
            </p:nvSpPr>
            <p:spPr>
              <a:xfrm>
                <a:off x="-15766" y="4293096"/>
                <a:ext cx="9144000" cy="735458"/>
              </a:xfrm>
              <a:prstGeom prst="rect">
                <a:avLst/>
              </a:prstGeom>
              <a:blipFill rotWithShape="1">
                <a:blip r:embed="rId5"/>
                <a:stretch>
                  <a:fillRect l="-667" t="-4132" b="-14050"/>
                </a:stretch>
              </a:blipFill>
            </p:spPr>
            <p:txBody>
              <a:bodyPr/>
              <a:lstStyle/>
              <a:p>
                <a:r>
                  <a:rPr lang="nl-NL">
                    <a:noFill/>
                  </a:rPr>
                  <a:t> </a:t>
                </a:r>
              </a:p>
            </p:txBody>
          </p:sp>
        </mc:Fallback>
      </mc:AlternateContent>
      <p:grpSp>
        <p:nvGrpSpPr>
          <p:cNvPr id="5" name="Groep 4"/>
          <p:cNvGrpSpPr/>
          <p:nvPr/>
        </p:nvGrpSpPr>
        <p:grpSpPr>
          <a:xfrm>
            <a:off x="0" y="1113409"/>
            <a:ext cx="9116569" cy="4936009"/>
            <a:chOff x="39097" y="1157287"/>
            <a:chExt cx="9116569" cy="4936009"/>
          </a:xfrm>
        </p:grpSpPr>
        <p:pic>
          <p:nvPicPr>
            <p:cNvPr id="3" name="Afbeelding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97" y="1157287"/>
              <a:ext cx="9116569" cy="4936009"/>
            </a:xfrm>
            <a:prstGeom prst="rect">
              <a:avLst/>
            </a:prstGeom>
          </p:spPr>
        </p:pic>
        <p:sp>
          <p:nvSpPr>
            <p:cNvPr id="4" name="Tekstvak 3"/>
            <p:cNvSpPr txBox="1"/>
            <p:nvPr/>
          </p:nvSpPr>
          <p:spPr>
            <a:xfrm>
              <a:off x="3923928" y="5640038"/>
              <a:ext cx="1008112" cy="369332"/>
            </a:xfrm>
            <a:prstGeom prst="rect">
              <a:avLst/>
            </a:prstGeom>
            <a:solidFill>
              <a:schemeClr val="bg1"/>
            </a:solidFill>
            <a:ln>
              <a:solidFill>
                <a:schemeClr val="bg1"/>
              </a:solidFill>
            </a:ln>
          </p:spPr>
          <p:txBody>
            <a:bodyPr wrap="square" rtlCol="0">
              <a:spAutoFit/>
            </a:bodyPr>
            <a:lstStyle/>
            <a:p>
              <a:r>
                <a:rPr lang="nl-NL" dirty="0"/>
                <a:t>78,5 kV</a:t>
              </a:r>
            </a:p>
          </p:txBody>
        </p:sp>
      </p:grpSp>
    </p:spTree>
    <p:extLst>
      <p:ext uri="{BB962C8B-B14F-4D97-AF65-F5344CB8AC3E}">
        <p14:creationId xmlns:p14="http://schemas.microsoft.com/office/powerpoint/2010/main" val="359424544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Text Box 5"/>
          <p:cNvSpPr txBox="1">
            <a:spLocks noChangeArrowheads="1"/>
          </p:cNvSpPr>
          <p:nvPr/>
        </p:nvSpPr>
        <p:spPr bwMode="auto">
          <a:xfrm>
            <a:off x="0" y="115888"/>
            <a:ext cx="9144000" cy="650875"/>
          </a:xfrm>
          <a:prstGeom prst="rect">
            <a:avLst/>
          </a:prstGeom>
          <a:solidFill>
            <a:schemeClr val="tx2"/>
          </a:solidFill>
          <a:ln w="9525">
            <a:solidFill>
              <a:schemeClr val="tx2"/>
            </a:solidFill>
            <a:miter lim="800000"/>
            <a:headEnd/>
            <a:tailEnd/>
          </a:ln>
          <a:effec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algn="ctr" eaLnBrk="1" hangingPunct="1">
              <a:spcBef>
                <a:spcPct val="50000"/>
              </a:spcBef>
              <a:defRPr/>
            </a:pPr>
            <a:r>
              <a:rPr lang="nl-NL" sz="3600" b="1" dirty="0">
                <a:solidFill>
                  <a:schemeClr val="bg1"/>
                </a:solidFill>
                <a:latin typeface="Comic Sans MS" pitchFamily="66" charset="0"/>
              </a:rPr>
              <a:t>SOM 48, 50 THEORIE</a:t>
            </a:r>
          </a:p>
        </p:txBody>
      </p:sp>
      <p:sp>
        <p:nvSpPr>
          <p:cNvPr id="41990" name="Rectangle 4"/>
          <p:cNvSpPr>
            <a:spLocks noChangeArrowheads="1"/>
          </p:cNvSpPr>
          <p:nvPr/>
        </p:nvSpPr>
        <p:spPr bwMode="auto">
          <a:xfrm>
            <a:off x="0" y="5877272"/>
            <a:ext cx="9144000" cy="980728"/>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lgn="ctr">
              <a:defRPr/>
            </a:pPr>
            <a:endParaRPr lang="nl-NL"/>
          </a:p>
        </p:txBody>
      </p:sp>
      <mc:AlternateContent xmlns:mc="http://schemas.openxmlformats.org/markup-compatibility/2006" xmlns:a14="http://schemas.microsoft.com/office/drawing/2010/main">
        <mc:Choice Requires="a14">
          <p:sp>
            <p:nvSpPr>
              <p:cNvPr id="3" name="Tekstvak 2"/>
              <p:cNvSpPr txBox="1"/>
              <p:nvPr/>
            </p:nvSpPr>
            <p:spPr>
              <a:xfrm>
                <a:off x="0" y="1124744"/>
                <a:ext cx="9144000" cy="926151"/>
              </a:xfrm>
              <a:prstGeom prst="rect">
                <a:avLst/>
              </a:prstGeom>
              <a:noFill/>
            </p:spPr>
            <p:txBody>
              <a:bodyPr wrap="square" rtlCol="0">
                <a:spAutoFit/>
              </a:bodyPr>
              <a:lstStyle/>
              <a:p>
                <a:pPr lvl="0"/>
                <a14:m>
                  <m:oMath xmlns:m="http://schemas.openxmlformats.org/officeDocument/2006/math">
                    <m:r>
                      <a:rPr lang="nl-NL" sz="2000" b="0" i="1" smtClean="0">
                        <a:latin typeface="Cambria Math"/>
                      </a:rPr>
                      <m:t>48</m:t>
                    </m:r>
                    <m:r>
                      <a:rPr lang="nl-NL" sz="2000" b="0" i="1" smtClean="0">
                        <a:latin typeface="Cambria Math"/>
                      </a:rPr>
                      <m:t>𝐴</m:t>
                    </m:r>
                    <m:r>
                      <a:rPr lang="nl-NL" sz="2000" b="0" i="1" smtClean="0">
                        <a:latin typeface="Cambria Math"/>
                      </a:rPr>
                      <m:t>        </m:t>
                    </m:r>
                    <m:r>
                      <a:rPr lang="nl-NL" sz="2000" b="0" i="1" smtClean="0">
                        <a:latin typeface="Cambria Math"/>
                      </a:rPr>
                      <m:t>𝐼</m:t>
                    </m:r>
                    <m:r>
                      <a:rPr lang="nl-NL" sz="2000" i="1">
                        <a:latin typeface="Cambria Math"/>
                      </a:rPr>
                      <m:t>=0,40 </m:t>
                    </m:r>
                    <m:r>
                      <m:rPr>
                        <m:sty m:val="p"/>
                      </m:rPr>
                      <a:rPr lang="nl-NL" sz="2000">
                        <a:latin typeface="Cambria Math"/>
                      </a:rPr>
                      <m:t>A</m:t>
                    </m:r>
                    <m:r>
                      <a:rPr lang="nl-NL" sz="2000">
                        <a:latin typeface="Cambria Math"/>
                      </a:rPr>
                      <m:t>=0,40 </m:t>
                    </m:r>
                    <m:r>
                      <m:rPr>
                        <m:sty m:val="p"/>
                      </m:rPr>
                      <a:rPr lang="nl-NL" sz="2000">
                        <a:latin typeface="Cambria Math"/>
                      </a:rPr>
                      <m:t>C</m:t>
                    </m:r>
                    <m:r>
                      <a:rPr lang="nl-NL" sz="2000">
                        <a:latin typeface="Cambria Math"/>
                      </a:rPr>
                      <m:t>/</m:t>
                    </m:r>
                    <m:r>
                      <m:rPr>
                        <m:sty m:val="p"/>
                      </m:rPr>
                      <a:rPr lang="nl-NL" sz="2000">
                        <a:latin typeface="Cambria Math"/>
                      </a:rPr>
                      <m:t>s</m:t>
                    </m:r>
                  </m:oMath>
                </a14:m>
                <a:r>
                  <a:rPr lang="nl-NL" sz="2000" dirty="0"/>
                  <a:t> en de lading van één elektron is </a:t>
                </a:r>
                <a14:m>
                  <m:oMath xmlns:m="http://schemas.openxmlformats.org/officeDocument/2006/math">
                    <m:r>
                      <a:rPr lang="nl-NL" sz="2000" i="1">
                        <a:latin typeface="Cambria Math"/>
                      </a:rPr>
                      <m:t>𝑄</m:t>
                    </m:r>
                    <m:r>
                      <a:rPr lang="nl-NL" sz="2000" i="1">
                        <a:latin typeface="Cambria Math"/>
                      </a:rPr>
                      <m:t>=1,6∙</m:t>
                    </m:r>
                    <m:sSup>
                      <m:sSupPr>
                        <m:ctrlPr>
                          <a:rPr lang="nl-NL" sz="2000" i="1">
                            <a:latin typeface="Cambria Math" panose="02040503050406030204" pitchFamily="18" charset="0"/>
                          </a:rPr>
                        </m:ctrlPr>
                      </m:sSupPr>
                      <m:e>
                        <m:r>
                          <a:rPr lang="nl-NL" sz="2000" i="1">
                            <a:latin typeface="Cambria Math"/>
                          </a:rPr>
                          <m:t>10</m:t>
                        </m:r>
                      </m:e>
                      <m:sup>
                        <m:r>
                          <a:rPr lang="nl-NL" sz="2000" i="1">
                            <a:latin typeface="Cambria Math"/>
                          </a:rPr>
                          <m:t>−19</m:t>
                        </m:r>
                      </m:sup>
                    </m:sSup>
                    <m:r>
                      <a:rPr lang="nl-NL" sz="2000" i="1">
                        <a:latin typeface="Cambria Math"/>
                      </a:rPr>
                      <m:t> </m:t>
                    </m:r>
                    <m:r>
                      <m:rPr>
                        <m:sty m:val="p"/>
                      </m:rPr>
                      <a:rPr lang="nl-NL" sz="2000">
                        <a:latin typeface="Cambria Math"/>
                      </a:rPr>
                      <m:t>C</m:t>
                    </m:r>
                  </m:oMath>
                </a14:m>
                <a:r>
                  <a:rPr lang="nl-NL" sz="2000" dirty="0"/>
                  <a:t>, dus stromen er </a:t>
                </a:r>
                <a14:m>
                  <m:oMath xmlns:m="http://schemas.openxmlformats.org/officeDocument/2006/math">
                    <m:f>
                      <m:fPr>
                        <m:ctrlPr>
                          <a:rPr lang="nl-NL" sz="2000" i="1">
                            <a:latin typeface="Cambria Math" panose="02040503050406030204" pitchFamily="18" charset="0"/>
                          </a:rPr>
                        </m:ctrlPr>
                      </m:fPr>
                      <m:num>
                        <m:r>
                          <a:rPr lang="nl-NL" sz="2000" i="1">
                            <a:latin typeface="Cambria Math"/>
                          </a:rPr>
                          <m:t>𝐼</m:t>
                        </m:r>
                      </m:num>
                      <m:den>
                        <m:r>
                          <a:rPr lang="nl-NL" sz="2000" i="1">
                            <a:latin typeface="Cambria Math"/>
                          </a:rPr>
                          <m:t>𝑄</m:t>
                        </m:r>
                      </m:den>
                    </m:f>
                    <m:r>
                      <a:rPr lang="nl-NL" sz="2000" i="1">
                        <a:latin typeface="Cambria Math"/>
                      </a:rPr>
                      <m:t>=</m:t>
                    </m:r>
                    <m:f>
                      <m:fPr>
                        <m:ctrlPr>
                          <a:rPr lang="nl-NL" sz="2000" i="1">
                            <a:latin typeface="Cambria Math" panose="02040503050406030204" pitchFamily="18" charset="0"/>
                          </a:rPr>
                        </m:ctrlPr>
                      </m:fPr>
                      <m:num>
                        <m:r>
                          <a:rPr lang="nl-NL" sz="2000" i="1">
                            <a:latin typeface="Cambria Math"/>
                          </a:rPr>
                          <m:t>0,40 </m:t>
                        </m:r>
                        <m:r>
                          <m:rPr>
                            <m:sty m:val="p"/>
                          </m:rPr>
                          <a:rPr lang="nl-NL" sz="2000">
                            <a:latin typeface="Cambria Math"/>
                          </a:rPr>
                          <m:t>C</m:t>
                        </m:r>
                        <m:r>
                          <a:rPr lang="nl-NL" sz="2000">
                            <a:latin typeface="Cambria Math"/>
                          </a:rPr>
                          <m:t>/</m:t>
                        </m:r>
                        <m:r>
                          <m:rPr>
                            <m:sty m:val="p"/>
                          </m:rPr>
                          <a:rPr lang="nl-NL" sz="2000">
                            <a:latin typeface="Cambria Math"/>
                          </a:rPr>
                          <m:t>s</m:t>
                        </m:r>
                      </m:num>
                      <m:den>
                        <m:r>
                          <a:rPr lang="nl-NL" sz="2000" i="1">
                            <a:latin typeface="Cambria Math"/>
                          </a:rPr>
                          <m:t>1,6∙</m:t>
                        </m:r>
                        <m:sSup>
                          <m:sSupPr>
                            <m:ctrlPr>
                              <a:rPr lang="nl-NL" sz="2000" i="1">
                                <a:latin typeface="Cambria Math" panose="02040503050406030204" pitchFamily="18" charset="0"/>
                              </a:rPr>
                            </m:ctrlPr>
                          </m:sSupPr>
                          <m:e>
                            <m:r>
                              <a:rPr lang="nl-NL" sz="2000" i="1">
                                <a:latin typeface="Cambria Math"/>
                              </a:rPr>
                              <m:t>10</m:t>
                            </m:r>
                          </m:e>
                          <m:sup>
                            <m:r>
                              <a:rPr lang="nl-NL" sz="2000" i="1">
                                <a:latin typeface="Cambria Math"/>
                              </a:rPr>
                              <m:t>−19</m:t>
                            </m:r>
                          </m:sup>
                        </m:sSup>
                        <m:r>
                          <a:rPr lang="nl-NL" sz="2000" i="1">
                            <a:latin typeface="Cambria Math"/>
                          </a:rPr>
                          <m:t> </m:t>
                        </m:r>
                        <m:r>
                          <m:rPr>
                            <m:sty m:val="p"/>
                          </m:rPr>
                          <a:rPr lang="nl-NL" sz="2000">
                            <a:latin typeface="Cambria Math"/>
                          </a:rPr>
                          <m:t>C</m:t>
                        </m:r>
                        <m:r>
                          <a:rPr lang="nl-NL" sz="2000">
                            <a:latin typeface="Cambria Math"/>
                          </a:rPr>
                          <m:t>/</m:t>
                        </m:r>
                        <m:r>
                          <m:rPr>
                            <m:sty m:val="p"/>
                          </m:rPr>
                          <a:rPr lang="nl-NL" sz="2000">
                            <a:latin typeface="Cambria Math"/>
                          </a:rPr>
                          <m:t>elektron</m:t>
                        </m:r>
                      </m:den>
                    </m:f>
                    <m:r>
                      <a:rPr lang="nl-NL" sz="2000" i="1">
                        <a:latin typeface="Cambria Math"/>
                      </a:rPr>
                      <m:t>=2,5∙</m:t>
                    </m:r>
                    <m:sSup>
                      <m:sSupPr>
                        <m:ctrlPr>
                          <a:rPr lang="nl-NL" sz="2000" i="1">
                            <a:latin typeface="Cambria Math" panose="02040503050406030204" pitchFamily="18" charset="0"/>
                          </a:rPr>
                        </m:ctrlPr>
                      </m:sSupPr>
                      <m:e>
                        <m:r>
                          <a:rPr lang="nl-NL" sz="2000" i="1">
                            <a:latin typeface="Cambria Math"/>
                          </a:rPr>
                          <m:t>10</m:t>
                        </m:r>
                      </m:e>
                      <m:sup>
                        <m:r>
                          <a:rPr lang="nl-NL" sz="2000" i="1">
                            <a:latin typeface="Cambria Math"/>
                          </a:rPr>
                          <m:t>18</m:t>
                        </m:r>
                      </m:sup>
                    </m:sSup>
                    <m:r>
                      <a:rPr lang="nl-NL" sz="2000" i="1">
                        <a:latin typeface="Cambria Math"/>
                      </a:rPr>
                      <m:t> </m:t>
                    </m:r>
                    <m:r>
                      <m:rPr>
                        <m:sty m:val="p"/>
                      </m:rPr>
                      <a:rPr lang="nl-NL" sz="2000">
                        <a:latin typeface="Cambria Math"/>
                      </a:rPr>
                      <m:t>elektronen</m:t>
                    </m:r>
                    <m:r>
                      <a:rPr lang="nl-NL" sz="2000">
                        <a:latin typeface="Cambria Math"/>
                      </a:rPr>
                      <m:t>/</m:t>
                    </m:r>
                    <m:r>
                      <m:rPr>
                        <m:sty m:val="p"/>
                      </m:rPr>
                      <a:rPr lang="nl-NL" sz="2000">
                        <a:latin typeface="Cambria Math"/>
                      </a:rPr>
                      <m:t>s</m:t>
                    </m:r>
                  </m:oMath>
                </a14:m>
                <a:r>
                  <a:rPr lang="nl-NL" sz="2000" dirty="0"/>
                  <a:t> door de draad.</a:t>
                </a:r>
              </a:p>
            </p:txBody>
          </p:sp>
        </mc:Choice>
        <mc:Fallback xmlns="">
          <p:sp>
            <p:nvSpPr>
              <p:cNvPr id="3" name="Tekstvak 2"/>
              <p:cNvSpPr txBox="1">
                <a:spLocks noRot="1" noChangeAspect="1" noMove="1" noResize="1" noEditPoints="1" noAdjustHandles="1" noChangeArrowheads="1" noChangeShapeType="1" noTextEdit="1"/>
              </p:cNvSpPr>
              <p:nvPr/>
            </p:nvSpPr>
            <p:spPr>
              <a:xfrm>
                <a:off x="0" y="1124744"/>
                <a:ext cx="9144000" cy="926151"/>
              </a:xfrm>
              <a:prstGeom prst="rect">
                <a:avLst/>
              </a:prstGeom>
              <a:blipFill rotWithShape="1">
                <a:blip r:embed="rId2"/>
                <a:stretch>
                  <a:fillRect l="-667"/>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8" name="Tekstvak 7"/>
              <p:cNvSpPr txBox="1"/>
              <p:nvPr/>
            </p:nvSpPr>
            <p:spPr>
              <a:xfrm>
                <a:off x="0" y="2415709"/>
                <a:ext cx="9144000" cy="1013291"/>
              </a:xfrm>
              <a:prstGeom prst="rect">
                <a:avLst/>
              </a:prstGeom>
              <a:noFill/>
            </p:spPr>
            <p:txBody>
              <a:bodyPr wrap="square" rtlCol="0">
                <a:spAutoFit/>
              </a:bodyPr>
              <a:lstStyle/>
              <a:p>
                <a:pPr lvl="0"/>
                <a:r>
                  <a:rPr lang="nl-NL" sz="2000" dirty="0"/>
                  <a:t>48B	De energie die één elektron afgeeft is </a:t>
                </a:r>
                <a14:m>
                  <m:oMath xmlns:m="http://schemas.openxmlformats.org/officeDocument/2006/math">
                    <m:r>
                      <a:rPr lang="nl-NL" sz="2000" i="1">
                        <a:latin typeface="Cambria Math"/>
                      </a:rPr>
                      <m:t>∆</m:t>
                    </m:r>
                    <m:sSub>
                      <m:sSubPr>
                        <m:ctrlPr>
                          <a:rPr lang="nl-NL" sz="2000" i="1">
                            <a:latin typeface="Cambria Math" panose="02040503050406030204" pitchFamily="18" charset="0"/>
                          </a:rPr>
                        </m:ctrlPr>
                      </m:sSubPr>
                      <m:e>
                        <m:r>
                          <a:rPr lang="nl-NL" sz="2000" i="1">
                            <a:latin typeface="Cambria Math"/>
                          </a:rPr>
                          <m:t>𝐸</m:t>
                        </m:r>
                      </m:e>
                      <m:sub>
                        <m:r>
                          <m:rPr>
                            <m:sty m:val="p"/>
                          </m:rPr>
                          <a:rPr lang="nl-NL" sz="2000">
                            <a:latin typeface="Cambria Math"/>
                          </a:rPr>
                          <m:t>el</m:t>
                        </m:r>
                      </m:sub>
                    </m:sSub>
                    <m:r>
                      <a:rPr lang="nl-NL" sz="2000" i="1">
                        <a:latin typeface="Cambria Math"/>
                      </a:rPr>
                      <m:t>=</m:t>
                    </m:r>
                    <m:r>
                      <a:rPr lang="nl-NL" sz="2000" i="1">
                        <a:latin typeface="Cambria Math"/>
                      </a:rPr>
                      <m:t>𝑞</m:t>
                    </m:r>
                    <m:r>
                      <a:rPr lang="nl-NL" sz="2000" i="1">
                        <a:latin typeface="Cambria Math"/>
                      </a:rPr>
                      <m:t>∙</m:t>
                    </m:r>
                    <m:r>
                      <a:rPr lang="nl-NL" sz="2000" i="1">
                        <a:latin typeface="Cambria Math"/>
                      </a:rPr>
                      <m:t>𝑈</m:t>
                    </m:r>
                    <m:r>
                      <a:rPr lang="nl-NL" sz="2000">
                        <a:latin typeface="Cambria Math"/>
                      </a:rPr>
                      <m:t> </m:t>
                    </m:r>
                    <m:r>
                      <a:rPr lang="nl-NL" sz="2000" i="1">
                        <a:latin typeface="Cambria Math"/>
                      </a:rPr>
                      <m:t>=1</m:t>
                    </m:r>
                    <m:r>
                      <m:rPr>
                        <m:sty m:val="p"/>
                      </m:rPr>
                      <a:rPr lang="nl-NL" sz="2000">
                        <a:latin typeface="Cambria Math"/>
                      </a:rPr>
                      <m:t>e</m:t>
                    </m:r>
                    <m:r>
                      <a:rPr lang="nl-NL" sz="2000">
                        <a:latin typeface="Cambria Math"/>
                      </a:rPr>
                      <m:t>×6,0 </m:t>
                    </m:r>
                    <m:r>
                      <m:rPr>
                        <m:sty m:val="p"/>
                      </m:rPr>
                      <a:rPr lang="nl-NL" sz="2000">
                        <a:latin typeface="Cambria Math"/>
                      </a:rPr>
                      <m:t>V</m:t>
                    </m:r>
                    <m:r>
                      <a:rPr lang="nl-NL" sz="2000" i="1">
                        <a:latin typeface="Cambria Math"/>
                      </a:rPr>
                      <m:t>=6,0 </m:t>
                    </m:r>
                    <m:r>
                      <m:rPr>
                        <m:sty m:val="p"/>
                      </m:rPr>
                      <a:rPr lang="nl-NL" sz="2000">
                        <a:latin typeface="Cambria Math"/>
                      </a:rPr>
                      <m:t>eV</m:t>
                    </m:r>
                  </m:oMath>
                </a14:m>
                <a:r>
                  <a:rPr lang="nl-NL" sz="2000" dirty="0"/>
                  <a:t> of  </a:t>
                </a:r>
                <a14:m>
                  <m:oMath xmlns:m="http://schemas.openxmlformats.org/officeDocument/2006/math">
                    <m:r>
                      <a:rPr lang="nl-NL" sz="2000" i="1">
                        <a:latin typeface="Cambria Math"/>
                      </a:rPr>
                      <m:t>∆</m:t>
                    </m:r>
                    <m:sSub>
                      <m:sSubPr>
                        <m:ctrlPr>
                          <a:rPr lang="nl-NL" sz="2000" i="1">
                            <a:latin typeface="Cambria Math" panose="02040503050406030204" pitchFamily="18" charset="0"/>
                          </a:rPr>
                        </m:ctrlPr>
                      </m:sSubPr>
                      <m:e>
                        <m:r>
                          <a:rPr lang="nl-NL" sz="2000" i="1">
                            <a:latin typeface="Cambria Math"/>
                          </a:rPr>
                          <m:t>𝐸</m:t>
                        </m:r>
                      </m:e>
                      <m:sub>
                        <m:r>
                          <m:rPr>
                            <m:sty m:val="p"/>
                          </m:rPr>
                          <a:rPr lang="nl-NL" sz="2000">
                            <a:latin typeface="Cambria Math"/>
                          </a:rPr>
                          <m:t>k</m:t>
                        </m:r>
                      </m:sub>
                    </m:sSub>
                    <m:r>
                      <a:rPr lang="nl-NL" sz="2000">
                        <a:latin typeface="Cambria Math"/>
                      </a:rPr>
                      <m:t>=</m:t>
                    </m:r>
                    <m:r>
                      <a:rPr lang="nl-NL" sz="2000" i="1">
                        <a:latin typeface="Cambria Math"/>
                      </a:rPr>
                      <m:t>−∆</m:t>
                    </m:r>
                    <m:sSub>
                      <m:sSubPr>
                        <m:ctrlPr>
                          <a:rPr lang="nl-NL" sz="2000" i="1">
                            <a:latin typeface="Cambria Math" panose="02040503050406030204" pitchFamily="18" charset="0"/>
                          </a:rPr>
                        </m:ctrlPr>
                      </m:sSubPr>
                      <m:e>
                        <m:r>
                          <a:rPr lang="nl-NL" sz="2000" i="1">
                            <a:latin typeface="Cambria Math"/>
                          </a:rPr>
                          <m:t>𝐸</m:t>
                        </m:r>
                      </m:e>
                      <m:sub>
                        <m:r>
                          <m:rPr>
                            <m:sty m:val="p"/>
                          </m:rPr>
                          <a:rPr lang="nl-NL" sz="2000">
                            <a:latin typeface="Cambria Math"/>
                          </a:rPr>
                          <m:t>el</m:t>
                        </m:r>
                      </m:sub>
                    </m:sSub>
                    <m:r>
                      <a:rPr lang="nl-NL" sz="2000" i="1">
                        <a:latin typeface="Cambria Math"/>
                      </a:rPr>
                      <m:t>=</m:t>
                    </m:r>
                    <m:r>
                      <a:rPr lang="nl-NL" sz="2000" i="1">
                        <a:latin typeface="Cambria Math"/>
                      </a:rPr>
                      <m:t>𝑞</m:t>
                    </m:r>
                    <m:r>
                      <a:rPr lang="nl-NL" sz="2000" i="1">
                        <a:latin typeface="Cambria Math"/>
                      </a:rPr>
                      <m:t>∙</m:t>
                    </m:r>
                    <m:r>
                      <a:rPr lang="nl-NL" sz="2000" i="1">
                        <a:latin typeface="Cambria Math"/>
                      </a:rPr>
                      <m:t>𝑈</m:t>
                    </m:r>
                    <m:r>
                      <a:rPr lang="nl-NL" sz="2000">
                        <a:latin typeface="Cambria Math"/>
                      </a:rPr>
                      <m:t> </m:t>
                    </m:r>
                    <m:r>
                      <a:rPr lang="nl-NL" sz="2000" i="1">
                        <a:latin typeface="Cambria Math"/>
                      </a:rPr>
                      <m:t>=1,6∙</m:t>
                    </m:r>
                    <m:sSup>
                      <m:sSupPr>
                        <m:ctrlPr>
                          <a:rPr lang="nl-NL" sz="2000" i="1">
                            <a:latin typeface="Cambria Math" panose="02040503050406030204" pitchFamily="18" charset="0"/>
                          </a:rPr>
                        </m:ctrlPr>
                      </m:sSupPr>
                      <m:e>
                        <m:r>
                          <a:rPr lang="nl-NL" sz="2000" i="1">
                            <a:latin typeface="Cambria Math"/>
                          </a:rPr>
                          <m:t>10</m:t>
                        </m:r>
                      </m:e>
                      <m:sup>
                        <m:r>
                          <a:rPr lang="nl-NL" sz="2000" i="1">
                            <a:latin typeface="Cambria Math"/>
                          </a:rPr>
                          <m:t>−19</m:t>
                        </m:r>
                      </m:sup>
                    </m:sSup>
                    <m:r>
                      <a:rPr lang="nl-NL" sz="2000">
                        <a:latin typeface="Cambria Math"/>
                      </a:rPr>
                      <m:t>×6,0=9,6∙</m:t>
                    </m:r>
                    <m:sSup>
                      <m:sSupPr>
                        <m:ctrlPr>
                          <a:rPr lang="nl-NL" sz="2000" i="1">
                            <a:latin typeface="Cambria Math" panose="02040503050406030204" pitchFamily="18" charset="0"/>
                          </a:rPr>
                        </m:ctrlPr>
                      </m:sSupPr>
                      <m:e>
                        <m:r>
                          <a:rPr lang="nl-NL" sz="2000" i="1">
                            <a:latin typeface="Cambria Math"/>
                          </a:rPr>
                          <m:t>10</m:t>
                        </m:r>
                      </m:e>
                      <m:sup>
                        <m:r>
                          <a:rPr lang="nl-NL" sz="2000" i="1">
                            <a:latin typeface="Cambria Math"/>
                          </a:rPr>
                          <m:t>−19</m:t>
                        </m:r>
                      </m:sup>
                    </m:sSup>
                    <m:r>
                      <a:rPr lang="nl-NL" sz="2000">
                        <a:latin typeface="Cambria Math"/>
                      </a:rPr>
                      <m:t> </m:t>
                    </m:r>
                    <m:r>
                      <m:rPr>
                        <m:sty m:val="p"/>
                      </m:rPr>
                      <a:rPr lang="nl-NL" sz="2000">
                        <a:latin typeface="Cambria Math"/>
                      </a:rPr>
                      <m:t>J</m:t>
                    </m:r>
                  </m:oMath>
                </a14:m>
                <a:r>
                  <a:rPr lang="nl-NL" sz="2000" dirty="0"/>
                  <a:t>.</a:t>
                </a:r>
              </a:p>
              <a:p>
                <a:endParaRPr lang="nl-NL" dirty="0"/>
              </a:p>
            </p:txBody>
          </p:sp>
        </mc:Choice>
        <mc:Fallback xmlns="">
          <p:sp>
            <p:nvSpPr>
              <p:cNvPr id="8" name="Tekstvak 7"/>
              <p:cNvSpPr txBox="1">
                <a:spLocks noRot="1" noChangeAspect="1" noMove="1" noResize="1" noEditPoints="1" noAdjustHandles="1" noChangeArrowheads="1" noChangeShapeType="1" noTextEdit="1"/>
              </p:cNvSpPr>
              <p:nvPr/>
            </p:nvSpPr>
            <p:spPr>
              <a:xfrm>
                <a:off x="0" y="2415709"/>
                <a:ext cx="9144000" cy="1013291"/>
              </a:xfrm>
              <a:prstGeom prst="rect">
                <a:avLst/>
              </a:prstGeom>
              <a:blipFill rotWithShape="1">
                <a:blip r:embed="rId3"/>
                <a:stretch>
                  <a:fillRect l="-667" t="-2994" r="-267"/>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4" name="Tekstvak 3"/>
              <p:cNvSpPr txBox="1"/>
              <p:nvPr/>
            </p:nvSpPr>
            <p:spPr>
              <a:xfrm>
                <a:off x="-24635" y="3717032"/>
                <a:ext cx="9144000" cy="1009315"/>
              </a:xfrm>
              <a:prstGeom prst="rect">
                <a:avLst/>
              </a:prstGeom>
              <a:noFill/>
            </p:spPr>
            <p:txBody>
              <a:bodyPr wrap="square" rtlCol="0">
                <a:spAutoFit/>
              </a:bodyPr>
              <a:lstStyle/>
              <a:p>
                <a:pPr lvl="0"/>
                <a:r>
                  <a:rPr lang="nl-NL" sz="2000" dirty="0"/>
                  <a:t>50A         </a:t>
                </a:r>
                <a14:m>
                  <m:oMath xmlns:m="http://schemas.openxmlformats.org/officeDocument/2006/math">
                    <m:r>
                      <a:rPr lang="nl-NL" sz="2000" i="1">
                        <a:latin typeface="Cambria Math"/>
                      </a:rPr>
                      <m:t>∆</m:t>
                    </m:r>
                    <m:sSub>
                      <m:sSubPr>
                        <m:ctrlPr>
                          <a:rPr lang="nl-NL" sz="2000" i="1">
                            <a:latin typeface="Cambria Math" panose="02040503050406030204" pitchFamily="18" charset="0"/>
                          </a:rPr>
                        </m:ctrlPr>
                      </m:sSubPr>
                      <m:e>
                        <m:r>
                          <a:rPr lang="nl-NL" sz="2000" i="1">
                            <a:latin typeface="Cambria Math"/>
                          </a:rPr>
                          <m:t>𝐸</m:t>
                        </m:r>
                      </m:e>
                      <m:sub>
                        <m:r>
                          <m:rPr>
                            <m:sty m:val="p"/>
                          </m:rPr>
                          <a:rPr lang="nl-NL" sz="2000">
                            <a:latin typeface="Cambria Math"/>
                          </a:rPr>
                          <m:t>k</m:t>
                        </m:r>
                      </m:sub>
                    </m:sSub>
                    <m:r>
                      <a:rPr lang="nl-NL" sz="2000" i="1">
                        <a:latin typeface="Cambria Math"/>
                      </a:rPr>
                      <m:t>=</m:t>
                    </m:r>
                    <m:f>
                      <m:fPr>
                        <m:ctrlPr>
                          <a:rPr lang="nl-NL" sz="2000" i="1">
                            <a:latin typeface="Cambria Math" panose="02040503050406030204" pitchFamily="18" charset="0"/>
                          </a:rPr>
                        </m:ctrlPr>
                      </m:fPr>
                      <m:num>
                        <m:r>
                          <a:rPr lang="nl-NL" sz="2000" i="1">
                            <a:latin typeface="Cambria Math"/>
                          </a:rPr>
                          <m:t>1</m:t>
                        </m:r>
                      </m:num>
                      <m:den>
                        <m:r>
                          <a:rPr lang="nl-NL" sz="2000" i="1">
                            <a:latin typeface="Cambria Math"/>
                          </a:rPr>
                          <m:t>2</m:t>
                        </m:r>
                      </m:den>
                    </m:f>
                    <m:r>
                      <a:rPr lang="nl-NL" sz="2000" i="1">
                        <a:latin typeface="Cambria Math"/>
                      </a:rPr>
                      <m:t>∙</m:t>
                    </m:r>
                    <m:r>
                      <a:rPr lang="nl-NL" sz="2000" i="1">
                        <a:latin typeface="Cambria Math"/>
                      </a:rPr>
                      <m:t>𝑚</m:t>
                    </m:r>
                    <m:r>
                      <a:rPr lang="nl-NL" sz="2000" i="1">
                        <a:latin typeface="Cambria Math"/>
                      </a:rPr>
                      <m:t>∙</m:t>
                    </m:r>
                    <m:sSup>
                      <m:sSupPr>
                        <m:ctrlPr>
                          <a:rPr lang="nl-NL" sz="2000" i="1">
                            <a:latin typeface="Cambria Math" panose="02040503050406030204" pitchFamily="18" charset="0"/>
                          </a:rPr>
                        </m:ctrlPr>
                      </m:sSupPr>
                      <m:e>
                        <m:r>
                          <a:rPr lang="nl-NL" sz="2000" i="1">
                            <a:latin typeface="Cambria Math"/>
                          </a:rPr>
                          <m:t>𝑣</m:t>
                        </m:r>
                      </m:e>
                      <m:sup>
                        <m:r>
                          <a:rPr lang="nl-NL" sz="2000" i="1">
                            <a:latin typeface="Cambria Math"/>
                          </a:rPr>
                          <m:t>2</m:t>
                        </m:r>
                      </m:sup>
                    </m:sSup>
                  </m:oMath>
                </a14:m>
                <a:r>
                  <a:rPr lang="nl-NL" sz="2000" b="1" dirty="0"/>
                  <a:t> </a:t>
                </a:r>
                <a:r>
                  <a:rPr lang="nl-NL" sz="2000" b="1" dirty="0">
                    <a:sym typeface="Wingdings"/>
                  </a:rPr>
                  <a:t></a:t>
                </a:r>
                <a:r>
                  <a:rPr lang="nl-NL" sz="2000" b="1" dirty="0"/>
                  <a:t> </a:t>
                </a:r>
                <a14:m>
                  <m:oMath xmlns:m="http://schemas.openxmlformats.org/officeDocument/2006/math">
                    <m:r>
                      <a:rPr lang="nl-NL" sz="2000" i="1">
                        <a:latin typeface="Cambria Math"/>
                      </a:rPr>
                      <m:t>𝑣</m:t>
                    </m:r>
                    <m:r>
                      <a:rPr lang="nl-NL" sz="2000" i="1">
                        <a:latin typeface="Cambria Math"/>
                      </a:rPr>
                      <m:t>=</m:t>
                    </m:r>
                    <m:rad>
                      <m:radPr>
                        <m:degHide m:val="on"/>
                        <m:ctrlPr>
                          <a:rPr lang="nl-NL" sz="2000" i="1">
                            <a:latin typeface="Cambria Math" panose="02040503050406030204" pitchFamily="18" charset="0"/>
                          </a:rPr>
                        </m:ctrlPr>
                      </m:radPr>
                      <m:deg/>
                      <m:e>
                        <m:f>
                          <m:fPr>
                            <m:ctrlPr>
                              <a:rPr lang="nl-NL" sz="2000" i="1">
                                <a:latin typeface="Cambria Math" panose="02040503050406030204" pitchFamily="18" charset="0"/>
                              </a:rPr>
                            </m:ctrlPr>
                          </m:fPr>
                          <m:num>
                            <m:r>
                              <a:rPr lang="nl-NL" sz="2000" i="1">
                                <a:latin typeface="Cambria Math"/>
                              </a:rPr>
                              <m:t>2∙∆</m:t>
                            </m:r>
                            <m:sSub>
                              <m:sSubPr>
                                <m:ctrlPr>
                                  <a:rPr lang="nl-NL" sz="2000" i="1">
                                    <a:latin typeface="Cambria Math" panose="02040503050406030204" pitchFamily="18" charset="0"/>
                                  </a:rPr>
                                </m:ctrlPr>
                              </m:sSubPr>
                              <m:e>
                                <m:r>
                                  <a:rPr lang="nl-NL" sz="2000" i="1">
                                    <a:latin typeface="Cambria Math"/>
                                  </a:rPr>
                                  <m:t>𝐸</m:t>
                                </m:r>
                              </m:e>
                              <m:sub>
                                <m:r>
                                  <m:rPr>
                                    <m:sty m:val="p"/>
                                  </m:rPr>
                                  <a:rPr lang="nl-NL" sz="2000">
                                    <a:latin typeface="Cambria Math"/>
                                  </a:rPr>
                                  <m:t>k</m:t>
                                </m:r>
                              </m:sub>
                            </m:sSub>
                          </m:num>
                          <m:den>
                            <m:r>
                              <a:rPr lang="nl-NL" sz="2000" i="1">
                                <a:latin typeface="Cambria Math"/>
                              </a:rPr>
                              <m:t>𝑚</m:t>
                            </m:r>
                          </m:den>
                        </m:f>
                      </m:e>
                    </m:rad>
                    <m:r>
                      <a:rPr lang="nl-NL" sz="2000" i="1">
                        <a:latin typeface="Cambria Math"/>
                      </a:rPr>
                      <m:t>=</m:t>
                    </m:r>
                    <m:rad>
                      <m:radPr>
                        <m:degHide m:val="on"/>
                        <m:ctrlPr>
                          <a:rPr lang="nl-NL" sz="2000" i="1">
                            <a:latin typeface="Cambria Math" panose="02040503050406030204" pitchFamily="18" charset="0"/>
                          </a:rPr>
                        </m:ctrlPr>
                      </m:radPr>
                      <m:deg/>
                      <m:e>
                        <m:f>
                          <m:fPr>
                            <m:ctrlPr>
                              <a:rPr lang="nl-NL" sz="2000" i="1">
                                <a:latin typeface="Cambria Math" panose="02040503050406030204" pitchFamily="18" charset="0"/>
                              </a:rPr>
                            </m:ctrlPr>
                          </m:fPr>
                          <m:num>
                            <m:r>
                              <a:rPr lang="nl-NL" sz="2000" i="1">
                                <a:latin typeface="Cambria Math"/>
                              </a:rPr>
                              <m:t>2 × 1,60∙</m:t>
                            </m:r>
                            <m:sSup>
                              <m:sSupPr>
                                <m:ctrlPr>
                                  <a:rPr lang="nl-NL" sz="2000" i="1">
                                    <a:latin typeface="Cambria Math" panose="02040503050406030204" pitchFamily="18" charset="0"/>
                                  </a:rPr>
                                </m:ctrlPr>
                              </m:sSupPr>
                              <m:e>
                                <m:r>
                                  <a:rPr lang="nl-NL" sz="2000" i="1">
                                    <a:latin typeface="Cambria Math"/>
                                  </a:rPr>
                                  <m:t>10</m:t>
                                </m:r>
                              </m:e>
                              <m:sup>
                                <m:r>
                                  <a:rPr lang="nl-NL" sz="2000" i="1">
                                    <a:latin typeface="Cambria Math"/>
                                  </a:rPr>
                                  <m:t>−19</m:t>
                                </m:r>
                              </m:sup>
                            </m:sSup>
                            <m:r>
                              <a:rPr lang="nl-NL" sz="2000" i="1">
                                <a:latin typeface="Cambria Math"/>
                              </a:rPr>
                              <m:t>× 220∙</m:t>
                            </m:r>
                            <m:sSup>
                              <m:sSupPr>
                                <m:ctrlPr>
                                  <a:rPr lang="nl-NL" sz="2000" i="1">
                                    <a:latin typeface="Cambria Math" panose="02040503050406030204" pitchFamily="18" charset="0"/>
                                  </a:rPr>
                                </m:ctrlPr>
                              </m:sSupPr>
                              <m:e>
                                <m:r>
                                  <a:rPr lang="nl-NL" sz="2000" i="1">
                                    <a:latin typeface="Cambria Math"/>
                                  </a:rPr>
                                  <m:t>10</m:t>
                                </m:r>
                              </m:e>
                              <m:sup>
                                <m:r>
                                  <a:rPr lang="nl-NL" sz="2000" i="1">
                                    <a:latin typeface="Cambria Math"/>
                                  </a:rPr>
                                  <m:t>6</m:t>
                                </m:r>
                              </m:sup>
                            </m:sSup>
                          </m:num>
                          <m:den>
                            <m:r>
                              <a:rPr lang="nl-NL" sz="2000" i="1">
                                <a:latin typeface="Cambria Math"/>
                              </a:rPr>
                              <m:t>1,67∙</m:t>
                            </m:r>
                            <m:sSup>
                              <m:sSupPr>
                                <m:ctrlPr>
                                  <a:rPr lang="nl-NL" sz="2000" i="1">
                                    <a:latin typeface="Cambria Math" panose="02040503050406030204" pitchFamily="18" charset="0"/>
                                  </a:rPr>
                                </m:ctrlPr>
                              </m:sSupPr>
                              <m:e>
                                <m:r>
                                  <a:rPr lang="nl-NL" sz="2000" i="1">
                                    <a:latin typeface="Cambria Math"/>
                                  </a:rPr>
                                  <m:t>10</m:t>
                                </m:r>
                              </m:e>
                              <m:sup>
                                <m:r>
                                  <a:rPr lang="nl-NL" sz="2000" i="1">
                                    <a:latin typeface="Cambria Math"/>
                                  </a:rPr>
                                  <m:t>−27</m:t>
                                </m:r>
                              </m:sup>
                            </m:sSup>
                          </m:den>
                        </m:f>
                      </m:e>
                    </m:rad>
                    <m:r>
                      <a:rPr lang="nl-NL" sz="2000" i="1">
                        <a:latin typeface="Cambria Math"/>
                      </a:rPr>
                      <m:t>=2,05∙</m:t>
                    </m:r>
                    <m:sSup>
                      <m:sSupPr>
                        <m:ctrlPr>
                          <a:rPr lang="nl-NL" sz="2000" i="1">
                            <a:latin typeface="Cambria Math" panose="02040503050406030204" pitchFamily="18" charset="0"/>
                          </a:rPr>
                        </m:ctrlPr>
                      </m:sSupPr>
                      <m:e>
                        <m:r>
                          <a:rPr lang="nl-NL" sz="2000" i="1">
                            <a:latin typeface="Cambria Math"/>
                          </a:rPr>
                          <m:t>10</m:t>
                        </m:r>
                      </m:e>
                      <m:sup>
                        <m:r>
                          <a:rPr lang="nl-NL" sz="2000" i="1">
                            <a:latin typeface="Cambria Math"/>
                          </a:rPr>
                          <m:t>8</m:t>
                        </m:r>
                      </m:sup>
                    </m:sSup>
                    <m:r>
                      <a:rPr lang="nl-NL" sz="2000" i="1">
                        <a:latin typeface="Cambria Math"/>
                      </a:rPr>
                      <m:t> </m:t>
                    </m:r>
                    <m:r>
                      <m:rPr>
                        <m:sty m:val="p"/>
                      </m:rPr>
                      <a:rPr lang="nl-NL" sz="2000">
                        <a:latin typeface="Cambria Math"/>
                      </a:rPr>
                      <m:t>m</m:t>
                    </m:r>
                    <m:r>
                      <a:rPr lang="nl-NL" sz="2000">
                        <a:latin typeface="Cambria Math"/>
                      </a:rPr>
                      <m:t>/</m:t>
                    </m:r>
                    <m:r>
                      <m:rPr>
                        <m:sty m:val="p"/>
                      </m:rPr>
                      <a:rPr lang="nl-NL" sz="2000">
                        <a:latin typeface="Cambria Math"/>
                      </a:rPr>
                      <m:t>s</m:t>
                    </m:r>
                  </m:oMath>
                </a14:m>
                <a:endParaRPr lang="nl-NL" sz="2000" dirty="0"/>
              </a:p>
              <a:p>
                <a:endParaRPr lang="nl-NL" dirty="0"/>
              </a:p>
            </p:txBody>
          </p:sp>
        </mc:Choice>
        <mc:Fallback xmlns="">
          <p:sp>
            <p:nvSpPr>
              <p:cNvPr id="4" name="Tekstvak 3"/>
              <p:cNvSpPr txBox="1">
                <a:spLocks noRot="1" noChangeAspect="1" noMove="1" noResize="1" noEditPoints="1" noAdjustHandles="1" noChangeArrowheads="1" noChangeShapeType="1" noTextEdit="1"/>
              </p:cNvSpPr>
              <p:nvPr/>
            </p:nvSpPr>
            <p:spPr>
              <a:xfrm>
                <a:off x="-24635" y="3717032"/>
                <a:ext cx="9144000" cy="1009315"/>
              </a:xfrm>
              <a:prstGeom prst="rect">
                <a:avLst/>
              </a:prstGeom>
              <a:blipFill rotWithShape="1">
                <a:blip r:embed="rId4"/>
                <a:stretch>
                  <a:fillRect l="-733"/>
                </a:stretch>
              </a:blipFill>
            </p:spPr>
            <p:txBody>
              <a:bodyPr/>
              <a:lstStyle/>
              <a:p>
                <a:r>
                  <a:rPr lang="nl-NL">
                    <a:noFill/>
                  </a:rPr>
                  <a:t> </a:t>
                </a:r>
              </a:p>
            </p:txBody>
          </p:sp>
        </mc:Fallback>
      </mc:AlternateContent>
      <p:sp>
        <p:nvSpPr>
          <p:cNvPr id="10" name="Tekstvak 9"/>
          <p:cNvSpPr txBox="1"/>
          <p:nvPr/>
        </p:nvSpPr>
        <p:spPr>
          <a:xfrm>
            <a:off x="0" y="4892387"/>
            <a:ext cx="9144000" cy="984885"/>
          </a:xfrm>
          <a:prstGeom prst="rect">
            <a:avLst/>
          </a:prstGeom>
          <a:noFill/>
        </p:spPr>
        <p:txBody>
          <a:bodyPr wrap="square" rtlCol="0">
            <a:spAutoFit/>
          </a:bodyPr>
          <a:lstStyle/>
          <a:p>
            <a:pPr lvl="0"/>
            <a:r>
              <a:rPr lang="nl-NL" sz="2000" dirty="0"/>
              <a:t>50B         Vanwege de grote snelheid, bijna de lichtsnelheid,  moet je voor de massa de relativistische massa nemen.</a:t>
            </a:r>
          </a:p>
          <a:p>
            <a:endParaRPr lang="nl-NL" dirty="0"/>
          </a:p>
        </p:txBody>
      </p:sp>
      <p:pic>
        <p:nvPicPr>
          <p:cNvPr id="2" name="Afbeelding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69" y="618105"/>
            <a:ext cx="9193940" cy="5176147"/>
          </a:xfrm>
          <a:prstGeom prst="rect">
            <a:avLst/>
          </a:prstGeom>
        </p:spPr>
      </p:pic>
      <p:sp>
        <p:nvSpPr>
          <p:cNvPr id="11" name="Rectangle 3">
            <a:extLst>
              <a:ext uri="{FF2B5EF4-FFF2-40B4-BE49-F238E27FC236}">
                <a16:creationId xmlns:a16="http://schemas.microsoft.com/office/drawing/2014/main" id="{AA2E58DA-CF55-4F76-AE9C-95BACC907D61}"/>
              </a:ext>
            </a:extLst>
          </p:cNvPr>
          <p:cNvSpPr>
            <a:spLocks noChangeArrowheads="1"/>
          </p:cNvSpPr>
          <p:nvPr/>
        </p:nvSpPr>
        <p:spPr bwMode="auto">
          <a:xfrm>
            <a:off x="-24635" y="-45469"/>
            <a:ext cx="9144000" cy="914400"/>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defRPr/>
            </a:pPr>
            <a:endParaRPr lang="nl-NL"/>
          </a:p>
        </p:txBody>
      </p:sp>
      <p:sp>
        <p:nvSpPr>
          <p:cNvPr id="12" name="Text Box 5">
            <a:extLst>
              <a:ext uri="{FF2B5EF4-FFF2-40B4-BE49-F238E27FC236}">
                <a16:creationId xmlns:a16="http://schemas.microsoft.com/office/drawing/2014/main" id="{BB62603E-5CE1-4D5A-B8B3-7C9C9A040BBF}"/>
              </a:ext>
            </a:extLst>
          </p:cNvPr>
          <p:cNvSpPr txBox="1">
            <a:spLocks noChangeArrowheads="1"/>
          </p:cNvSpPr>
          <p:nvPr/>
        </p:nvSpPr>
        <p:spPr bwMode="auto">
          <a:xfrm>
            <a:off x="0" y="86294"/>
            <a:ext cx="9144000" cy="650875"/>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algn="ctr" eaLnBrk="1" hangingPunct="1">
              <a:spcBef>
                <a:spcPct val="50000"/>
              </a:spcBef>
              <a:defRPr/>
            </a:pPr>
            <a:r>
              <a:rPr lang="nl-NL" sz="3600" b="1" dirty="0">
                <a:solidFill>
                  <a:schemeClr val="bg1"/>
                </a:solidFill>
                <a:latin typeface="Comic Sans MS" pitchFamily="66" charset="0"/>
              </a:rPr>
              <a:t>SOM 48, 50 THEORIE</a:t>
            </a:r>
          </a:p>
        </p:txBody>
      </p:sp>
    </p:spTree>
    <p:extLst>
      <p:ext uri="{BB962C8B-B14F-4D97-AF65-F5344CB8AC3E}">
        <p14:creationId xmlns:p14="http://schemas.microsoft.com/office/powerpoint/2010/main" val="207366515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4"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Rectangle 4"/>
          <p:cNvSpPr>
            <a:spLocks noChangeArrowheads="1"/>
          </p:cNvSpPr>
          <p:nvPr/>
        </p:nvSpPr>
        <p:spPr bwMode="auto">
          <a:xfrm>
            <a:off x="0" y="0"/>
            <a:ext cx="827088" cy="6858000"/>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lgn="ctr">
              <a:defRPr/>
            </a:pPr>
            <a:endParaRPr lang="nl-NL"/>
          </a:p>
        </p:txBody>
      </p:sp>
      <p:sp>
        <p:nvSpPr>
          <p:cNvPr id="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7"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8"/>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11" name="Rectangle 10"/>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41987" name="Rectangle 3"/>
          <p:cNvSpPr>
            <a:spLocks noChangeArrowheads="1"/>
          </p:cNvSpPr>
          <p:nvPr/>
        </p:nvSpPr>
        <p:spPr bwMode="auto">
          <a:xfrm>
            <a:off x="0" y="0"/>
            <a:ext cx="9144000" cy="914400"/>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defRPr/>
            </a:pPr>
            <a:endParaRPr lang="nl-NL"/>
          </a:p>
        </p:txBody>
      </p:sp>
      <p:sp>
        <p:nvSpPr>
          <p:cNvPr id="41988" name="Text Box 5"/>
          <p:cNvSpPr txBox="1">
            <a:spLocks noChangeArrowheads="1"/>
          </p:cNvSpPr>
          <p:nvPr/>
        </p:nvSpPr>
        <p:spPr bwMode="auto">
          <a:xfrm>
            <a:off x="0" y="115888"/>
            <a:ext cx="9144000" cy="650875"/>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algn="ctr" eaLnBrk="1" hangingPunct="1">
              <a:spcBef>
                <a:spcPct val="50000"/>
              </a:spcBef>
              <a:defRPr/>
            </a:pPr>
            <a:r>
              <a:rPr lang="nl-NL" sz="3600" b="1" dirty="0">
                <a:solidFill>
                  <a:schemeClr val="bg1"/>
                </a:solidFill>
                <a:latin typeface="Comic Sans MS" pitchFamily="66" charset="0"/>
              </a:rPr>
              <a:t>SOM 52 IONENMOTOR</a:t>
            </a:r>
          </a:p>
        </p:txBody>
      </p:sp>
      <mc:AlternateContent xmlns:mc="http://schemas.openxmlformats.org/markup-compatibility/2006" xmlns:a14="http://schemas.microsoft.com/office/drawing/2010/main">
        <mc:Choice Requires="a14">
          <p:sp>
            <p:nvSpPr>
              <p:cNvPr id="2" name="Rechthoek 1">
                <a:extLst>
                  <a:ext uri="{FF2B5EF4-FFF2-40B4-BE49-F238E27FC236}">
                    <a16:creationId xmlns:a16="http://schemas.microsoft.com/office/drawing/2014/main" id="{765B9BDB-BBCF-483F-B708-7BCDB0592991}"/>
                  </a:ext>
                </a:extLst>
              </p:cNvPr>
              <p:cNvSpPr/>
              <p:nvPr/>
            </p:nvSpPr>
            <p:spPr>
              <a:xfrm>
                <a:off x="827087" y="950912"/>
                <a:ext cx="7554245" cy="1837426"/>
              </a:xfrm>
              <a:prstGeom prst="rect">
                <a:avLst/>
              </a:prstGeom>
            </p:spPr>
            <p:txBody>
              <a:bodyPr wrap="square">
                <a:spAutoFit/>
              </a:bodyPr>
              <a:lstStyle/>
              <a:p>
                <a:pPr lvl="0">
                  <a:buClr>
                    <a:srgbClr val="548DD4"/>
                  </a:buClr>
                  <a:buSzPts val="900"/>
                </a:pPr>
                <a:r>
                  <a:rPr lang="nl-NL" dirty="0">
                    <a:ea typeface="Times New Roman" panose="02020603050405020304" pitchFamily="18" charset="0"/>
                  </a:rPr>
                  <a:t>A	Uit de energieomzetting</a:t>
                </a:r>
              </a:p>
              <a:p>
                <a:pPr lvl="1">
                  <a:buClr>
                    <a:srgbClr val="548DD4"/>
                  </a:buClr>
                  <a:buSzPts val="900"/>
                </a:pPr>
                <a:r>
                  <a:rPr lang="nl-NL" dirty="0">
                    <a:ea typeface="Times New Roman" panose="02020603050405020304" pitchFamily="18" charset="0"/>
                  </a:rPr>
                  <a:t>	</a:t>
                </a:r>
                <a14:m>
                  <m:oMath xmlns:m="http://schemas.openxmlformats.org/officeDocument/2006/math">
                    <m:sSub>
                      <m:sSubPr>
                        <m:ctrlPr>
                          <a:rPr lang="nl-NL" i="1">
                            <a:latin typeface="Cambria Math" panose="02040503050406030204" pitchFamily="18" charset="0"/>
                            <a:ea typeface="Times New Roman" panose="02020603050405020304" pitchFamily="18" charset="0"/>
                          </a:rPr>
                        </m:ctrlPr>
                      </m:sSubPr>
                      <m:e>
                        <m:r>
                          <a:rPr lang="nl-NL" i="1">
                            <a:latin typeface="Cambria Math" panose="02040503050406030204" pitchFamily="18" charset="0"/>
                            <a:ea typeface="Times New Roman" panose="02020603050405020304" pitchFamily="18" charset="0"/>
                          </a:rPr>
                          <m:t>𝐸</m:t>
                        </m:r>
                      </m:e>
                      <m:sub>
                        <m:r>
                          <a:rPr lang="nl-NL" i="1">
                            <a:latin typeface="Cambria Math" panose="02040503050406030204" pitchFamily="18" charset="0"/>
                            <a:ea typeface="Times New Roman" panose="02020603050405020304" pitchFamily="18" charset="0"/>
                          </a:rPr>
                          <m:t>𝑘</m:t>
                        </m:r>
                      </m:sub>
                    </m:sSub>
                    <m:r>
                      <a:rPr lang="nl-NL" b="0" i="1" smtClean="0">
                        <a:latin typeface="Cambria Math" panose="02040503050406030204" pitchFamily="18" charset="0"/>
                        <a:ea typeface="Times New Roman" panose="02020603050405020304" pitchFamily="18" charset="0"/>
                      </a:rPr>
                      <m:t>= </m:t>
                    </m:r>
                    <m:r>
                      <a:rPr lang="nl-NL" i="1" smtClean="0">
                        <a:latin typeface="Cambria Math" panose="02040503050406030204" pitchFamily="18" charset="0"/>
                        <a:ea typeface="Times New Roman" panose="02020603050405020304" pitchFamily="18" charset="0"/>
                      </a:rPr>
                      <m:t>𝐸</m:t>
                    </m:r>
                    <m:r>
                      <a:rPr lang="nl-NL" b="0" i="1" smtClean="0">
                        <a:latin typeface="Cambria Math" panose="02040503050406030204" pitchFamily="18" charset="0"/>
                        <a:ea typeface="Times New Roman" panose="02020603050405020304" pitchFamily="18" charset="0"/>
                      </a:rPr>
                      <m:t>𝑒𝑙</m:t>
                    </m:r>
                    <m:r>
                      <a:rPr lang="nl-NL" b="0" i="1" smtClean="0">
                        <a:latin typeface="Cambria Math" panose="02040503050406030204" pitchFamily="18" charset="0"/>
                        <a:ea typeface="Times New Roman" panose="02020603050405020304" pitchFamily="18" charset="0"/>
                      </a:rPr>
                      <m:t>→</m:t>
                    </m:r>
                    <m:f>
                      <m:fPr>
                        <m:ctrlPr>
                          <a:rPr lang="nl-NL" i="1">
                            <a:latin typeface="Cambria Math" panose="02040503050406030204" pitchFamily="18" charset="0"/>
                            <a:ea typeface="Times New Roman" panose="02020603050405020304" pitchFamily="18" charset="0"/>
                          </a:rPr>
                        </m:ctrlPr>
                      </m:fPr>
                      <m:num>
                        <m:r>
                          <a:rPr lang="nl-NL" b="0" i="1">
                            <a:latin typeface="Cambria Math" panose="02040503050406030204" pitchFamily="18" charset="0"/>
                            <a:ea typeface="Times New Roman" panose="02020603050405020304" pitchFamily="18" charset="0"/>
                            <a:cs typeface="Helvetica" panose="020B0604020202020204" pitchFamily="34" charset="0"/>
                          </a:rPr>
                          <m:t>1</m:t>
                        </m:r>
                      </m:num>
                      <m:den>
                        <m:r>
                          <a:rPr lang="nl-NL" b="0" i="1">
                            <a:latin typeface="Cambria Math" panose="02040503050406030204" pitchFamily="18" charset="0"/>
                            <a:ea typeface="Times New Roman" panose="02020603050405020304" pitchFamily="18" charset="0"/>
                            <a:cs typeface="Helvetica" panose="020B0604020202020204" pitchFamily="34" charset="0"/>
                          </a:rPr>
                          <m:t>2</m:t>
                        </m:r>
                      </m:den>
                    </m:f>
                    <m:r>
                      <a:rPr lang="nl-NL" b="0" i="1">
                        <a:latin typeface="Cambria Math" panose="02040503050406030204" pitchFamily="18" charset="0"/>
                        <a:ea typeface="Times New Roman" panose="02020603050405020304" pitchFamily="18" charset="0"/>
                        <a:cs typeface="Helvetica" panose="020B0604020202020204" pitchFamily="34" charset="0"/>
                      </a:rPr>
                      <m:t>∙</m:t>
                    </m:r>
                    <m:r>
                      <a:rPr lang="nl-NL" b="0" i="1">
                        <a:latin typeface="Cambria Math" panose="02040503050406030204" pitchFamily="18" charset="0"/>
                        <a:ea typeface="Times New Roman" panose="02020603050405020304" pitchFamily="18" charset="0"/>
                        <a:cs typeface="Helvetica" panose="020B0604020202020204" pitchFamily="34" charset="0"/>
                      </a:rPr>
                      <m:t>𝑚</m:t>
                    </m:r>
                    <m:r>
                      <a:rPr lang="nl-NL" b="0" i="1">
                        <a:latin typeface="Cambria Math" panose="02040503050406030204" pitchFamily="18" charset="0"/>
                        <a:ea typeface="Times New Roman" panose="02020603050405020304" pitchFamily="18" charset="0"/>
                        <a:cs typeface="Helvetica" panose="020B0604020202020204" pitchFamily="34" charset="0"/>
                      </a:rPr>
                      <m:t>∙</m:t>
                    </m:r>
                    <m:sSup>
                      <m:sSupPr>
                        <m:ctrlPr>
                          <a:rPr lang="nl-NL" i="1">
                            <a:latin typeface="Cambria Math" panose="02040503050406030204" pitchFamily="18" charset="0"/>
                            <a:ea typeface="Times New Roman" panose="02020603050405020304" pitchFamily="18" charset="0"/>
                          </a:rPr>
                        </m:ctrlPr>
                      </m:sSupPr>
                      <m:e>
                        <m:r>
                          <a:rPr lang="nl-NL" b="0" i="1">
                            <a:latin typeface="Cambria Math" panose="02040503050406030204" pitchFamily="18" charset="0"/>
                            <a:ea typeface="Times New Roman" panose="02020603050405020304" pitchFamily="18" charset="0"/>
                            <a:cs typeface="Helvetica" panose="020B0604020202020204" pitchFamily="34" charset="0"/>
                          </a:rPr>
                          <m:t>𝑣</m:t>
                        </m:r>
                      </m:e>
                      <m:sup>
                        <m:r>
                          <a:rPr lang="nl-NL" b="0" i="1">
                            <a:latin typeface="Cambria Math" panose="02040503050406030204" pitchFamily="18" charset="0"/>
                            <a:ea typeface="Times New Roman" panose="02020603050405020304" pitchFamily="18" charset="0"/>
                            <a:cs typeface="Helvetica" panose="020B0604020202020204" pitchFamily="34" charset="0"/>
                          </a:rPr>
                          <m:t>2</m:t>
                        </m:r>
                      </m:sup>
                    </m:sSup>
                    <m:r>
                      <a:rPr lang="nl-NL" b="0" i="1">
                        <a:latin typeface="Cambria Math" panose="02040503050406030204" pitchFamily="18" charset="0"/>
                        <a:ea typeface="Times New Roman" panose="02020603050405020304" pitchFamily="18" charset="0"/>
                        <a:cs typeface="Helvetica" panose="020B0604020202020204" pitchFamily="34" charset="0"/>
                      </a:rPr>
                      <m:t>=</m:t>
                    </m:r>
                    <m:r>
                      <a:rPr lang="nl-NL" b="0" i="1">
                        <a:latin typeface="Cambria Math" panose="02040503050406030204" pitchFamily="18" charset="0"/>
                        <a:ea typeface="Times New Roman" panose="02020603050405020304" pitchFamily="18" charset="0"/>
                        <a:cs typeface="Helvetica" panose="020B0604020202020204" pitchFamily="34" charset="0"/>
                      </a:rPr>
                      <m:t>𝑞</m:t>
                    </m:r>
                    <m:r>
                      <a:rPr lang="nl-NL" b="0" i="1">
                        <a:latin typeface="Cambria Math" panose="02040503050406030204" pitchFamily="18" charset="0"/>
                        <a:ea typeface="Times New Roman" panose="02020603050405020304" pitchFamily="18" charset="0"/>
                        <a:cs typeface="Helvetica" panose="020B0604020202020204" pitchFamily="34" charset="0"/>
                      </a:rPr>
                      <m:t>∙</m:t>
                    </m:r>
                    <m:r>
                      <a:rPr lang="nl-NL" b="0" i="1">
                        <a:latin typeface="Cambria Math" panose="02040503050406030204" pitchFamily="18" charset="0"/>
                        <a:ea typeface="Times New Roman" panose="02020603050405020304" pitchFamily="18" charset="0"/>
                        <a:cs typeface="Helvetica" panose="020B0604020202020204" pitchFamily="34" charset="0"/>
                      </a:rPr>
                      <m:t>𝑈</m:t>
                    </m:r>
                  </m:oMath>
                </a14:m>
                <a:endParaRPr lang="nl-NL" u="none" strike="noStrike" dirty="0">
                  <a:effectLst/>
                  <a:ea typeface="Times New Roman" panose="02020603050405020304" pitchFamily="18" charset="0"/>
                </a:endParaRPr>
              </a:p>
              <a:p>
                <a:pPr marL="0" lvl="1">
                  <a:buClr>
                    <a:srgbClr val="548DD4"/>
                  </a:buClr>
                  <a:buSzPts val="900"/>
                </a:pPr>
                <a:r>
                  <a:rPr lang="nl-NL" u="none" strike="noStrike" dirty="0">
                    <a:effectLst/>
                    <a:ea typeface="Times New Roman" panose="02020603050405020304" pitchFamily="18" charset="0"/>
                  </a:rPr>
                  <a:t>en de massa van een Xenon-atoom</a:t>
                </a:r>
                <a:r>
                  <a:rPr lang="nl-NL" dirty="0">
                    <a:ea typeface="Times New Roman" panose="02020603050405020304" pitchFamily="18" charset="0"/>
                  </a:rPr>
                  <a:t> volgt spanning U</a:t>
                </a:r>
              </a:p>
              <a:p>
                <a:pPr marL="0" lvl="1">
                  <a:buClr>
                    <a:srgbClr val="548DD4"/>
                  </a:buClr>
                  <a:buSzPts val="900"/>
                </a:pPr>
                <a:r>
                  <a:rPr lang="nl-NL" b="0" dirty="0">
                    <a:ea typeface="Times New Roman" panose="02020603050405020304" pitchFamily="18" charset="0"/>
                    <a:cs typeface="Helvetica" panose="020B0604020202020204" pitchFamily="34" charset="0"/>
                  </a:rPr>
                  <a:t>	</a:t>
                </a:r>
                <a14:m>
                  <m:oMath xmlns:m="http://schemas.openxmlformats.org/officeDocument/2006/math">
                    <m:r>
                      <a:rPr lang="nl-NL" b="0" i="1">
                        <a:latin typeface="Cambria Math" panose="02040503050406030204" pitchFamily="18" charset="0"/>
                        <a:ea typeface="Times New Roman" panose="02020603050405020304" pitchFamily="18" charset="0"/>
                        <a:cs typeface="Helvetica" panose="020B0604020202020204" pitchFamily="34" charset="0"/>
                      </a:rPr>
                      <m:t>131,3 </m:t>
                    </m:r>
                    <m:r>
                      <a:rPr lang="nl-NL" b="0" i="1">
                        <a:latin typeface="Cambria Math" panose="02040503050406030204" pitchFamily="18" charset="0"/>
                        <a:ea typeface="Times New Roman" panose="02020603050405020304" pitchFamily="18" charset="0"/>
                        <a:cs typeface="Helvetica" panose="020B0604020202020204" pitchFamily="34" charset="0"/>
                      </a:rPr>
                      <m:t>𝑢</m:t>
                    </m:r>
                    <m:r>
                      <a:rPr lang="nl-NL" b="0">
                        <a:latin typeface="Cambria Math" panose="02040503050406030204" pitchFamily="18" charset="0"/>
                        <a:ea typeface="Times New Roman" panose="02020603050405020304" pitchFamily="18" charset="0"/>
                        <a:cs typeface="Helvetica" panose="020B0604020202020204" pitchFamily="34" charset="0"/>
                      </a:rPr>
                      <m:t>=</m:t>
                    </m:r>
                    <m:r>
                      <a:rPr lang="nl-NL" b="0" i="1">
                        <a:latin typeface="Cambria Math" panose="02040503050406030204" pitchFamily="18" charset="0"/>
                        <a:ea typeface="Times New Roman" panose="02020603050405020304" pitchFamily="18" charset="0"/>
                        <a:cs typeface="Helvetica" panose="020B0604020202020204" pitchFamily="34" charset="0"/>
                      </a:rPr>
                      <m:t>131</m:t>
                    </m:r>
                    <m:r>
                      <a:rPr lang="nl-NL" b="0">
                        <a:latin typeface="Cambria Math" panose="02040503050406030204" pitchFamily="18" charset="0"/>
                        <a:ea typeface="Times New Roman" panose="02020603050405020304" pitchFamily="18" charset="0"/>
                        <a:cs typeface="Helvetica" panose="020B0604020202020204" pitchFamily="34" charset="0"/>
                      </a:rPr>
                      <m:t>,</m:t>
                    </m:r>
                    <m:r>
                      <a:rPr lang="nl-NL" b="0" i="1">
                        <a:latin typeface="Cambria Math" panose="02040503050406030204" pitchFamily="18" charset="0"/>
                        <a:ea typeface="Times New Roman" panose="02020603050405020304" pitchFamily="18" charset="0"/>
                        <a:cs typeface="Helvetica" panose="020B0604020202020204" pitchFamily="34" charset="0"/>
                      </a:rPr>
                      <m:t>3</m:t>
                    </m:r>
                    <m:r>
                      <a:rPr lang="nl-NL" b="0">
                        <a:latin typeface="Cambria Math" panose="02040503050406030204" pitchFamily="18" charset="0"/>
                        <a:ea typeface="Times New Roman" panose="02020603050405020304" pitchFamily="18" charset="0"/>
                        <a:cs typeface="Helvetica" panose="020B0604020202020204" pitchFamily="34" charset="0"/>
                      </a:rPr>
                      <m:t>×</m:t>
                    </m:r>
                    <m:r>
                      <a:rPr lang="nl-NL" b="0" i="1">
                        <a:latin typeface="Cambria Math" panose="02040503050406030204" pitchFamily="18" charset="0"/>
                        <a:ea typeface="Times New Roman" panose="02020603050405020304" pitchFamily="18" charset="0"/>
                        <a:cs typeface="Helvetica" panose="020B0604020202020204" pitchFamily="34" charset="0"/>
                      </a:rPr>
                      <m:t>1</m:t>
                    </m:r>
                    <m:r>
                      <a:rPr lang="nl-NL" b="0">
                        <a:latin typeface="Cambria Math" panose="02040503050406030204" pitchFamily="18" charset="0"/>
                        <a:ea typeface="Times New Roman" panose="02020603050405020304" pitchFamily="18" charset="0"/>
                        <a:cs typeface="Helvetica" panose="020B0604020202020204" pitchFamily="34" charset="0"/>
                      </a:rPr>
                      <m:t>,</m:t>
                    </m:r>
                    <m:r>
                      <a:rPr lang="nl-NL" b="0" i="1">
                        <a:latin typeface="Cambria Math" panose="02040503050406030204" pitchFamily="18" charset="0"/>
                        <a:ea typeface="Times New Roman" panose="02020603050405020304" pitchFamily="18" charset="0"/>
                        <a:cs typeface="Helvetica" panose="020B0604020202020204" pitchFamily="34" charset="0"/>
                      </a:rPr>
                      <m:t>66</m:t>
                    </m:r>
                    <m:r>
                      <a:rPr lang="nl-NL" b="0">
                        <a:latin typeface="Cambria Math" panose="02040503050406030204" pitchFamily="18" charset="0"/>
                        <a:ea typeface="Times New Roman" panose="02020603050405020304" pitchFamily="18" charset="0"/>
                        <a:cs typeface="Helvetica" panose="020B0604020202020204" pitchFamily="34" charset="0"/>
                      </a:rPr>
                      <m:t>∙</m:t>
                    </m:r>
                    <m:sSup>
                      <m:sSupPr>
                        <m:ctrlPr>
                          <a:rPr lang="nl-NL" i="1">
                            <a:latin typeface="Cambria Math" panose="02040503050406030204" pitchFamily="18" charset="0"/>
                            <a:ea typeface="Times New Roman" panose="02020603050405020304" pitchFamily="18" charset="0"/>
                          </a:rPr>
                        </m:ctrlPr>
                      </m:sSupPr>
                      <m:e>
                        <m:r>
                          <a:rPr lang="nl-NL" b="0" i="1">
                            <a:latin typeface="Cambria Math" panose="02040503050406030204" pitchFamily="18" charset="0"/>
                            <a:ea typeface="Times New Roman" panose="02020603050405020304" pitchFamily="18" charset="0"/>
                            <a:cs typeface="Helvetica" panose="020B0604020202020204" pitchFamily="34" charset="0"/>
                          </a:rPr>
                          <m:t>10</m:t>
                        </m:r>
                      </m:e>
                      <m:sup>
                        <m:r>
                          <a:rPr lang="nl-NL" b="0" i="1">
                            <a:latin typeface="Cambria Math" panose="02040503050406030204" pitchFamily="18" charset="0"/>
                            <a:ea typeface="Times New Roman" panose="02020603050405020304" pitchFamily="18" charset="0"/>
                            <a:cs typeface="Helvetica" panose="020B0604020202020204" pitchFamily="34" charset="0"/>
                          </a:rPr>
                          <m:t>−27</m:t>
                        </m:r>
                      </m:sup>
                    </m:sSup>
                    <m:r>
                      <a:rPr lang="nl-NL" b="0" i="1">
                        <a:latin typeface="Cambria Math" panose="02040503050406030204" pitchFamily="18" charset="0"/>
                        <a:ea typeface="Times New Roman" panose="02020603050405020304" pitchFamily="18" charset="0"/>
                        <a:cs typeface="Helvetica" panose="020B0604020202020204" pitchFamily="34" charset="0"/>
                      </a:rPr>
                      <m:t>=2,18∙</m:t>
                    </m:r>
                    <m:sSup>
                      <m:sSupPr>
                        <m:ctrlPr>
                          <a:rPr lang="nl-NL" i="1">
                            <a:latin typeface="Cambria Math" panose="02040503050406030204" pitchFamily="18" charset="0"/>
                            <a:ea typeface="Times New Roman" panose="02020603050405020304" pitchFamily="18" charset="0"/>
                          </a:rPr>
                        </m:ctrlPr>
                      </m:sSupPr>
                      <m:e>
                        <m:r>
                          <a:rPr lang="nl-NL" b="0" i="1">
                            <a:latin typeface="Cambria Math" panose="02040503050406030204" pitchFamily="18" charset="0"/>
                            <a:ea typeface="Times New Roman" panose="02020603050405020304" pitchFamily="18" charset="0"/>
                            <a:cs typeface="Helvetica" panose="020B0604020202020204" pitchFamily="34" charset="0"/>
                          </a:rPr>
                          <m:t>10</m:t>
                        </m:r>
                      </m:e>
                      <m:sup>
                        <m:r>
                          <a:rPr lang="nl-NL" b="0" i="1">
                            <a:latin typeface="Cambria Math" panose="02040503050406030204" pitchFamily="18" charset="0"/>
                            <a:ea typeface="Times New Roman" panose="02020603050405020304" pitchFamily="18" charset="0"/>
                            <a:cs typeface="Helvetica" panose="020B0604020202020204" pitchFamily="34" charset="0"/>
                          </a:rPr>
                          <m:t>−25</m:t>
                        </m:r>
                      </m:sup>
                    </m:sSup>
                    <m:r>
                      <a:rPr lang="nl-NL" b="0" i="1">
                        <a:latin typeface="Cambria Math" panose="02040503050406030204" pitchFamily="18" charset="0"/>
                        <a:ea typeface="Times New Roman" panose="02020603050405020304" pitchFamily="18" charset="0"/>
                        <a:cs typeface="Helvetica" panose="020B0604020202020204" pitchFamily="34" charset="0"/>
                      </a:rPr>
                      <m:t> </m:t>
                    </m:r>
                    <m:r>
                      <a:rPr lang="nl-NL" b="0" i="1">
                        <a:latin typeface="Cambria Math" panose="02040503050406030204" pitchFamily="18" charset="0"/>
                        <a:ea typeface="Times New Roman" panose="02020603050405020304" pitchFamily="18" charset="0"/>
                        <a:cs typeface="Helvetica" panose="020B0604020202020204" pitchFamily="34" charset="0"/>
                      </a:rPr>
                      <m:t>𝑘𝑔</m:t>
                    </m:r>
                  </m:oMath>
                </a14:m>
                <a:r>
                  <a:rPr lang="nl-NL" u="none" strike="noStrike" dirty="0">
                    <a:effectLst/>
                    <a:ea typeface="Times New Roman" panose="02020603050405020304" pitchFamily="18" charset="0"/>
                  </a:rPr>
                  <a:t>,</a:t>
                </a:r>
              </a:p>
              <a:p>
                <a:pPr marL="0" lvl="1">
                  <a:buClr>
                    <a:srgbClr val="548DD4"/>
                  </a:buClr>
                  <a:buSzPts val="900"/>
                </a:pPr>
                <a:r>
                  <a:rPr lang="nl-NL" dirty="0">
                    <a:ea typeface="Times New Roman" panose="02020603050405020304" pitchFamily="18" charset="0"/>
                  </a:rPr>
                  <a:t>	</a:t>
                </a:r>
                <a14:m>
                  <m:oMath xmlns:m="http://schemas.openxmlformats.org/officeDocument/2006/math">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𝑈</m:t>
                    </m:r>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m:t>
                    </m:r>
                    <m:f>
                      <m:fPr>
                        <m:ctrlPr>
                          <a:rPr lang="nl-NL" i="1" u="none" strike="noStrike">
                            <a:effectLst/>
                            <a:latin typeface="Cambria Math" panose="02040503050406030204" pitchFamily="18" charset="0"/>
                            <a:ea typeface="Times New Roman" panose="02020603050405020304" pitchFamily="18" charset="0"/>
                          </a:rPr>
                        </m:ctrlPr>
                      </m:fPr>
                      <m:num>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1</m:t>
                        </m:r>
                      </m:num>
                      <m:den>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2</m:t>
                        </m:r>
                      </m:den>
                    </m:f>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m:t>
                    </m:r>
                    <m:f>
                      <m:fPr>
                        <m:ctrlPr>
                          <a:rPr lang="nl-NL" i="1" u="none" strike="noStrike">
                            <a:effectLst/>
                            <a:latin typeface="Cambria Math" panose="02040503050406030204" pitchFamily="18" charset="0"/>
                            <a:ea typeface="Times New Roman" panose="02020603050405020304" pitchFamily="18" charset="0"/>
                          </a:rPr>
                        </m:ctrlPr>
                      </m:fPr>
                      <m:num>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𝑚</m:t>
                        </m:r>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m:t>
                        </m:r>
                        <m:sSup>
                          <m:sSupPr>
                            <m:ctrlPr>
                              <a:rPr lang="nl-NL" i="1" u="none" strike="noStrike">
                                <a:effectLst/>
                                <a:latin typeface="Cambria Math" panose="02040503050406030204" pitchFamily="18" charset="0"/>
                                <a:ea typeface="Times New Roman" panose="02020603050405020304" pitchFamily="18" charset="0"/>
                              </a:rPr>
                            </m:ctrlPr>
                          </m:sSupPr>
                          <m:e>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𝑣</m:t>
                            </m:r>
                          </m:e>
                          <m:sup>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2</m:t>
                            </m:r>
                          </m:sup>
                        </m:sSup>
                      </m:num>
                      <m:den>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𝑞</m:t>
                        </m:r>
                      </m:den>
                    </m:f>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m:t>
                    </m:r>
                    <m:f>
                      <m:fPr>
                        <m:ctrlPr>
                          <a:rPr lang="nl-NL" i="1" u="none" strike="noStrike">
                            <a:effectLst/>
                            <a:latin typeface="Cambria Math" panose="02040503050406030204" pitchFamily="18" charset="0"/>
                            <a:ea typeface="Times New Roman" panose="02020603050405020304" pitchFamily="18" charset="0"/>
                          </a:rPr>
                        </m:ctrlPr>
                      </m:fPr>
                      <m:num>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1</m:t>
                        </m:r>
                      </m:num>
                      <m:den>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2</m:t>
                        </m:r>
                      </m:den>
                    </m:f>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m:t>
                    </m:r>
                    <m:f>
                      <m:fPr>
                        <m:ctrlPr>
                          <a:rPr lang="nl-NL" i="1" u="none" strike="noStrike">
                            <a:effectLst/>
                            <a:latin typeface="Cambria Math" panose="02040503050406030204" pitchFamily="18" charset="0"/>
                            <a:ea typeface="Times New Roman" panose="02020603050405020304" pitchFamily="18" charset="0"/>
                          </a:rPr>
                        </m:ctrlPr>
                      </m:fPr>
                      <m:num>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2,18∙</m:t>
                        </m:r>
                        <m:sSup>
                          <m:sSupPr>
                            <m:ctrlPr>
                              <a:rPr lang="nl-NL" i="1" u="none" strike="noStrike">
                                <a:effectLst/>
                                <a:latin typeface="Cambria Math" panose="02040503050406030204" pitchFamily="18" charset="0"/>
                                <a:ea typeface="Times New Roman" panose="02020603050405020304" pitchFamily="18" charset="0"/>
                              </a:rPr>
                            </m:ctrlPr>
                          </m:sSupPr>
                          <m:e>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10</m:t>
                            </m:r>
                          </m:e>
                          <m:sup>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−25</m:t>
                            </m:r>
                          </m:sup>
                        </m:sSup>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 × </m:t>
                        </m:r>
                        <m:sSup>
                          <m:sSupPr>
                            <m:ctrlPr>
                              <a:rPr lang="nl-NL" i="1" u="none" strike="noStrike">
                                <a:effectLst/>
                                <a:latin typeface="Cambria Math" panose="02040503050406030204" pitchFamily="18" charset="0"/>
                                <a:ea typeface="Times New Roman" panose="02020603050405020304" pitchFamily="18" charset="0"/>
                              </a:rPr>
                            </m:ctrlPr>
                          </m:sSupPr>
                          <m:e>
                            <m:d>
                              <m:dPr>
                                <m:ctrlPr>
                                  <a:rPr lang="nl-NL" i="1" u="none" strike="noStrike">
                                    <a:effectLst/>
                                    <a:latin typeface="Cambria Math" panose="02040503050406030204" pitchFamily="18" charset="0"/>
                                    <a:ea typeface="Times New Roman" panose="02020603050405020304" pitchFamily="18" charset="0"/>
                                  </a:rPr>
                                </m:ctrlPr>
                              </m:dPr>
                              <m:e>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30∙</m:t>
                                </m:r>
                                <m:sSup>
                                  <m:sSupPr>
                                    <m:ctrlPr>
                                      <a:rPr lang="nl-NL" i="1" u="none" strike="noStrike">
                                        <a:effectLst/>
                                        <a:latin typeface="Cambria Math" panose="02040503050406030204" pitchFamily="18" charset="0"/>
                                        <a:ea typeface="Times New Roman" panose="02020603050405020304" pitchFamily="18" charset="0"/>
                                      </a:rPr>
                                    </m:ctrlPr>
                                  </m:sSupPr>
                                  <m:e>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10</m:t>
                                    </m:r>
                                  </m:e>
                                  <m:sup>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3</m:t>
                                    </m:r>
                                  </m:sup>
                                </m:sSup>
                              </m:e>
                            </m:d>
                          </m:e>
                          <m:sup>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2</m:t>
                            </m:r>
                          </m:sup>
                        </m:sSup>
                      </m:num>
                      <m:den>
                        <m:r>
                          <a:rPr lang="nl-NL" b="0" i="1" u="none" strike="noStrike">
                            <a:effectLst/>
                            <a:latin typeface="Cambria Math" panose="02040503050406030204" pitchFamily="18" charset="0"/>
                            <a:ea typeface="Times New Roman" panose="02020603050405020304" pitchFamily="18" charset="0"/>
                          </a:rPr>
                          <m:t>1,6∙</m:t>
                        </m:r>
                        <m:sSup>
                          <m:sSupPr>
                            <m:ctrlPr>
                              <a:rPr lang="nl-NL" i="1" u="none" strike="noStrike">
                                <a:effectLst/>
                                <a:latin typeface="Cambria Math" panose="02040503050406030204" pitchFamily="18" charset="0"/>
                                <a:ea typeface="Times New Roman" panose="02020603050405020304" pitchFamily="18" charset="0"/>
                              </a:rPr>
                            </m:ctrlPr>
                          </m:sSupPr>
                          <m:e>
                            <m:r>
                              <a:rPr lang="nl-NL" b="0" i="1" u="none" strike="noStrike">
                                <a:effectLst/>
                                <a:latin typeface="Cambria Math" panose="02040503050406030204" pitchFamily="18" charset="0"/>
                                <a:ea typeface="Times New Roman" panose="02020603050405020304" pitchFamily="18" charset="0"/>
                              </a:rPr>
                              <m:t>10</m:t>
                            </m:r>
                          </m:e>
                          <m:sup>
                            <m:r>
                              <a:rPr lang="nl-NL" b="0" i="1" u="none" strike="noStrike">
                                <a:effectLst/>
                                <a:latin typeface="Cambria Math" panose="02040503050406030204" pitchFamily="18" charset="0"/>
                                <a:ea typeface="Times New Roman" panose="02020603050405020304" pitchFamily="18" charset="0"/>
                              </a:rPr>
                              <m:t>−19</m:t>
                            </m:r>
                          </m:sup>
                        </m:sSup>
                      </m:den>
                    </m:f>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=6,1∙</m:t>
                    </m:r>
                    <m:sSup>
                      <m:sSupPr>
                        <m:ctrlPr>
                          <a:rPr lang="nl-NL" i="1" u="none" strike="noStrike">
                            <a:effectLst/>
                            <a:latin typeface="Cambria Math" panose="02040503050406030204" pitchFamily="18" charset="0"/>
                            <a:ea typeface="Times New Roman" panose="02020603050405020304" pitchFamily="18" charset="0"/>
                          </a:rPr>
                        </m:ctrlPr>
                      </m:sSupPr>
                      <m:e>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10</m:t>
                        </m:r>
                      </m:e>
                      <m:sup>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2</m:t>
                        </m:r>
                      </m:sup>
                    </m:sSup>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 </m:t>
                    </m:r>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𝑉</m:t>
                    </m:r>
                  </m:oMath>
                </a14:m>
                <a:r>
                  <a:rPr lang="nl-NL" u="none" strike="noStrike" dirty="0">
                    <a:effectLst/>
                    <a:ea typeface="Times New Roman" panose="02020603050405020304" pitchFamily="18" charset="0"/>
                  </a:rPr>
                  <a:t>.</a:t>
                </a:r>
              </a:p>
            </p:txBody>
          </p:sp>
        </mc:Choice>
        <mc:Fallback xmlns="">
          <p:sp>
            <p:nvSpPr>
              <p:cNvPr id="2" name="Rechthoek 1">
                <a:extLst>
                  <a:ext uri="{FF2B5EF4-FFF2-40B4-BE49-F238E27FC236}">
                    <a16:creationId xmlns:a16="http://schemas.microsoft.com/office/drawing/2014/main" id="{765B9BDB-BBCF-483F-B708-7BCDB0592991}"/>
                  </a:ext>
                </a:extLst>
              </p:cNvPr>
              <p:cNvSpPr>
                <a:spLocks noRot="1" noChangeAspect="1" noMove="1" noResize="1" noEditPoints="1" noAdjustHandles="1" noChangeArrowheads="1" noChangeShapeType="1" noTextEdit="1"/>
              </p:cNvSpPr>
              <p:nvPr/>
            </p:nvSpPr>
            <p:spPr>
              <a:xfrm>
                <a:off x="827087" y="950912"/>
                <a:ext cx="7554245" cy="1837426"/>
              </a:xfrm>
              <a:prstGeom prst="rect">
                <a:avLst/>
              </a:prstGeom>
              <a:blipFill>
                <a:blip r:embed="rId2"/>
                <a:stretch>
                  <a:fillRect l="-726" t="-1993"/>
                </a:stretch>
              </a:blipFill>
            </p:spPr>
            <p:txBody>
              <a:bodyPr/>
              <a:lstStyle/>
              <a:p>
                <a:r>
                  <a:rPr lang="nl-NL">
                    <a:noFill/>
                  </a:rPr>
                  <a:t> </a:t>
                </a:r>
              </a:p>
            </p:txBody>
          </p:sp>
        </mc:Fallback>
      </mc:AlternateContent>
      <p:sp>
        <p:nvSpPr>
          <p:cNvPr id="10" name="Rectangle 4">
            <a:extLst>
              <a:ext uri="{FF2B5EF4-FFF2-40B4-BE49-F238E27FC236}">
                <a16:creationId xmlns:a16="http://schemas.microsoft.com/office/drawing/2014/main" id="{CFCD65D3-04B6-4D64-8395-0BB2961A42F0}"/>
              </a:ext>
            </a:extLst>
          </p:cNvPr>
          <p:cNvSpPr>
            <a:spLocks noChangeArrowheads="1"/>
          </p:cNvSpPr>
          <p:nvPr/>
        </p:nvSpPr>
        <p:spPr bwMode="auto">
          <a:xfrm>
            <a:off x="8381333" y="0"/>
            <a:ext cx="827088" cy="6858000"/>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lgn="ctr">
              <a:defRPr/>
            </a:pPr>
            <a:endParaRPr lang="nl-NL"/>
          </a:p>
        </p:txBody>
      </p:sp>
      <p:sp>
        <p:nvSpPr>
          <p:cNvPr id="12" name="Rectangle 3">
            <a:extLst>
              <a:ext uri="{FF2B5EF4-FFF2-40B4-BE49-F238E27FC236}">
                <a16:creationId xmlns:a16="http://schemas.microsoft.com/office/drawing/2014/main" id="{DD366511-A4B9-4AF7-919E-C769E38BD6C6}"/>
              </a:ext>
            </a:extLst>
          </p:cNvPr>
          <p:cNvSpPr>
            <a:spLocks noChangeArrowheads="1"/>
          </p:cNvSpPr>
          <p:nvPr/>
        </p:nvSpPr>
        <p:spPr bwMode="auto">
          <a:xfrm>
            <a:off x="0" y="6099016"/>
            <a:ext cx="9180004" cy="758984"/>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defRPr/>
            </a:pPr>
            <a:endParaRPr lang="nl-NL"/>
          </a:p>
        </p:txBody>
      </p:sp>
      <mc:AlternateContent xmlns:mc="http://schemas.openxmlformats.org/markup-compatibility/2006" xmlns:a14="http://schemas.microsoft.com/office/drawing/2010/main">
        <mc:Choice Requires="a14">
          <p:sp>
            <p:nvSpPr>
              <p:cNvPr id="13" name="Rechthoek 12">
                <a:extLst>
                  <a:ext uri="{FF2B5EF4-FFF2-40B4-BE49-F238E27FC236}">
                    <a16:creationId xmlns:a16="http://schemas.microsoft.com/office/drawing/2014/main" id="{DC701A7B-2BB4-420C-B0DA-C23DD836EF54}"/>
                  </a:ext>
                </a:extLst>
              </p:cNvPr>
              <p:cNvSpPr/>
              <p:nvPr/>
            </p:nvSpPr>
            <p:spPr>
              <a:xfrm>
                <a:off x="794877" y="4226606"/>
                <a:ext cx="7554245" cy="1843390"/>
              </a:xfrm>
              <a:prstGeom prst="rect">
                <a:avLst/>
              </a:prstGeom>
            </p:spPr>
            <p:txBody>
              <a:bodyPr wrap="square">
                <a:spAutoFit/>
              </a:bodyPr>
              <a:lstStyle/>
              <a:p>
                <a:r>
                  <a:rPr lang="nl-NL" dirty="0">
                    <a:ea typeface="MS Mincho" panose="02020609040205080304" pitchFamily="49" charset="-128"/>
                    <a:cs typeface="Times New Roman" panose="02020603050405020304" pitchFamily="18" charset="0"/>
                  </a:rPr>
                  <a:t>C	15 maanden is 1,25 jaar dus</a:t>
                </a:r>
              </a:p>
              <a:p>
                <a:r>
                  <a:rPr lang="nl-NL" dirty="0">
                    <a:ea typeface="MS Mincho" panose="02020609040205080304" pitchFamily="49" charset="-128"/>
                    <a:cs typeface="Times New Roman" panose="02020603050405020304" pitchFamily="18" charset="0"/>
                  </a:rPr>
                  <a:t>	</a:t>
                </a:r>
                <a14:m>
                  <m:oMath xmlns:m="http://schemas.openxmlformats.org/officeDocument/2006/math">
                    <m:sSub>
                      <m:sSubPr>
                        <m:ctrlPr>
                          <a:rPr lang="nl-NL" i="1">
                            <a:effectLst/>
                            <a:latin typeface="Cambria Math" panose="02040503050406030204" pitchFamily="18" charset="0"/>
                          </a:rPr>
                        </m:ctrlPr>
                      </m:sSubPr>
                      <m:e>
                        <m:r>
                          <a:rPr lang="nl-NL" b="0" i="1">
                            <a:effectLst/>
                            <a:latin typeface="Cambria Math" panose="02040503050406030204" pitchFamily="18" charset="0"/>
                            <a:ea typeface="MS Mincho" panose="02020609040205080304" pitchFamily="49" charset="-128"/>
                            <a:cs typeface="Times New Roman" panose="02020603050405020304" pitchFamily="18" charset="0"/>
                          </a:rPr>
                          <m:t>𝑎</m:t>
                        </m:r>
                      </m:e>
                      <m:sub>
                        <m:r>
                          <a:rPr lang="nl-NL" b="0" i="1">
                            <a:effectLst/>
                            <a:latin typeface="Cambria Math" panose="02040503050406030204" pitchFamily="18" charset="0"/>
                            <a:ea typeface="MS Mincho" panose="02020609040205080304" pitchFamily="49" charset="-128"/>
                            <a:cs typeface="Times New Roman" panose="02020603050405020304" pitchFamily="18" charset="0"/>
                          </a:rPr>
                          <m:t>𝑠𝑜𝑛𝑑𝑒</m:t>
                        </m:r>
                      </m:sub>
                    </m:sSub>
                    <m:r>
                      <a:rPr lang="nl-NL" b="0" i="1">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nl-NL" i="1">
                            <a:effectLst/>
                            <a:latin typeface="Cambria Math" panose="02040503050406030204" pitchFamily="18" charset="0"/>
                          </a:rPr>
                        </m:ctrlPr>
                      </m:fPr>
                      <m:num>
                        <m:r>
                          <a:rPr lang="nl-NL" b="0" i="1">
                            <a:effectLst/>
                            <a:latin typeface="Cambria Math" panose="02040503050406030204" pitchFamily="18" charset="0"/>
                            <a:ea typeface="MS Mincho" panose="02020609040205080304" pitchFamily="49" charset="-128"/>
                            <a:cs typeface="Times New Roman" panose="02020603050405020304" pitchFamily="18" charset="0"/>
                          </a:rPr>
                          <m:t>∆</m:t>
                        </m:r>
                        <m:r>
                          <a:rPr lang="nl-NL" b="0" i="1">
                            <a:effectLst/>
                            <a:latin typeface="Cambria Math" panose="02040503050406030204" pitchFamily="18" charset="0"/>
                            <a:ea typeface="MS Mincho" panose="02020609040205080304" pitchFamily="49" charset="-128"/>
                            <a:cs typeface="Times New Roman" panose="02020603050405020304" pitchFamily="18" charset="0"/>
                          </a:rPr>
                          <m:t>𝑣</m:t>
                        </m:r>
                      </m:num>
                      <m:den>
                        <m:r>
                          <a:rPr lang="nl-NL" b="0" i="1">
                            <a:effectLst/>
                            <a:latin typeface="Cambria Math" panose="02040503050406030204" pitchFamily="18" charset="0"/>
                            <a:ea typeface="MS Mincho" panose="02020609040205080304" pitchFamily="49" charset="-128"/>
                            <a:cs typeface="Times New Roman" panose="02020603050405020304" pitchFamily="18" charset="0"/>
                          </a:rPr>
                          <m:t>∆</m:t>
                        </m:r>
                        <m:r>
                          <a:rPr lang="nl-NL" b="0" i="1">
                            <a:effectLst/>
                            <a:latin typeface="Cambria Math" panose="02040503050406030204" pitchFamily="18" charset="0"/>
                            <a:ea typeface="MS Mincho" panose="02020609040205080304" pitchFamily="49" charset="-128"/>
                            <a:cs typeface="Times New Roman" panose="02020603050405020304" pitchFamily="18" charset="0"/>
                          </a:rPr>
                          <m:t>𝑡</m:t>
                        </m:r>
                      </m:den>
                    </m:f>
                    <m:r>
                      <a:rPr lang="nl-NL" b="0" i="1">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nl-NL" i="1">
                            <a:effectLst/>
                            <a:latin typeface="Cambria Math" panose="02040503050406030204" pitchFamily="18" charset="0"/>
                          </a:rPr>
                        </m:ctrlPr>
                      </m:fPr>
                      <m:num>
                        <m:r>
                          <a:rPr lang="nl-NL" b="0" i="1">
                            <a:effectLst/>
                            <a:latin typeface="Cambria Math" panose="02040503050406030204" pitchFamily="18" charset="0"/>
                            <a:ea typeface="MS Mincho" panose="02020609040205080304" pitchFamily="49" charset="-128"/>
                            <a:cs typeface="Times New Roman" panose="02020603050405020304" pitchFamily="18" charset="0"/>
                          </a:rPr>
                          <m:t>3,6∙</m:t>
                        </m:r>
                        <m:sSup>
                          <m:sSupPr>
                            <m:ctrlPr>
                              <a:rPr lang="nl-NL" i="1">
                                <a:effectLst/>
                                <a:latin typeface="Cambria Math" panose="02040503050406030204" pitchFamily="18" charset="0"/>
                              </a:rPr>
                            </m:ctrlPr>
                          </m:sSupPr>
                          <m:e>
                            <m:r>
                              <a:rPr lang="nl-NL" b="0" i="1">
                                <a:effectLst/>
                                <a:latin typeface="Cambria Math" panose="02040503050406030204" pitchFamily="18" charset="0"/>
                                <a:ea typeface="MS Mincho" panose="02020609040205080304" pitchFamily="49" charset="-128"/>
                                <a:cs typeface="Times New Roman" panose="02020603050405020304" pitchFamily="18" charset="0"/>
                              </a:rPr>
                              <m:t>10</m:t>
                            </m:r>
                          </m:e>
                          <m:sup>
                            <m:r>
                              <a:rPr lang="nl-NL" b="0" i="1">
                                <a:effectLst/>
                                <a:latin typeface="Cambria Math" panose="02040503050406030204" pitchFamily="18" charset="0"/>
                                <a:ea typeface="MS Mincho" panose="02020609040205080304" pitchFamily="49" charset="-128"/>
                                <a:cs typeface="Times New Roman" panose="02020603050405020304" pitchFamily="18" charset="0"/>
                              </a:rPr>
                              <m:t>3</m:t>
                            </m:r>
                          </m:sup>
                        </m:sSup>
                      </m:num>
                      <m:den>
                        <m:r>
                          <a:rPr lang="nl-NL" b="0" i="1">
                            <a:effectLst/>
                            <a:latin typeface="Cambria Math" panose="02040503050406030204" pitchFamily="18" charset="0"/>
                            <a:ea typeface="MS Mincho" panose="02020609040205080304" pitchFamily="49" charset="-128"/>
                            <a:cs typeface="Times New Roman" panose="02020603050405020304" pitchFamily="18" charset="0"/>
                          </a:rPr>
                          <m:t>1,25 × 365 × 24 × 3600</m:t>
                        </m:r>
                      </m:den>
                    </m:f>
                    <m:r>
                      <a:rPr lang="nl-NL" b="0" i="1">
                        <a:effectLst/>
                        <a:latin typeface="Cambria Math" panose="02040503050406030204" pitchFamily="18" charset="0"/>
                        <a:ea typeface="MS Mincho" panose="02020609040205080304" pitchFamily="49" charset="-128"/>
                        <a:cs typeface="Times New Roman" panose="02020603050405020304" pitchFamily="18" charset="0"/>
                      </a:rPr>
                      <m:t>=9,13∙</m:t>
                    </m:r>
                    <m:sSup>
                      <m:sSupPr>
                        <m:ctrlPr>
                          <a:rPr lang="nl-NL" i="1">
                            <a:effectLst/>
                            <a:latin typeface="Cambria Math" panose="02040503050406030204" pitchFamily="18" charset="0"/>
                          </a:rPr>
                        </m:ctrlPr>
                      </m:sSupPr>
                      <m:e>
                        <m:r>
                          <a:rPr lang="nl-NL" b="0" i="1">
                            <a:effectLst/>
                            <a:latin typeface="Cambria Math" panose="02040503050406030204" pitchFamily="18" charset="0"/>
                            <a:ea typeface="MS Mincho" panose="02020609040205080304" pitchFamily="49" charset="-128"/>
                            <a:cs typeface="Times New Roman" panose="02020603050405020304" pitchFamily="18" charset="0"/>
                          </a:rPr>
                          <m:t>10</m:t>
                        </m:r>
                      </m:e>
                      <m:sup>
                        <m:r>
                          <a:rPr lang="nl-NL" b="0" i="1">
                            <a:effectLst/>
                            <a:latin typeface="Cambria Math" panose="02040503050406030204" pitchFamily="18" charset="0"/>
                            <a:ea typeface="MS Mincho" panose="02020609040205080304" pitchFamily="49" charset="-128"/>
                            <a:cs typeface="Times New Roman" panose="02020603050405020304" pitchFamily="18" charset="0"/>
                          </a:rPr>
                          <m:t>−5</m:t>
                        </m:r>
                      </m:sup>
                    </m:sSup>
                    <m:r>
                      <a:rPr lang="nl-NL" b="0" i="1">
                        <a:effectLst/>
                        <a:latin typeface="Cambria Math" panose="02040503050406030204" pitchFamily="18" charset="0"/>
                        <a:ea typeface="MS Mincho" panose="02020609040205080304" pitchFamily="49" charset="-128"/>
                        <a:cs typeface="Times New Roman" panose="02020603050405020304" pitchFamily="18" charset="0"/>
                      </a:rPr>
                      <m:t> </m:t>
                    </m:r>
                    <m:r>
                      <a:rPr lang="nl-NL" b="0" i="1">
                        <a:effectLst/>
                        <a:latin typeface="Cambria Math" panose="02040503050406030204" pitchFamily="18" charset="0"/>
                        <a:ea typeface="MS Mincho" panose="02020609040205080304" pitchFamily="49" charset="-128"/>
                        <a:cs typeface="Times New Roman" panose="02020603050405020304" pitchFamily="18" charset="0"/>
                      </a:rPr>
                      <m:t>𝑚</m:t>
                    </m:r>
                    <m:r>
                      <a:rPr lang="nl-NL" b="0">
                        <a:effectLst/>
                        <a:latin typeface="Cambria Math" panose="02040503050406030204" pitchFamily="18" charset="0"/>
                        <a:ea typeface="MS Mincho" panose="02020609040205080304" pitchFamily="49" charset="-128"/>
                        <a:cs typeface="Times New Roman" panose="02020603050405020304" pitchFamily="18" charset="0"/>
                      </a:rPr>
                      <m:t>/</m:t>
                    </m:r>
                    <m:sSup>
                      <m:sSupPr>
                        <m:ctrlPr>
                          <a:rPr lang="nl-NL" i="1">
                            <a:effectLst/>
                            <a:latin typeface="Cambria Math" panose="02040503050406030204" pitchFamily="18" charset="0"/>
                          </a:rPr>
                        </m:ctrlPr>
                      </m:sSupPr>
                      <m:e>
                        <m:r>
                          <a:rPr lang="nl-NL" b="0" i="1">
                            <a:effectLst/>
                            <a:latin typeface="Cambria Math" panose="02040503050406030204" pitchFamily="18" charset="0"/>
                            <a:ea typeface="MS Mincho" panose="02020609040205080304" pitchFamily="49" charset="-128"/>
                            <a:cs typeface="Times New Roman" panose="02020603050405020304" pitchFamily="18" charset="0"/>
                          </a:rPr>
                          <m:t>𝑠</m:t>
                        </m:r>
                      </m:e>
                      <m:sup>
                        <m:r>
                          <a:rPr lang="nl-NL" b="0" i="1">
                            <a:effectLst/>
                            <a:latin typeface="Cambria Math" panose="02040503050406030204" pitchFamily="18" charset="0"/>
                            <a:ea typeface="MS Mincho" panose="02020609040205080304" pitchFamily="49" charset="-128"/>
                            <a:cs typeface="Times New Roman" panose="02020603050405020304" pitchFamily="18" charset="0"/>
                          </a:rPr>
                          <m:t>2</m:t>
                        </m:r>
                      </m:sup>
                    </m:sSup>
                  </m:oMath>
                </a14:m>
                <a:endParaRPr lang="nl-NL" dirty="0">
                  <a:ea typeface="MS Mincho" panose="02020609040205080304" pitchFamily="49" charset="-128"/>
                  <a:cs typeface="Times New Roman" panose="02020603050405020304" pitchFamily="18" charset="0"/>
                </a:endParaRPr>
              </a:p>
              <a:p>
                <a:r>
                  <a:rPr lang="nl-NL" dirty="0">
                    <a:ea typeface="MS Mincho" panose="02020609040205080304" pitchFamily="49" charset="-128"/>
                    <a:cs typeface="Times New Roman" panose="02020603050405020304" pitchFamily="18" charset="0"/>
                  </a:rPr>
                  <a:t>en de kracht levert dan de gezochte massa: </a:t>
                </a:r>
              </a:p>
              <a:p>
                <a:r>
                  <a:rPr lang="nl-NL" dirty="0">
                    <a:ea typeface="MS Mincho" panose="02020609040205080304" pitchFamily="49" charset="-128"/>
                    <a:cs typeface="Times New Roman" panose="02020603050405020304" pitchFamily="18" charset="0"/>
                  </a:rPr>
                  <a:t>                </a:t>
                </a:r>
                <a14:m>
                  <m:oMath xmlns:m="http://schemas.openxmlformats.org/officeDocument/2006/math">
                    <m:sSub>
                      <m:sSubPr>
                        <m:ctrlPr>
                          <a:rPr lang="nl-NL" i="1">
                            <a:effectLst/>
                            <a:latin typeface="Cambria Math" panose="02040503050406030204" pitchFamily="18" charset="0"/>
                          </a:rPr>
                        </m:ctrlPr>
                      </m:sSubPr>
                      <m:e>
                        <m:r>
                          <a:rPr lang="nl-NL" b="0" i="1">
                            <a:latin typeface="Cambria Math" panose="02040503050406030204" pitchFamily="18" charset="0"/>
                            <a:ea typeface="MS Mincho" panose="02020609040205080304" pitchFamily="49" charset="-128"/>
                            <a:cs typeface="Times New Roman" panose="02020603050405020304" pitchFamily="18" charset="0"/>
                          </a:rPr>
                          <m:t>𝐹</m:t>
                        </m:r>
                      </m:e>
                      <m:sub>
                        <m:r>
                          <a:rPr lang="nl-NL" b="0" i="1">
                            <a:latin typeface="Cambria Math" panose="02040503050406030204" pitchFamily="18" charset="0"/>
                            <a:ea typeface="MS Mincho" panose="02020609040205080304" pitchFamily="49" charset="-128"/>
                            <a:cs typeface="Times New Roman" panose="02020603050405020304" pitchFamily="18" charset="0"/>
                          </a:rPr>
                          <m:t>𝑠𝑡𝑢𝑤</m:t>
                        </m:r>
                      </m:sub>
                    </m:sSub>
                    <m:r>
                      <a:rPr lang="nl-NL" b="0" i="1">
                        <a:latin typeface="Cambria Math" panose="02040503050406030204" pitchFamily="18" charset="0"/>
                        <a:ea typeface="MS Mincho" panose="02020609040205080304" pitchFamily="49" charset="-128"/>
                        <a:cs typeface="Times New Roman" panose="02020603050405020304" pitchFamily="18" charset="0"/>
                      </a:rPr>
                      <m:t>=</m:t>
                    </m:r>
                    <m:sSub>
                      <m:sSubPr>
                        <m:ctrlPr>
                          <a:rPr lang="nl-NL" i="1">
                            <a:effectLst/>
                            <a:latin typeface="Cambria Math" panose="02040503050406030204" pitchFamily="18" charset="0"/>
                          </a:rPr>
                        </m:ctrlPr>
                      </m:sSubPr>
                      <m:e>
                        <m:r>
                          <a:rPr lang="nl-NL" b="0" i="1">
                            <a:latin typeface="Cambria Math" panose="02040503050406030204" pitchFamily="18" charset="0"/>
                            <a:ea typeface="MS Mincho" panose="02020609040205080304" pitchFamily="49" charset="-128"/>
                            <a:cs typeface="Times New Roman" panose="02020603050405020304" pitchFamily="18" charset="0"/>
                          </a:rPr>
                          <m:t>𝑚</m:t>
                        </m:r>
                      </m:e>
                      <m:sub>
                        <m:r>
                          <a:rPr lang="nl-NL" b="0" i="1">
                            <a:latin typeface="Cambria Math" panose="02040503050406030204" pitchFamily="18" charset="0"/>
                            <a:ea typeface="MS Mincho" panose="02020609040205080304" pitchFamily="49" charset="-128"/>
                            <a:cs typeface="Times New Roman" panose="02020603050405020304" pitchFamily="18" charset="0"/>
                          </a:rPr>
                          <m:t>𝑠𝑜𝑛𝑑𝑒</m:t>
                        </m:r>
                      </m:sub>
                    </m:sSub>
                    <m:r>
                      <a:rPr lang="nl-NL" b="0" i="1">
                        <a:latin typeface="Cambria Math" panose="02040503050406030204" pitchFamily="18" charset="0"/>
                        <a:ea typeface="MS Mincho" panose="02020609040205080304" pitchFamily="49" charset="-128"/>
                        <a:cs typeface="Times New Roman" panose="02020603050405020304" pitchFamily="18" charset="0"/>
                      </a:rPr>
                      <m:t>∙</m:t>
                    </m:r>
                    <m:sSub>
                      <m:sSubPr>
                        <m:ctrlPr>
                          <a:rPr lang="nl-NL" i="1">
                            <a:effectLst/>
                            <a:latin typeface="Cambria Math" panose="02040503050406030204" pitchFamily="18" charset="0"/>
                          </a:rPr>
                        </m:ctrlPr>
                      </m:sSubPr>
                      <m:e>
                        <m:r>
                          <a:rPr lang="nl-NL" b="0" i="1">
                            <a:latin typeface="Cambria Math" panose="02040503050406030204" pitchFamily="18" charset="0"/>
                            <a:ea typeface="MS Mincho" panose="02020609040205080304" pitchFamily="49" charset="-128"/>
                            <a:cs typeface="Times New Roman" panose="02020603050405020304" pitchFamily="18" charset="0"/>
                          </a:rPr>
                          <m:t>𝑎</m:t>
                        </m:r>
                      </m:e>
                      <m:sub>
                        <m:r>
                          <a:rPr lang="nl-NL" b="0" i="1">
                            <a:latin typeface="Cambria Math" panose="02040503050406030204" pitchFamily="18" charset="0"/>
                            <a:ea typeface="MS Mincho" panose="02020609040205080304" pitchFamily="49" charset="-128"/>
                            <a:cs typeface="Times New Roman" panose="02020603050405020304" pitchFamily="18" charset="0"/>
                          </a:rPr>
                          <m:t>𝑠𝑜𝑛𝑑𝑒</m:t>
                        </m:r>
                      </m:sub>
                    </m:sSub>
                  </m:oMath>
                </a14:m>
                <a:r>
                  <a:rPr lang="nl-NL" dirty="0">
                    <a:ea typeface="MS Mincho" panose="02020609040205080304" pitchFamily="49" charset="-128"/>
                    <a:cs typeface="Times New Roman" panose="02020603050405020304" pitchFamily="18" charset="0"/>
                  </a:rPr>
                  <a:t> </a:t>
                </a:r>
                <a:r>
                  <a:rPr lang="nl-NL" dirty="0">
                    <a:ea typeface="MS Mincho" panose="02020609040205080304" pitchFamily="49" charset="-128"/>
                    <a:cs typeface="Times New Roman" panose="02020603050405020304" pitchFamily="18" charset="0"/>
                    <a:sym typeface="Wingdings" panose="05000000000000000000" pitchFamily="2" charset="2"/>
                  </a:rPr>
                  <a:t></a:t>
                </a:r>
              </a:p>
              <a:p>
                <a:r>
                  <a:rPr lang="nl-NL" dirty="0">
                    <a:ea typeface="MS Mincho" panose="02020609040205080304" pitchFamily="49" charset="-128"/>
                    <a:cs typeface="Times New Roman" panose="02020603050405020304" pitchFamily="18" charset="0"/>
                    <a:sym typeface="Wingdings" panose="05000000000000000000" pitchFamily="2" charset="2"/>
                  </a:rPr>
                  <a:t>	</a:t>
                </a:r>
                <a14:m>
                  <m:oMath xmlns:m="http://schemas.openxmlformats.org/officeDocument/2006/math">
                    <m:sSub>
                      <m:sSubPr>
                        <m:ctrlPr>
                          <a:rPr lang="nl-NL" i="1">
                            <a:effectLst/>
                            <a:latin typeface="Cambria Math" panose="02040503050406030204" pitchFamily="18" charset="0"/>
                          </a:rPr>
                        </m:ctrlPr>
                      </m:sSubPr>
                      <m:e>
                        <m:r>
                          <a:rPr lang="nl-NL" b="0" i="1">
                            <a:effectLst/>
                            <a:latin typeface="Cambria Math" panose="02040503050406030204" pitchFamily="18" charset="0"/>
                            <a:ea typeface="MS Mincho" panose="02020609040205080304" pitchFamily="49" charset="-128"/>
                            <a:cs typeface="Times New Roman" panose="02020603050405020304" pitchFamily="18" charset="0"/>
                          </a:rPr>
                          <m:t>𝑚</m:t>
                        </m:r>
                      </m:e>
                      <m:sub>
                        <m:r>
                          <a:rPr lang="nl-NL" b="0" i="1">
                            <a:effectLst/>
                            <a:latin typeface="Cambria Math" panose="02040503050406030204" pitchFamily="18" charset="0"/>
                            <a:ea typeface="MS Mincho" panose="02020609040205080304" pitchFamily="49" charset="-128"/>
                            <a:cs typeface="Times New Roman" panose="02020603050405020304" pitchFamily="18" charset="0"/>
                          </a:rPr>
                          <m:t>𝑠𝑜𝑛𝑑𝑒</m:t>
                        </m:r>
                      </m:sub>
                    </m:sSub>
                    <m:r>
                      <a:rPr lang="nl-NL" b="0" i="1">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nl-NL" i="1">
                            <a:effectLst/>
                            <a:latin typeface="Cambria Math" panose="02040503050406030204" pitchFamily="18" charset="0"/>
                          </a:rPr>
                        </m:ctrlPr>
                      </m:fPr>
                      <m:num>
                        <m:sSub>
                          <m:sSubPr>
                            <m:ctrlPr>
                              <a:rPr lang="nl-NL" i="1">
                                <a:effectLst/>
                                <a:latin typeface="Cambria Math" panose="02040503050406030204" pitchFamily="18" charset="0"/>
                              </a:rPr>
                            </m:ctrlPr>
                          </m:sSubPr>
                          <m:e>
                            <m:r>
                              <a:rPr lang="nl-NL" b="0" i="1">
                                <a:effectLst/>
                                <a:latin typeface="Cambria Math" panose="02040503050406030204" pitchFamily="18" charset="0"/>
                                <a:ea typeface="MS Mincho" panose="02020609040205080304" pitchFamily="49" charset="-128"/>
                                <a:cs typeface="Times New Roman" panose="02020603050405020304" pitchFamily="18" charset="0"/>
                              </a:rPr>
                              <m:t>𝐹</m:t>
                            </m:r>
                          </m:e>
                          <m:sub>
                            <m:r>
                              <a:rPr lang="nl-NL" b="0" i="1">
                                <a:effectLst/>
                                <a:latin typeface="Cambria Math" panose="02040503050406030204" pitchFamily="18" charset="0"/>
                                <a:ea typeface="MS Mincho" panose="02020609040205080304" pitchFamily="49" charset="-128"/>
                                <a:cs typeface="Times New Roman" panose="02020603050405020304" pitchFamily="18" charset="0"/>
                              </a:rPr>
                              <m:t>𝑠𝑡𝑢𝑤</m:t>
                            </m:r>
                          </m:sub>
                        </m:sSub>
                      </m:num>
                      <m:den>
                        <m:sSub>
                          <m:sSubPr>
                            <m:ctrlPr>
                              <a:rPr lang="nl-NL" i="1">
                                <a:effectLst/>
                                <a:latin typeface="Cambria Math" panose="02040503050406030204" pitchFamily="18" charset="0"/>
                              </a:rPr>
                            </m:ctrlPr>
                          </m:sSubPr>
                          <m:e>
                            <m:r>
                              <a:rPr lang="nl-NL" b="0" i="1">
                                <a:effectLst/>
                                <a:latin typeface="Cambria Math" panose="02040503050406030204" pitchFamily="18" charset="0"/>
                                <a:ea typeface="MS Mincho" panose="02020609040205080304" pitchFamily="49" charset="-128"/>
                                <a:cs typeface="Times New Roman" panose="02020603050405020304" pitchFamily="18" charset="0"/>
                              </a:rPr>
                              <m:t>𝑎</m:t>
                            </m:r>
                          </m:e>
                          <m:sub>
                            <m:r>
                              <a:rPr lang="nl-NL" b="0" i="1">
                                <a:effectLst/>
                                <a:latin typeface="Cambria Math" panose="02040503050406030204" pitchFamily="18" charset="0"/>
                                <a:ea typeface="MS Mincho" panose="02020609040205080304" pitchFamily="49" charset="-128"/>
                                <a:cs typeface="Times New Roman" panose="02020603050405020304" pitchFamily="18" charset="0"/>
                              </a:rPr>
                              <m:t>𝑠𝑜𝑛𝑑𝑒</m:t>
                            </m:r>
                          </m:sub>
                        </m:sSub>
                      </m:den>
                    </m:f>
                    <m:r>
                      <a:rPr lang="nl-NL" b="0" i="1">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nl-NL" i="1">
                            <a:effectLst/>
                            <a:latin typeface="Cambria Math" panose="02040503050406030204" pitchFamily="18" charset="0"/>
                          </a:rPr>
                        </m:ctrlPr>
                      </m:fPr>
                      <m:num>
                        <m:r>
                          <a:rPr lang="nl-NL" b="0" i="1">
                            <a:effectLst/>
                            <a:latin typeface="Cambria Math" panose="02040503050406030204" pitchFamily="18" charset="0"/>
                            <a:ea typeface="MS Mincho" panose="02020609040205080304" pitchFamily="49" charset="-128"/>
                            <a:cs typeface="Times New Roman" panose="02020603050405020304" pitchFamily="18" charset="0"/>
                          </a:rPr>
                          <m:t>92∙</m:t>
                        </m:r>
                        <m:sSup>
                          <m:sSupPr>
                            <m:ctrlPr>
                              <a:rPr lang="nl-NL" i="1">
                                <a:effectLst/>
                                <a:latin typeface="Cambria Math" panose="02040503050406030204" pitchFamily="18" charset="0"/>
                              </a:rPr>
                            </m:ctrlPr>
                          </m:sSupPr>
                          <m:e>
                            <m:r>
                              <a:rPr lang="nl-NL" b="0" i="1">
                                <a:effectLst/>
                                <a:latin typeface="Cambria Math" panose="02040503050406030204" pitchFamily="18" charset="0"/>
                                <a:ea typeface="MS Mincho" panose="02020609040205080304" pitchFamily="49" charset="-128"/>
                                <a:cs typeface="Times New Roman" panose="02020603050405020304" pitchFamily="18" charset="0"/>
                              </a:rPr>
                              <m:t>10</m:t>
                            </m:r>
                          </m:e>
                          <m:sup>
                            <m:r>
                              <a:rPr lang="nl-NL" b="0" i="1">
                                <a:effectLst/>
                                <a:latin typeface="Cambria Math" panose="02040503050406030204" pitchFamily="18" charset="0"/>
                                <a:ea typeface="MS Mincho" panose="02020609040205080304" pitchFamily="49" charset="-128"/>
                                <a:cs typeface="Times New Roman" panose="02020603050405020304" pitchFamily="18" charset="0"/>
                              </a:rPr>
                              <m:t>−3</m:t>
                            </m:r>
                          </m:sup>
                        </m:sSup>
                      </m:num>
                      <m:den>
                        <m:r>
                          <a:rPr lang="nl-NL" b="0" i="1">
                            <a:effectLst/>
                            <a:latin typeface="Cambria Math" panose="02040503050406030204" pitchFamily="18" charset="0"/>
                            <a:ea typeface="MS Mincho" panose="02020609040205080304" pitchFamily="49" charset="-128"/>
                            <a:cs typeface="Times New Roman" panose="02020603050405020304" pitchFamily="18" charset="0"/>
                          </a:rPr>
                          <m:t>9,13∙</m:t>
                        </m:r>
                        <m:sSup>
                          <m:sSupPr>
                            <m:ctrlPr>
                              <a:rPr lang="nl-NL" i="1">
                                <a:effectLst/>
                                <a:latin typeface="Cambria Math" panose="02040503050406030204" pitchFamily="18" charset="0"/>
                              </a:rPr>
                            </m:ctrlPr>
                          </m:sSupPr>
                          <m:e>
                            <m:r>
                              <a:rPr lang="nl-NL" b="0" i="1">
                                <a:effectLst/>
                                <a:latin typeface="Cambria Math" panose="02040503050406030204" pitchFamily="18" charset="0"/>
                                <a:ea typeface="MS Mincho" panose="02020609040205080304" pitchFamily="49" charset="-128"/>
                                <a:cs typeface="Times New Roman" panose="02020603050405020304" pitchFamily="18" charset="0"/>
                              </a:rPr>
                              <m:t>10</m:t>
                            </m:r>
                          </m:e>
                          <m:sup>
                            <m:r>
                              <a:rPr lang="nl-NL" b="0" i="1">
                                <a:effectLst/>
                                <a:latin typeface="Cambria Math" panose="02040503050406030204" pitchFamily="18" charset="0"/>
                                <a:ea typeface="MS Mincho" panose="02020609040205080304" pitchFamily="49" charset="-128"/>
                                <a:cs typeface="Times New Roman" panose="02020603050405020304" pitchFamily="18" charset="0"/>
                              </a:rPr>
                              <m:t>−5</m:t>
                            </m:r>
                          </m:sup>
                        </m:sSup>
                      </m:den>
                    </m:f>
                    <m:r>
                      <a:rPr lang="nl-NL" b="0" i="1">
                        <a:effectLst/>
                        <a:latin typeface="Cambria Math" panose="02040503050406030204" pitchFamily="18" charset="0"/>
                        <a:ea typeface="MS Mincho" panose="02020609040205080304" pitchFamily="49" charset="-128"/>
                        <a:cs typeface="Times New Roman" panose="02020603050405020304" pitchFamily="18" charset="0"/>
                      </a:rPr>
                      <m:t>=1,0∙</m:t>
                    </m:r>
                    <m:sSup>
                      <m:sSupPr>
                        <m:ctrlPr>
                          <a:rPr lang="nl-NL" i="1">
                            <a:effectLst/>
                            <a:latin typeface="Cambria Math" panose="02040503050406030204" pitchFamily="18" charset="0"/>
                          </a:rPr>
                        </m:ctrlPr>
                      </m:sSupPr>
                      <m:e>
                        <m:r>
                          <a:rPr lang="nl-NL" b="0" i="1">
                            <a:effectLst/>
                            <a:latin typeface="Cambria Math" panose="02040503050406030204" pitchFamily="18" charset="0"/>
                            <a:ea typeface="MS Mincho" panose="02020609040205080304" pitchFamily="49" charset="-128"/>
                            <a:cs typeface="Times New Roman" panose="02020603050405020304" pitchFamily="18" charset="0"/>
                          </a:rPr>
                          <m:t>10</m:t>
                        </m:r>
                      </m:e>
                      <m:sup>
                        <m:r>
                          <a:rPr lang="nl-NL" b="0" i="1">
                            <a:effectLst/>
                            <a:latin typeface="Cambria Math" panose="02040503050406030204" pitchFamily="18" charset="0"/>
                            <a:ea typeface="MS Mincho" panose="02020609040205080304" pitchFamily="49" charset="-128"/>
                            <a:cs typeface="Times New Roman" panose="02020603050405020304" pitchFamily="18" charset="0"/>
                          </a:rPr>
                          <m:t>3</m:t>
                        </m:r>
                      </m:sup>
                    </m:sSup>
                    <m:r>
                      <a:rPr lang="nl-NL" b="0" i="1">
                        <a:effectLst/>
                        <a:latin typeface="Cambria Math" panose="02040503050406030204" pitchFamily="18" charset="0"/>
                        <a:ea typeface="MS Mincho" panose="02020609040205080304" pitchFamily="49" charset="-128"/>
                        <a:cs typeface="Times New Roman" panose="02020603050405020304" pitchFamily="18" charset="0"/>
                      </a:rPr>
                      <m:t> </m:t>
                    </m:r>
                    <m:r>
                      <a:rPr lang="nl-NL" b="0" i="1">
                        <a:effectLst/>
                        <a:latin typeface="Cambria Math" panose="02040503050406030204" pitchFamily="18" charset="0"/>
                        <a:ea typeface="MS Mincho" panose="02020609040205080304" pitchFamily="49" charset="-128"/>
                        <a:cs typeface="Times New Roman" panose="02020603050405020304" pitchFamily="18" charset="0"/>
                      </a:rPr>
                      <m:t>𝑘𝑔</m:t>
                    </m:r>
                  </m:oMath>
                </a14:m>
                <a:r>
                  <a:rPr lang="nl-NL" dirty="0">
                    <a:ea typeface="MS Mincho" panose="02020609040205080304" pitchFamily="49" charset="-128"/>
                    <a:cs typeface="Times New Roman" panose="02020603050405020304" pitchFamily="18" charset="0"/>
                  </a:rPr>
                  <a:t>.</a:t>
                </a:r>
                <a:endParaRPr lang="nl-NL" dirty="0"/>
              </a:p>
            </p:txBody>
          </p:sp>
        </mc:Choice>
        <mc:Fallback xmlns="">
          <p:sp>
            <p:nvSpPr>
              <p:cNvPr id="13" name="Rechthoek 12">
                <a:extLst>
                  <a:ext uri="{FF2B5EF4-FFF2-40B4-BE49-F238E27FC236}">
                    <a16:creationId xmlns:a16="http://schemas.microsoft.com/office/drawing/2014/main" id="{DC701A7B-2BB4-420C-B0DA-C23DD836EF54}"/>
                  </a:ext>
                </a:extLst>
              </p:cNvPr>
              <p:cNvSpPr>
                <a:spLocks noRot="1" noChangeAspect="1" noMove="1" noResize="1" noEditPoints="1" noAdjustHandles="1" noChangeArrowheads="1" noChangeShapeType="1" noTextEdit="1"/>
              </p:cNvSpPr>
              <p:nvPr/>
            </p:nvSpPr>
            <p:spPr>
              <a:xfrm>
                <a:off x="794877" y="4226606"/>
                <a:ext cx="7554245" cy="1843390"/>
              </a:xfrm>
              <a:prstGeom prst="rect">
                <a:avLst/>
              </a:prstGeom>
              <a:blipFill>
                <a:blip r:embed="rId3"/>
                <a:stretch>
                  <a:fillRect l="-645" t="-1650"/>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4" name="Rechthoek 13">
                <a:extLst>
                  <a:ext uri="{FF2B5EF4-FFF2-40B4-BE49-F238E27FC236}">
                    <a16:creationId xmlns:a16="http://schemas.microsoft.com/office/drawing/2014/main" id="{271C0CE9-0502-4BC4-A087-AE5B10707087}"/>
                  </a:ext>
                </a:extLst>
              </p:cNvPr>
              <p:cNvSpPr/>
              <p:nvPr/>
            </p:nvSpPr>
            <p:spPr>
              <a:xfrm>
                <a:off x="827087" y="2824850"/>
                <a:ext cx="7554245" cy="1287788"/>
              </a:xfrm>
              <a:prstGeom prst="rect">
                <a:avLst/>
              </a:prstGeom>
            </p:spPr>
            <p:txBody>
              <a:bodyPr wrap="square">
                <a:spAutoFit/>
              </a:bodyPr>
              <a:lstStyle/>
              <a:p>
                <a:pPr lvl="0">
                  <a:buClr>
                    <a:srgbClr val="548DD4"/>
                  </a:buClr>
                  <a:buSzPts val="900"/>
                </a:pPr>
                <a:r>
                  <a:rPr lang="nl-NL" i="1" dirty="0">
                    <a:ea typeface="Times New Roman" panose="02020603050405020304" pitchFamily="18" charset="0"/>
                  </a:rPr>
                  <a:t>B	</a:t>
                </a:r>
                <a14:m>
                  <m:oMath xmlns:m="http://schemas.openxmlformats.org/officeDocument/2006/math">
                    <m:r>
                      <a:rPr lang="nl-NL" b="0" i="1" u="none" strike="noStrike">
                        <a:effectLst/>
                        <a:latin typeface="Cambria Math" panose="02040503050406030204" pitchFamily="18" charset="0"/>
                        <a:ea typeface="Times New Roman" panose="02020603050405020304" pitchFamily="18" charset="0"/>
                      </a:rPr>
                      <m:t>𝑎</m:t>
                    </m:r>
                    <m:r>
                      <a:rPr lang="nl-NL" b="0" i="1" u="none" strike="noStrike">
                        <a:effectLst/>
                        <a:latin typeface="Cambria Math" panose="02040503050406030204" pitchFamily="18" charset="0"/>
                        <a:ea typeface="Times New Roman" panose="02020603050405020304" pitchFamily="18" charset="0"/>
                      </a:rPr>
                      <m:t>=</m:t>
                    </m:r>
                    <m:f>
                      <m:fPr>
                        <m:ctrlPr>
                          <a:rPr lang="nl-NL" i="1" u="none" strike="noStrike">
                            <a:effectLst/>
                            <a:latin typeface="Cambria Math" panose="02040503050406030204" pitchFamily="18" charset="0"/>
                            <a:ea typeface="Times New Roman" panose="02020603050405020304" pitchFamily="18" charset="0"/>
                          </a:rPr>
                        </m:ctrlPr>
                      </m:fPr>
                      <m:num>
                        <m:r>
                          <a:rPr lang="nl-NL" b="0" i="1" u="none" strike="noStrike">
                            <a:effectLst/>
                            <a:latin typeface="Cambria Math" panose="02040503050406030204" pitchFamily="18" charset="0"/>
                            <a:ea typeface="Times New Roman" panose="02020603050405020304" pitchFamily="18" charset="0"/>
                          </a:rPr>
                          <m:t>∆</m:t>
                        </m:r>
                        <m:r>
                          <a:rPr lang="nl-NL" b="0" i="1" u="none" strike="noStrike">
                            <a:effectLst/>
                            <a:latin typeface="Cambria Math" panose="02040503050406030204" pitchFamily="18" charset="0"/>
                            <a:ea typeface="Times New Roman" panose="02020603050405020304" pitchFamily="18" charset="0"/>
                          </a:rPr>
                          <m:t>𝑣</m:t>
                        </m:r>
                      </m:num>
                      <m:den>
                        <m:r>
                          <a:rPr lang="nl-NL" b="0" i="1" u="none" strike="noStrike">
                            <a:effectLst/>
                            <a:latin typeface="Cambria Math" panose="02040503050406030204" pitchFamily="18" charset="0"/>
                            <a:ea typeface="Times New Roman" panose="02020603050405020304" pitchFamily="18" charset="0"/>
                          </a:rPr>
                          <m:t>∆</m:t>
                        </m:r>
                        <m:r>
                          <a:rPr lang="nl-NL" b="0" i="1" u="none" strike="noStrike">
                            <a:effectLst/>
                            <a:latin typeface="Cambria Math" panose="02040503050406030204" pitchFamily="18" charset="0"/>
                            <a:ea typeface="Times New Roman" panose="02020603050405020304" pitchFamily="18" charset="0"/>
                          </a:rPr>
                          <m:t>𝑡</m:t>
                        </m:r>
                      </m:den>
                    </m:f>
                    <m:r>
                      <a:rPr lang="nl-NL" b="0" i="1" u="none" strike="noStrike">
                        <a:effectLst/>
                        <a:latin typeface="Cambria Math" panose="02040503050406030204" pitchFamily="18" charset="0"/>
                        <a:ea typeface="Times New Roman" panose="02020603050405020304" pitchFamily="18" charset="0"/>
                      </a:rPr>
                      <m:t>=</m:t>
                    </m:r>
                    <m:f>
                      <m:fPr>
                        <m:ctrlPr>
                          <a:rPr lang="nl-NL" i="1" u="none" strike="noStrike">
                            <a:effectLst/>
                            <a:latin typeface="Cambria Math" panose="02040503050406030204" pitchFamily="18" charset="0"/>
                            <a:ea typeface="Times New Roman" panose="02020603050405020304" pitchFamily="18" charset="0"/>
                          </a:rPr>
                        </m:ctrlPr>
                      </m:fPr>
                      <m:num>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30∙</m:t>
                        </m:r>
                        <m:sSup>
                          <m:sSupPr>
                            <m:ctrlPr>
                              <a:rPr lang="nl-NL" i="1" u="none" strike="noStrike">
                                <a:effectLst/>
                                <a:latin typeface="Cambria Math" panose="02040503050406030204" pitchFamily="18" charset="0"/>
                                <a:ea typeface="Times New Roman" panose="02020603050405020304" pitchFamily="18" charset="0"/>
                              </a:rPr>
                            </m:ctrlPr>
                          </m:sSupPr>
                          <m:e>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10</m:t>
                            </m:r>
                          </m:e>
                          <m:sup>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3</m:t>
                            </m:r>
                          </m:sup>
                        </m:sSup>
                      </m:num>
                      <m:den>
                        <m:r>
                          <a:rPr lang="nl-NL" b="0" i="1" u="none" strike="noStrike">
                            <a:effectLst/>
                            <a:latin typeface="Cambria Math" panose="02040503050406030204" pitchFamily="18" charset="0"/>
                            <a:ea typeface="Times New Roman" panose="02020603050405020304" pitchFamily="18" charset="0"/>
                          </a:rPr>
                          <m:t>8,0∙</m:t>
                        </m:r>
                        <m:sSup>
                          <m:sSupPr>
                            <m:ctrlPr>
                              <a:rPr lang="nl-NL" i="1" u="none" strike="noStrike">
                                <a:effectLst/>
                                <a:latin typeface="Cambria Math" panose="02040503050406030204" pitchFamily="18" charset="0"/>
                                <a:ea typeface="Times New Roman" panose="02020603050405020304" pitchFamily="18" charset="0"/>
                              </a:rPr>
                            </m:ctrlPr>
                          </m:sSupPr>
                          <m:e>
                            <m:r>
                              <a:rPr lang="nl-NL" b="0" i="1" u="none" strike="noStrike">
                                <a:effectLst/>
                                <a:latin typeface="Cambria Math" panose="02040503050406030204" pitchFamily="18" charset="0"/>
                                <a:ea typeface="Times New Roman" panose="02020603050405020304" pitchFamily="18" charset="0"/>
                              </a:rPr>
                              <m:t>10</m:t>
                            </m:r>
                          </m:e>
                          <m:sup>
                            <m:r>
                              <a:rPr lang="nl-NL" b="0" i="1" u="none" strike="noStrike">
                                <a:effectLst/>
                                <a:latin typeface="Cambria Math" panose="02040503050406030204" pitchFamily="18" charset="0"/>
                                <a:ea typeface="Times New Roman" panose="02020603050405020304" pitchFamily="18" charset="0"/>
                              </a:rPr>
                              <m:t>−6</m:t>
                            </m:r>
                          </m:sup>
                        </m:sSup>
                      </m:den>
                    </m:f>
                    <m:r>
                      <a:rPr lang="nl-NL" b="0" i="1" u="none" strike="noStrike">
                        <a:effectLst/>
                        <a:latin typeface="Cambria Math" panose="02040503050406030204" pitchFamily="18" charset="0"/>
                        <a:ea typeface="Times New Roman" panose="02020603050405020304" pitchFamily="18" charset="0"/>
                      </a:rPr>
                      <m:t>=3,75∙</m:t>
                    </m:r>
                    <m:sSup>
                      <m:sSupPr>
                        <m:ctrlPr>
                          <a:rPr lang="nl-NL" i="1" u="none" strike="noStrike">
                            <a:effectLst/>
                            <a:latin typeface="Cambria Math" panose="02040503050406030204" pitchFamily="18" charset="0"/>
                            <a:ea typeface="Times New Roman" panose="02020603050405020304" pitchFamily="18" charset="0"/>
                          </a:rPr>
                        </m:ctrlPr>
                      </m:sSupPr>
                      <m:e>
                        <m:r>
                          <a:rPr lang="nl-NL" b="0" i="1" u="none" strike="noStrike">
                            <a:effectLst/>
                            <a:latin typeface="Cambria Math" panose="02040503050406030204" pitchFamily="18" charset="0"/>
                            <a:ea typeface="Times New Roman" panose="02020603050405020304" pitchFamily="18" charset="0"/>
                          </a:rPr>
                          <m:t>10</m:t>
                        </m:r>
                      </m:e>
                      <m:sup>
                        <m:r>
                          <a:rPr lang="nl-NL" b="0" i="1" u="none" strike="noStrike">
                            <a:effectLst/>
                            <a:latin typeface="Cambria Math" panose="02040503050406030204" pitchFamily="18" charset="0"/>
                            <a:ea typeface="Times New Roman" panose="02020603050405020304" pitchFamily="18" charset="0"/>
                          </a:rPr>
                          <m:t>9</m:t>
                        </m:r>
                      </m:sup>
                    </m:sSup>
                    <m:r>
                      <a:rPr lang="nl-NL" b="0" i="1" u="none" strike="noStrike">
                        <a:effectLst/>
                        <a:latin typeface="Cambria Math" panose="02040503050406030204" pitchFamily="18" charset="0"/>
                        <a:ea typeface="Times New Roman" panose="02020603050405020304" pitchFamily="18" charset="0"/>
                      </a:rPr>
                      <m:t> </m:t>
                    </m:r>
                    <m:r>
                      <a:rPr lang="nl-NL" b="0" i="1" u="none" strike="noStrike">
                        <a:effectLst/>
                        <a:latin typeface="Cambria Math" panose="02040503050406030204" pitchFamily="18" charset="0"/>
                        <a:ea typeface="Times New Roman" panose="02020603050405020304" pitchFamily="18" charset="0"/>
                      </a:rPr>
                      <m:t>𝑚</m:t>
                    </m:r>
                    <m:r>
                      <a:rPr lang="nl-NL" b="0" u="none" strike="noStrike">
                        <a:effectLst/>
                        <a:latin typeface="Cambria Math" panose="02040503050406030204" pitchFamily="18" charset="0"/>
                        <a:ea typeface="Times New Roman" panose="02020603050405020304" pitchFamily="18" charset="0"/>
                      </a:rPr>
                      <m:t>/</m:t>
                    </m:r>
                    <m:sSup>
                      <m:sSupPr>
                        <m:ctrlPr>
                          <a:rPr lang="nl-NL" i="1" u="none" strike="noStrike">
                            <a:effectLst/>
                            <a:latin typeface="Cambria Math" panose="02040503050406030204" pitchFamily="18" charset="0"/>
                            <a:ea typeface="Times New Roman" panose="02020603050405020304" pitchFamily="18" charset="0"/>
                          </a:rPr>
                        </m:ctrlPr>
                      </m:sSupPr>
                      <m:e>
                        <m:r>
                          <a:rPr lang="nl-NL" b="0" i="1" u="none" strike="noStrike">
                            <a:effectLst/>
                            <a:latin typeface="Cambria Math" panose="02040503050406030204" pitchFamily="18" charset="0"/>
                            <a:ea typeface="Times New Roman" panose="02020603050405020304" pitchFamily="18" charset="0"/>
                          </a:rPr>
                          <m:t>𝑠</m:t>
                        </m:r>
                      </m:e>
                      <m:sup>
                        <m:r>
                          <a:rPr lang="nl-NL" b="0" i="1" u="none" strike="noStrike">
                            <a:effectLst/>
                            <a:latin typeface="Cambria Math" panose="02040503050406030204" pitchFamily="18" charset="0"/>
                            <a:ea typeface="Times New Roman" panose="02020603050405020304" pitchFamily="18" charset="0"/>
                          </a:rPr>
                          <m:t>2</m:t>
                        </m:r>
                      </m:sup>
                    </m:sSup>
                  </m:oMath>
                </a14:m>
                <a:r>
                  <a:rPr lang="nl-NL" u="none" strike="noStrike" dirty="0">
                    <a:effectLst/>
                    <a:ea typeface="Times New Roman" panose="02020603050405020304" pitchFamily="18" charset="0"/>
                  </a:rPr>
                  <a:t> </a:t>
                </a:r>
                <a:r>
                  <a:rPr lang="nl-NL" u="none" strike="noStrike" dirty="0">
                    <a:effectLst/>
                    <a:ea typeface="Times New Roman" panose="02020603050405020304" pitchFamily="18" charset="0"/>
                    <a:sym typeface="Wingdings" panose="05000000000000000000" pitchFamily="2" charset="2"/>
                  </a:rPr>
                  <a:t></a:t>
                </a:r>
              </a:p>
              <a:p>
                <a:pPr lvl="0">
                  <a:buClr>
                    <a:srgbClr val="548DD4"/>
                  </a:buClr>
                  <a:buSzPts val="900"/>
                </a:pPr>
                <a:r>
                  <a:rPr lang="nl-NL" dirty="0">
                    <a:ea typeface="Times New Roman" panose="02020603050405020304" pitchFamily="18" charset="0"/>
                    <a:sym typeface="Wingdings" panose="05000000000000000000" pitchFamily="2" charset="2"/>
                  </a:rPr>
                  <a:t>	</a:t>
                </a:r>
                <a14:m>
                  <m:oMath xmlns:m="http://schemas.openxmlformats.org/officeDocument/2006/math">
                    <m:sSub>
                      <m:sSubPr>
                        <m:ctrlPr>
                          <a:rPr lang="nl-NL" i="1">
                            <a:latin typeface="Cambria Math" panose="02040503050406030204" pitchFamily="18" charset="0"/>
                            <a:ea typeface="Times New Roman" panose="02020603050405020304" pitchFamily="18" charset="0"/>
                          </a:rPr>
                        </m:ctrlPr>
                      </m:sSubPr>
                      <m:e>
                        <m:r>
                          <a:rPr lang="nl-NL" b="0" i="1">
                            <a:latin typeface="Cambria Math" panose="02040503050406030204" pitchFamily="18" charset="0"/>
                            <a:ea typeface="Times New Roman" panose="02020603050405020304" pitchFamily="18" charset="0"/>
                          </a:rPr>
                          <m:t>𝐹</m:t>
                        </m:r>
                      </m:e>
                      <m:sub>
                        <m:r>
                          <a:rPr lang="nl-NL" b="0" i="1">
                            <a:latin typeface="Cambria Math" panose="02040503050406030204" pitchFamily="18" charset="0"/>
                            <a:ea typeface="Times New Roman" panose="02020603050405020304" pitchFamily="18" charset="0"/>
                          </a:rPr>
                          <m:t>𝑒𝑙</m:t>
                        </m:r>
                      </m:sub>
                    </m:sSub>
                    <m:r>
                      <a:rPr lang="nl-NL" b="0" i="1">
                        <a:latin typeface="Cambria Math" panose="02040503050406030204" pitchFamily="18" charset="0"/>
                        <a:ea typeface="Times New Roman" panose="02020603050405020304" pitchFamily="18" charset="0"/>
                      </a:rPr>
                      <m:t>=</m:t>
                    </m:r>
                    <m:r>
                      <a:rPr lang="nl-NL" b="0" i="1">
                        <a:latin typeface="Cambria Math" panose="02040503050406030204" pitchFamily="18" charset="0"/>
                        <a:ea typeface="Times New Roman" panose="02020603050405020304" pitchFamily="18" charset="0"/>
                      </a:rPr>
                      <m:t>𝑚</m:t>
                    </m:r>
                    <m:r>
                      <a:rPr lang="nl-NL" b="0" i="1">
                        <a:latin typeface="Cambria Math" panose="02040503050406030204" pitchFamily="18" charset="0"/>
                        <a:ea typeface="Times New Roman" panose="02020603050405020304" pitchFamily="18" charset="0"/>
                      </a:rPr>
                      <m:t>∙</m:t>
                    </m:r>
                    <m:r>
                      <a:rPr lang="nl-NL" b="0" i="1">
                        <a:latin typeface="Cambria Math" panose="02040503050406030204" pitchFamily="18" charset="0"/>
                        <a:ea typeface="Times New Roman" panose="02020603050405020304" pitchFamily="18" charset="0"/>
                      </a:rPr>
                      <m:t>𝑎</m:t>
                    </m:r>
                    <m:r>
                      <a:rPr lang="nl-NL" b="0" i="1">
                        <a:latin typeface="Cambria Math" panose="02040503050406030204" pitchFamily="18" charset="0"/>
                        <a:ea typeface="Times New Roman" panose="02020603050405020304" pitchFamily="18" charset="0"/>
                      </a:rPr>
                      <m:t>=2,18∙</m:t>
                    </m:r>
                    <m:sSup>
                      <m:sSupPr>
                        <m:ctrlPr>
                          <a:rPr lang="nl-NL" i="1">
                            <a:latin typeface="Cambria Math" panose="02040503050406030204" pitchFamily="18" charset="0"/>
                            <a:ea typeface="Times New Roman" panose="02020603050405020304" pitchFamily="18" charset="0"/>
                          </a:rPr>
                        </m:ctrlPr>
                      </m:sSupPr>
                      <m:e>
                        <m:r>
                          <a:rPr lang="nl-NL" b="0" i="1">
                            <a:latin typeface="Cambria Math" panose="02040503050406030204" pitchFamily="18" charset="0"/>
                            <a:ea typeface="Times New Roman" panose="02020603050405020304" pitchFamily="18" charset="0"/>
                            <a:cs typeface="Helvetica" panose="020B0604020202020204" pitchFamily="34" charset="0"/>
                          </a:rPr>
                          <m:t>10</m:t>
                        </m:r>
                      </m:e>
                      <m:sup>
                        <m:r>
                          <a:rPr lang="nl-NL" b="0" i="1">
                            <a:latin typeface="Cambria Math" panose="02040503050406030204" pitchFamily="18" charset="0"/>
                            <a:ea typeface="Times New Roman" panose="02020603050405020304" pitchFamily="18" charset="0"/>
                            <a:cs typeface="Helvetica" panose="020B0604020202020204" pitchFamily="34" charset="0"/>
                          </a:rPr>
                          <m:t>−25</m:t>
                        </m:r>
                      </m:sup>
                    </m:sSup>
                    <m:r>
                      <a:rPr lang="nl-NL" b="0" i="1">
                        <a:latin typeface="Cambria Math" panose="02040503050406030204" pitchFamily="18" charset="0"/>
                        <a:ea typeface="Times New Roman" panose="02020603050405020304" pitchFamily="18" charset="0"/>
                        <a:cs typeface="Helvetica" panose="020B0604020202020204" pitchFamily="34" charset="0"/>
                      </a:rPr>
                      <m:t>×</m:t>
                    </m:r>
                    <m:r>
                      <a:rPr lang="nl-NL" b="0" i="1">
                        <a:latin typeface="Cambria Math" panose="02040503050406030204" pitchFamily="18" charset="0"/>
                        <a:ea typeface="Times New Roman" panose="02020603050405020304" pitchFamily="18" charset="0"/>
                      </a:rPr>
                      <m:t>3,75∙</m:t>
                    </m:r>
                    <m:sSup>
                      <m:sSupPr>
                        <m:ctrlPr>
                          <a:rPr lang="nl-NL" i="1">
                            <a:latin typeface="Cambria Math" panose="02040503050406030204" pitchFamily="18" charset="0"/>
                            <a:ea typeface="Times New Roman" panose="02020603050405020304" pitchFamily="18" charset="0"/>
                          </a:rPr>
                        </m:ctrlPr>
                      </m:sSupPr>
                      <m:e>
                        <m:r>
                          <a:rPr lang="nl-NL" b="0" i="1">
                            <a:latin typeface="Cambria Math" panose="02040503050406030204" pitchFamily="18" charset="0"/>
                            <a:ea typeface="Times New Roman" panose="02020603050405020304" pitchFamily="18" charset="0"/>
                          </a:rPr>
                          <m:t>10</m:t>
                        </m:r>
                      </m:e>
                      <m:sup>
                        <m:r>
                          <a:rPr lang="nl-NL" b="0" i="1">
                            <a:latin typeface="Cambria Math" panose="02040503050406030204" pitchFamily="18" charset="0"/>
                            <a:ea typeface="Times New Roman" panose="02020603050405020304" pitchFamily="18" charset="0"/>
                          </a:rPr>
                          <m:t>9</m:t>
                        </m:r>
                      </m:sup>
                    </m:sSup>
                    <m:r>
                      <a:rPr lang="nl-NL" b="0" i="1">
                        <a:latin typeface="Cambria Math" panose="02040503050406030204" pitchFamily="18" charset="0"/>
                        <a:ea typeface="Times New Roman" panose="02020603050405020304" pitchFamily="18" charset="0"/>
                      </a:rPr>
                      <m:t>=8,18</m:t>
                    </m:r>
                    <m:r>
                      <a:rPr lang="nl-NL" b="0" i="1">
                        <a:latin typeface="Cambria Math" panose="02040503050406030204" pitchFamily="18" charset="0"/>
                        <a:ea typeface="Times New Roman" panose="02020603050405020304" pitchFamily="18" charset="0"/>
                        <a:cs typeface="Helvetica" panose="020B0604020202020204" pitchFamily="34" charset="0"/>
                      </a:rPr>
                      <m:t>∙</m:t>
                    </m:r>
                    <m:sSup>
                      <m:sSupPr>
                        <m:ctrlPr>
                          <a:rPr lang="nl-NL" i="1">
                            <a:latin typeface="Cambria Math" panose="02040503050406030204" pitchFamily="18" charset="0"/>
                            <a:ea typeface="Times New Roman" panose="02020603050405020304" pitchFamily="18" charset="0"/>
                          </a:rPr>
                        </m:ctrlPr>
                      </m:sSupPr>
                      <m:e>
                        <m:r>
                          <a:rPr lang="nl-NL" b="0" i="1">
                            <a:latin typeface="Cambria Math" panose="02040503050406030204" pitchFamily="18" charset="0"/>
                            <a:ea typeface="Times New Roman" panose="02020603050405020304" pitchFamily="18" charset="0"/>
                            <a:cs typeface="Helvetica" panose="020B0604020202020204" pitchFamily="34" charset="0"/>
                          </a:rPr>
                          <m:t>10</m:t>
                        </m:r>
                      </m:e>
                      <m:sup>
                        <m:r>
                          <a:rPr lang="nl-NL" b="0" i="1">
                            <a:latin typeface="Cambria Math" panose="02040503050406030204" pitchFamily="18" charset="0"/>
                            <a:ea typeface="Times New Roman" panose="02020603050405020304" pitchFamily="18" charset="0"/>
                            <a:cs typeface="Helvetica" panose="020B0604020202020204" pitchFamily="34" charset="0"/>
                          </a:rPr>
                          <m:t>−16</m:t>
                        </m:r>
                      </m:sup>
                    </m:sSup>
                    <m:r>
                      <a:rPr lang="nl-NL" b="0" i="1">
                        <a:latin typeface="Cambria Math" panose="02040503050406030204" pitchFamily="18" charset="0"/>
                        <a:ea typeface="Times New Roman" panose="02020603050405020304" pitchFamily="18" charset="0"/>
                        <a:cs typeface="Helvetica" panose="020B0604020202020204" pitchFamily="34" charset="0"/>
                      </a:rPr>
                      <m:t> </m:t>
                    </m:r>
                    <m:r>
                      <a:rPr lang="nl-NL" b="0" i="1">
                        <a:latin typeface="Cambria Math" panose="02040503050406030204" pitchFamily="18" charset="0"/>
                        <a:ea typeface="Times New Roman" panose="02020603050405020304" pitchFamily="18" charset="0"/>
                        <a:cs typeface="Helvetica" panose="020B0604020202020204" pitchFamily="34" charset="0"/>
                      </a:rPr>
                      <m:t>𝑁</m:t>
                    </m:r>
                  </m:oMath>
                </a14:m>
                <a:r>
                  <a:rPr lang="nl-NL" u="none" strike="noStrike" dirty="0">
                    <a:effectLst/>
                    <a:ea typeface="Times New Roman" panose="02020603050405020304" pitchFamily="18" charset="0"/>
                  </a:rPr>
                  <a:t> </a:t>
                </a:r>
                <a:r>
                  <a:rPr lang="nl-NL" u="none" strike="noStrike" dirty="0">
                    <a:effectLst/>
                    <a:ea typeface="Times New Roman" panose="02020603050405020304" pitchFamily="18" charset="0"/>
                    <a:cs typeface="Helvetica" panose="020B0604020202020204" pitchFamily="34" charset="0"/>
                    <a:sym typeface="Wingdings" panose="05000000000000000000" pitchFamily="2" charset="2"/>
                  </a:rPr>
                  <a:t></a:t>
                </a:r>
                <a:r>
                  <a:rPr lang="nl-NL" u="none" strike="noStrike" dirty="0">
                    <a:effectLst/>
                    <a:ea typeface="Times New Roman" panose="02020603050405020304" pitchFamily="18" charset="0"/>
                  </a:rPr>
                  <a:t> </a:t>
                </a:r>
                <a:br>
                  <a:rPr lang="nl-NL" u="none" strike="noStrike" dirty="0">
                    <a:effectLst/>
                    <a:ea typeface="Times New Roman" panose="02020603050405020304" pitchFamily="18" charset="0"/>
                  </a:rPr>
                </a:br>
                <a:r>
                  <a:rPr lang="nl-NL" u="none" strike="noStrike" dirty="0">
                    <a:effectLst/>
                    <a:ea typeface="Times New Roman" panose="02020603050405020304" pitchFamily="18" charset="0"/>
                  </a:rPr>
                  <a:t>	</a:t>
                </a:r>
                <a14:m>
                  <m:oMath xmlns:m="http://schemas.openxmlformats.org/officeDocument/2006/math">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𝐸</m:t>
                    </m:r>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m:t>
                    </m:r>
                    <m:f>
                      <m:fPr>
                        <m:ctrlPr>
                          <a:rPr lang="nl-NL" i="1" u="none" strike="noStrike">
                            <a:effectLst/>
                            <a:latin typeface="Cambria Math" panose="02040503050406030204" pitchFamily="18" charset="0"/>
                            <a:ea typeface="Times New Roman" panose="02020603050405020304" pitchFamily="18" charset="0"/>
                          </a:rPr>
                        </m:ctrlPr>
                      </m:fPr>
                      <m:num>
                        <m:sSub>
                          <m:sSubPr>
                            <m:ctrlPr>
                              <a:rPr lang="nl-NL" i="1" u="none" strike="noStrike">
                                <a:effectLst/>
                                <a:latin typeface="Cambria Math" panose="02040503050406030204" pitchFamily="18" charset="0"/>
                                <a:ea typeface="Times New Roman" panose="02020603050405020304" pitchFamily="18" charset="0"/>
                              </a:rPr>
                            </m:ctrlPr>
                          </m:sSubPr>
                          <m:e>
                            <m:r>
                              <a:rPr lang="nl-NL" b="0" i="1" u="none" strike="noStrike">
                                <a:effectLst/>
                                <a:latin typeface="Cambria Math" panose="02040503050406030204" pitchFamily="18" charset="0"/>
                                <a:ea typeface="Times New Roman" panose="02020603050405020304" pitchFamily="18" charset="0"/>
                              </a:rPr>
                              <m:t>𝐹</m:t>
                            </m:r>
                          </m:e>
                          <m:sub>
                            <m:r>
                              <a:rPr lang="nl-NL" b="0" i="1" u="none" strike="noStrike">
                                <a:effectLst/>
                                <a:latin typeface="Cambria Math" panose="02040503050406030204" pitchFamily="18" charset="0"/>
                                <a:ea typeface="Times New Roman" panose="02020603050405020304" pitchFamily="18" charset="0"/>
                              </a:rPr>
                              <m:t>𝑒𝑙</m:t>
                            </m:r>
                          </m:sub>
                        </m:sSub>
                      </m:num>
                      <m:den>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𝑞</m:t>
                        </m:r>
                      </m:den>
                    </m:f>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m:t>
                    </m:r>
                    <m:f>
                      <m:fPr>
                        <m:ctrlPr>
                          <a:rPr lang="nl-NL" i="1" u="none" strike="noStrike">
                            <a:effectLst/>
                            <a:latin typeface="Cambria Math" panose="02040503050406030204" pitchFamily="18" charset="0"/>
                            <a:ea typeface="Times New Roman" panose="02020603050405020304" pitchFamily="18" charset="0"/>
                          </a:rPr>
                        </m:ctrlPr>
                      </m:fPr>
                      <m:num>
                        <m:r>
                          <a:rPr lang="nl-NL" b="0" i="1" u="none" strike="noStrike">
                            <a:effectLst/>
                            <a:latin typeface="Cambria Math" panose="02040503050406030204" pitchFamily="18" charset="0"/>
                            <a:ea typeface="Times New Roman" panose="02020603050405020304" pitchFamily="18" charset="0"/>
                          </a:rPr>
                          <m:t>8,18</m:t>
                        </m:r>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m:t>
                        </m:r>
                        <m:sSup>
                          <m:sSupPr>
                            <m:ctrlPr>
                              <a:rPr lang="nl-NL" i="1" u="none" strike="noStrike">
                                <a:effectLst/>
                                <a:latin typeface="Cambria Math" panose="02040503050406030204" pitchFamily="18" charset="0"/>
                                <a:ea typeface="Times New Roman" panose="02020603050405020304" pitchFamily="18" charset="0"/>
                              </a:rPr>
                            </m:ctrlPr>
                          </m:sSupPr>
                          <m:e>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10</m:t>
                            </m:r>
                          </m:e>
                          <m:sup>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−16</m:t>
                            </m:r>
                          </m:sup>
                        </m:sSup>
                      </m:num>
                      <m:den>
                        <m:r>
                          <a:rPr lang="nl-NL" b="0" i="1" u="none" strike="noStrike">
                            <a:effectLst/>
                            <a:latin typeface="Cambria Math" panose="02040503050406030204" pitchFamily="18" charset="0"/>
                            <a:ea typeface="Times New Roman" panose="02020603050405020304" pitchFamily="18" charset="0"/>
                          </a:rPr>
                          <m:t>1,6∙</m:t>
                        </m:r>
                        <m:sSup>
                          <m:sSupPr>
                            <m:ctrlPr>
                              <a:rPr lang="nl-NL" i="1" u="none" strike="noStrike">
                                <a:effectLst/>
                                <a:latin typeface="Cambria Math" panose="02040503050406030204" pitchFamily="18" charset="0"/>
                                <a:ea typeface="Times New Roman" panose="02020603050405020304" pitchFamily="18" charset="0"/>
                              </a:rPr>
                            </m:ctrlPr>
                          </m:sSupPr>
                          <m:e>
                            <m:r>
                              <a:rPr lang="nl-NL" b="0" i="1" u="none" strike="noStrike">
                                <a:effectLst/>
                                <a:latin typeface="Cambria Math" panose="02040503050406030204" pitchFamily="18" charset="0"/>
                                <a:ea typeface="Times New Roman" panose="02020603050405020304" pitchFamily="18" charset="0"/>
                              </a:rPr>
                              <m:t>10</m:t>
                            </m:r>
                          </m:e>
                          <m:sup>
                            <m:r>
                              <a:rPr lang="nl-NL" b="0" i="1" u="none" strike="noStrike">
                                <a:effectLst/>
                                <a:latin typeface="Cambria Math" panose="02040503050406030204" pitchFamily="18" charset="0"/>
                                <a:ea typeface="Times New Roman" panose="02020603050405020304" pitchFamily="18" charset="0"/>
                              </a:rPr>
                              <m:t>−19</m:t>
                            </m:r>
                          </m:sup>
                        </m:sSup>
                      </m:den>
                    </m:f>
                    <m:r>
                      <a:rPr lang="nl-NL" b="0" i="1" u="none" strike="noStrike">
                        <a:effectLst/>
                        <a:latin typeface="Cambria Math" panose="02040503050406030204" pitchFamily="18" charset="0"/>
                        <a:ea typeface="Times New Roman" panose="02020603050405020304" pitchFamily="18" charset="0"/>
                        <a:cs typeface="Helvetica" panose="020B0604020202020204" pitchFamily="34" charset="0"/>
                      </a:rPr>
                      <m:t>=</m:t>
                    </m:r>
                    <m:r>
                      <a:rPr lang="nl-NL" b="0" i="1" u="none" strike="noStrike">
                        <a:effectLst/>
                        <a:latin typeface="Cambria Math" panose="02040503050406030204" pitchFamily="18" charset="0"/>
                        <a:ea typeface="Times New Roman" panose="02020603050405020304" pitchFamily="18" charset="0"/>
                      </a:rPr>
                      <m:t>5,1∙</m:t>
                    </m:r>
                    <m:sSup>
                      <m:sSupPr>
                        <m:ctrlPr>
                          <a:rPr lang="nl-NL" i="1" u="none" strike="noStrike">
                            <a:effectLst/>
                            <a:latin typeface="Cambria Math" panose="02040503050406030204" pitchFamily="18" charset="0"/>
                            <a:ea typeface="Times New Roman" panose="02020603050405020304" pitchFamily="18" charset="0"/>
                          </a:rPr>
                        </m:ctrlPr>
                      </m:sSupPr>
                      <m:e>
                        <m:r>
                          <a:rPr lang="nl-NL" b="0" i="1" u="none" strike="noStrike">
                            <a:effectLst/>
                            <a:latin typeface="Cambria Math" panose="02040503050406030204" pitchFamily="18" charset="0"/>
                            <a:ea typeface="Times New Roman" panose="02020603050405020304" pitchFamily="18" charset="0"/>
                          </a:rPr>
                          <m:t>10</m:t>
                        </m:r>
                      </m:e>
                      <m:sup>
                        <m:r>
                          <a:rPr lang="nl-NL" b="0" i="1" u="none" strike="noStrike">
                            <a:effectLst/>
                            <a:latin typeface="Cambria Math" panose="02040503050406030204" pitchFamily="18" charset="0"/>
                            <a:ea typeface="Times New Roman" panose="02020603050405020304" pitchFamily="18" charset="0"/>
                          </a:rPr>
                          <m:t>3</m:t>
                        </m:r>
                      </m:sup>
                    </m:sSup>
                    <m:r>
                      <a:rPr lang="nl-NL" b="0" i="1" u="none" strike="noStrike">
                        <a:effectLst/>
                        <a:latin typeface="Cambria Math" panose="02040503050406030204" pitchFamily="18" charset="0"/>
                        <a:ea typeface="Times New Roman" panose="02020603050405020304" pitchFamily="18" charset="0"/>
                      </a:rPr>
                      <m:t> </m:t>
                    </m:r>
                    <m:r>
                      <a:rPr lang="nl-NL" b="0" i="1" u="none" strike="noStrike">
                        <a:effectLst/>
                        <a:latin typeface="Cambria Math" panose="02040503050406030204" pitchFamily="18" charset="0"/>
                        <a:ea typeface="Times New Roman" panose="02020603050405020304" pitchFamily="18" charset="0"/>
                      </a:rPr>
                      <m:t>𝑁</m:t>
                    </m:r>
                    <m:r>
                      <a:rPr lang="nl-NL" b="0" u="none" strike="noStrike">
                        <a:effectLst/>
                        <a:latin typeface="Cambria Math" panose="02040503050406030204" pitchFamily="18" charset="0"/>
                        <a:ea typeface="Times New Roman" panose="02020603050405020304" pitchFamily="18" charset="0"/>
                      </a:rPr>
                      <m:t>/</m:t>
                    </m:r>
                    <m:r>
                      <a:rPr lang="nl-NL" b="0" i="1" u="none" strike="noStrike">
                        <a:effectLst/>
                        <a:latin typeface="Cambria Math" panose="02040503050406030204" pitchFamily="18" charset="0"/>
                        <a:ea typeface="Times New Roman" panose="02020603050405020304" pitchFamily="18" charset="0"/>
                      </a:rPr>
                      <m:t>𝐶</m:t>
                    </m:r>
                  </m:oMath>
                </a14:m>
                <a:r>
                  <a:rPr lang="nl-NL" u="none" strike="noStrike" dirty="0">
                    <a:effectLst/>
                    <a:ea typeface="Times New Roman" panose="02020603050405020304" pitchFamily="18" charset="0"/>
                  </a:rPr>
                  <a:t>.</a:t>
                </a:r>
              </a:p>
            </p:txBody>
          </p:sp>
        </mc:Choice>
        <mc:Fallback xmlns="">
          <p:sp>
            <p:nvSpPr>
              <p:cNvPr id="14" name="Rechthoek 13">
                <a:extLst>
                  <a:ext uri="{FF2B5EF4-FFF2-40B4-BE49-F238E27FC236}">
                    <a16:creationId xmlns:a16="http://schemas.microsoft.com/office/drawing/2014/main" id="{271C0CE9-0502-4BC4-A087-AE5B10707087}"/>
                  </a:ext>
                </a:extLst>
              </p:cNvPr>
              <p:cNvSpPr>
                <a:spLocks noRot="1" noChangeAspect="1" noMove="1" noResize="1" noEditPoints="1" noAdjustHandles="1" noChangeArrowheads="1" noChangeShapeType="1" noTextEdit="1"/>
              </p:cNvSpPr>
              <p:nvPr/>
            </p:nvSpPr>
            <p:spPr>
              <a:xfrm>
                <a:off x="827087" y="2824850"/>
                <a:ext cx="7554245" cy="1287788"/>
              </a:xfrm>
              <a:prstGeom prst="rect">
                <a:avLst/>
              </a:prstGeom>
              <a:blipFill>
                <a:blip r:embed="rId4"/>
                <a:stretch>
                  <a:fillRect l="-726"/>
                </a:stretch>
              </a:blipFill>
            </p:spPr>
            <p:txBody>
              <a:bodyPr/>
              <a:lstStyle/>
              <a:p>
                <a:r>
                  <a:rPr lang="nl-NL">
                    <a:noFill/>
                  </a:rPr>
                  <a:t> </a:t>
                </a:r>
              </a:p>
            </p:txBody>
          </p:sp>
        </mc:Fallback>
      </mc:AlternateContent>
      <p:pic>
        <p:nvPicPr>
          <p:cNvPr id="3" name="Afbeelding 2">
            <a:extLst>
              <a:ext uri="{FF2B5EF4-FFF2-40B4-BE49-F238E27FC236}">
                <a16:creationId xmlns:a16="http://schemas.microsoft.com/office/drawing/2014/main" id="{72F12999-CF09-4089-BEA9-6EA4DA01F9BE}"/>
              </a:ext>
            </a:extLst>
          </p:cNvPr>
          <p:cNvPicPr>
            <a:picLocks noChangeAspect="1"/>
          </p:cNvPicPr>
          <p:nvPr/>
        </p:nvPicPr>
        <p:blipFill rotWithShape="1">
          <a:blip r:embed="rId5"/>
          <a:srcRect l="17087" t="44326" r="57928" b="26015"/>
          <a:stretch/>
        </p:blipFill>
        <p:spPr>
          <a:xfrm>
            <a:off x="859300" y="914399"/>
            <a:ext cx="7522032" cy="5184616"/>
          </a:xfrm>
          <a:prstGeom prst="rect">
            <a:avLst/>
          </a:prstGeom>
        </p:spPr>
      </p:pic>
    </p:spTree>
    <p:extLst>
      <p:ext uri="{BB962C8B-B14F-4D97-AF65-F5344CB8AC3E}">
        <p14:creationId xmlns:p14="http://schemas.microsoft.com/office/powerpoint/2010/main" val="101401377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4"/>
          <p:cNvSpPr>
            <a:spLocks noChangeArrowheads="1"/>
          </p:cNvSpPr>
          <p:nvPr/>
        </p:nvSpPr>
        <p:spPr bwMode="auto">
          <a:xfrm>
            <a:off x="0" y="0"/>
            <a:ext cx="1763688" cy="6858000"/>
          </a:xfrm>
          <a:prstGeom prst="rect">
            <a:avLst/>
          </a:prstGeom>
          <a:solidFill>
            <a:schemeClr val="bg1">
              <a:lumMod val="50000"/>
            </a:schemeClr>
          </a:solidFill>
          <a:ln w="9525">
            <a:solidFill>
              <a:schemeClr val="bg1">
                <a:lumMod val="50000"/>
              </a:schemeClr>
            </a:solidFill>
            <a:miter lim="800000"/>
            <a:headEnd/>
            <a:tailEnd/>
          </a:ln>
          <a:effectLst/>
        </p:spPr>
        <p:txBody>
          <a:bodyPr wrap="none" anchor="ctr"/>
          <a:lstStyle/>
          <a:p>
            <a:pPr>
              <a:defRPr/>
            </a:pPr>
            <a:endParaRPr lang="nl-NL">
              <a:latin typeface="Arial" charset="0"/>
              <a:cs typeface="Arial" charset="0"/>
            </a:endParaRPr>
          </a:p>
        </p:txBody>
      </p:sp>
      <p:sp>
        <p:nvSpPr>
          <p:cNvPr id="20483" name="Rectangle 7"/>
          <p:cNvSpPr>
            <a:spLocks noChangeArrowheads="1"/>
          </p:cNvSpPr>
          <p:nvPr/>
        </p:nvSpPr>
        <p:spPr bwMode="auto">
          <a:xfrm>
            <a:off x="3382963" y="2603500"/>
            <a:ext cx="23844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nl-NL"/>
          </a:p>
        </p:txBody>
      </p:sp>
      <p:sp>
        <p:nvSpPr>
          <p:cNvPr id="40966" name="Rectangle 9"/>
          <p:cNvSpPr>
            <a:spLocks noChangeArrowheads="1"/>
          </p:cNvSpPr>
          <p:nvPr/>
        </p:nvSpPr>
        <p:spPr bwMode="auto">
          <a:xfrm>
            <a:off x="7380312" y="0"/>
            <a:ext cx="1763688" cy="6858000"/>
          </a:xfrm>
          <a:prstGeom prst="rect">
            <a:avLst/>
          </a:prstGeom>
          <a:solidFill>
            <a:schemeClr val="bg1">
              <a:lumMod val="50000"/>
            </a:schemeClr>
          </a:solidFill>
          <a:ln w="9525">
            <a:solidFill>
              <a:schemeClr val="bg1">
                <a:lumMod val="50000"/>
              </a:schemeClr>
            </a:solidFill>
            <a:miter lim="800000"/>
            <a:headEnd/>
            <a:tailEnd/>
          </a:ln>
          <a:effectLst/>
        </p:spPr>
        <p:txBody>
          <a:bodyPr wrap="none" anchor="ctr"/>
          <a:lstStyle/>
          <a:p>
            <a:pPr>
              <a:defRPr/>
            </a:pPr>
            <a:endParaRPr lang="nl-NL">
              <a:latin typeface="Arial" charset="0"/>
              <a:cs typeface="Arial" charset="0"/>
            </a:endParaRPr>
          </a:p>
        </p:txBody>
      </p:sp>
      <p:sp>
        <p:nvSpPr>
          <p:cNvPr id="40967" name="Rectangle 3"/>
          <p:cNvSpPr>
            <a:spLocks noChangeArrowheads="1"/>
          </p:cNvSpPr>
          <p:nvPr/>
        </p:nvSpPr>
        <p:spPr bwMode="auto">
          <a:xfrm>
            <a:off x="0" y="5981700"/>
            <a:ext cx="9144000" cy="876300"/>
          </a:xfrm>
          <a:prstGeom prst="rect">
            <a:avLst/>
          </a:prstGeom>
          <a:solidFill>
            <a:schemeClr val="bg1">
              <a:lumMod val="50000"/>
            </a:schemeClr>
          </a:solidFill>
          <a:ln w="9525">
            <a:solidFill>
              <a:schemeClr val="bg1">
                <a:lumMod val="50000"/>
              </a:schemeClr>
            </a:solidFill>
            <a:miter lim="800000"/>
            <a:headEnd/>
            <a:tailEnd/>
          </a:ln>
          <a:effectLst/>
        </p:spPr>
        <p:txBody>
          <a:bodyPr wrap="none" anchor="ctr"/>
          <a:lstStyle/>
          <a:p>
            <a:pPr>
              <a:defRPr/>
            </a:pPr>
            <a:endParaRPr lang="nl-NL">
              <a:latin typeface="Arial" charset="0"/>
              <a:cs typeface="Arial" charset="0"/>
            </a:endParaRPr>
          </a:p>
        </p:txBody>
      </p:sp>
      <p:pic>
        <p:nvPicPr>
          <p:cNvPr id="8" name="Afbeelding 7">
            <a:extLst>
              <a:ext uri="{FF2B5EF4-FFF2-40B4-BE49-F238E27FC236}">
                <a16:creationId xmlns:a16="http://schemas.microsoft.com/office/drawing/2014/main" id="{53B88B19-757E-4AFF-9A73-B134182CF5B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369884"/>
            <a:ext cx="5616624" cy="4626927"/>
          </a:xfrm>
          <a:prstGeom prst="rect">
            <a:avLst/>
          </a:prstGeom>
          <a:noFill/>
        </p:spPr>
      </p:pic>
      <p:sp>
        <p:nvSpPr>
          <p:cNvPr id="40965" name="Text Box 5"/>
          <p:cNvSpPr txBox="1">
            <a:spLocks noChangeArrowheads="1"/>
          </p:cNvSpPr>
          <p:nvPr/>
        </p:nvSpPr>
        <p:spPr bwMode="auto">
          <a:xfrm>
            <a:off x="0" y="-15111"/>
            <a:ext cx="9144000" cy="1384995"/>
          </a:xfrm>
          <a:prstGeom prst="rect">
            <a:avLst/>
          </a:prstGeom>
          <a:solidFill>
            <a:schemeClr val="bg1">
              <a:lumMod val="50000"/>
            </a:schemeClr>
          </a:solidFill>
          <a:ln w="9525">
            <a:solidFill>
              <a:schemeClr val="bg1">
                <a:lumMod val="50000"/>
              </a:schemeClr>
            </a:solidFill>
            <a:miter lim="800000"/>
            <a:headEnd/>
            <a:tailEnd/>
          </a:ln>
          <a:effec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algn="ctr" eaLnBrk="1" hangingPunct="1">
              <a:spcBef>
                <a:spcPct val="50000"/>
              </a:spcBef>
              <a:defRPr/>
            </a:pPr>
            <a:endParaRPr lang="nl-NL" sz="1200" b="1" dirty="0">
              <a:solidFill>
                <a:schemeClr val="bg1"/>
              </a:solidFill>
              <a:latin typeface="Comic Sans MS" pitchFamily="66" charset="0"/>
            </a:endParaRPr>
          </a:p>
          <a:p>
            <a:pPr algn="ctr" eaLnBrk="1" hangingPunct="1">
              <a:spcBef>
                <a:spcPct val="50000"/>
              </a:spcBef>
              <a:defRPr/>
            </a:pPr>
            <a:r>
              <a:rPr lang="nl-NL" sz="3600" b="1" dirty="0">
                <a:solidFill>
                  <a:schemeClr val="bg1"/>
                </a:solidFill>
                <a:latin typeface="Comic Sans MS" pitchFamily="66" charset="0"/>
              </a:rPr>
              <a:t>II   MAGNETISCHE VELDEN</a:t>
            </a:r>
          </a:p>
          <a:p>
            <a:pPr algn="ctr" eaLnBrk="1" hangingPunct="1">
              <a:spcBef>
                <a:spcPct val="50000"/>
              </a:spcBef>
              <a:defRPr/>
            </a:pPr>
            <a:endParaRPr lang="nl-NL" sz="1200" b="1" dirty="0">
              <a:solidFill>
                <a:schemeClr val="bg1"/>
              </a:solidFill>
              <a:latin typeface="Comic Sans MS" pitchFamily="66" charset="0"/>
            </a:endParaRPr>
          </a:p>
        </p:txBody>
      </p:sp>
      <p:sp>
        <p:nvSpPr>
          <p:cNvPr id="9" name="Text Box 8">
            <a:extLst>
              <a:ext uri="{FF2B5EF4-FFF2-40B4-BE49-F238E27FC236}">
                <a16:creationId xmlns:a16="http://schemas.microsoft.com/office/drawing/2014/main" id="{CA4726F3-19FD-4C94-8907-291280C6804C}"/>
              </a:ext>
            </a:extLst>
          </p:cNvPr>
          <p:cNvSpPr txBox="1">
            <a:spLocks noChangeArrowheads="1"/>
          </p:cNvSpPr>
          <p:nvPr/>
        </p:nvSpPr>
        <p:spPr bwMode="auto">
          <a:xfrm>
            <a:off x="1187273" y="6165305"/>
            <a:ext cx="67692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algn="ctr" eaLnBrk="1" hangingPunct="1">
              <a:spcBef>
                <a:spcPct val="50000"/>
              </a:spcBef>
              <a:defRPr/>
            </a:pPr>
            <a:r>
              <a:rPr lang="nl-NL" sz="2800" b="1" cap="all" dirty="0">
                <a:latin typeface="Comic Sans MS" pitchFamily="66" charset="0"/>
              </a:rPr>
              <a:t>S</a:t>
            </a:r>
            <a:r>
              <a:rPr lang="nl-NL" sz="2800" b="1" dirty="0">
                <a:latin typeface="Comic Sans MS" pitchFamily="66" charset="0"/>
              </a:rPr>
              <a:t>om</a:t>
            </a:r>
            <a:r>
              <a:rPr lang="nl-NL" sz="2800" b="1" cap="all" dirty="0">
                <a:latin typeface="Comic Sans MS" pitchFamily="66" charset="0"/>
              </a:rPr>
              <a:t> 60, 69, 70, 71, 74, 75 </a:t>
            </a:r>
          </a:p>
        </p:txBody>
      </p:sp>
    </p:spTree>
    <p:extLst>
      <p:ext uri="{BB962C8B-B14F-4D97-AF65-F5344CB8AC3E}">
        <p14:creationId xmlns:p14="http://schemas.microsoft.com/office/powerpoint/2010/main" val="3679320714"/>
      </p:ext>
    </p:extLst>
  </p:cSld>
  <p:clrMapOvr>
    <a:masterClrMapping/>
  </p:clrMapOvr>
  <p:transition spd="slow">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p:txBody>
          <a:bodyPr/>
          <a:lstStyle/>
          <a:p>
            <a:pPr eaLnBrk="1" hangingPunct="1"/>
            <a:endParaRPr lang="nl-NL"/>
          </a:p>
        </p:txBody>
      </p:sp>
      <p:sp>
        <p:nvSpPr>
          <p:cNvPr id="8195" name="Rectangle 3"/>
          <p:cNvSpPr>
            <a:spLocks noGrp="1" noChangeArrowheads="1"/>
          </p:cNvSpPr>
          <p:nvPr>
            <p:ph type="subTitle" idx="1"/>
          </p:nvPr>
        </p:nvSpPr>
        <p:spPr/>
        <p:txBody>
          <a:bodyPr/>
          <a:lstStyle/>
          <a:p>
            <a:pPr eaLnBrk="1" hangingPunct="1"/>
            <a:endParaRPr lang="nl-NL"/>
          </a:p>
        </p:txBody>
      </p:sp>
      <p:sp>
        <p:nvSpPr>
          <p:cNvPr id="8196" name="Rectangle 4"/>
          <p:cNvSpPr>
            <a:spLocks noChangeArrowheads="1"/>
          </p:cNvSpPr>
          <p:nvPr/>
        </p:nvSpPr>
        <p:spPr bwMode="auto">
          <a:xfrm>
            <a:off x="0" y="0"/>
            <a:ext cx="9144000" cy="6858000"/>
          </a:xfrm>
          <a:prstGeom prst="rect">
            <a:avLst/>
          </a:prstGeom>
          <a:solidFill>
            <a:srgbClr val="FFCCCC"/>
          </a:solidFill>
          <a:ln w="9525">
            <a:solidFill>
              <a:srgbClr val="FFCC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8197" name="Rectangle 5"/>
          <p:cNvSpPr>
            <a:spLocks noChangeArrowheads="1"/>
          </p:cNvSpPr>
          <p:nvPr/>
        </p:nvSpPr>
        <p:spPr bwMode="auto">
          <a:xfrm>
            <a:off x="0" y="0"/>
            <a:ext cx="1042988" cy="6858000"/>
          </a:xfrm>
          <a:prstGeom prst="rect">
            <a:avLst/>
          </a:prstGeom>
          <a:solidFill>
            <a:srgbClr val="FF0000"/>
          </a:solidFill>
          <a:ln w="9525">
            <a:solidFill>
              <a:srgbClr val="FF0000"/>
            </a:solidFill>
            <a:miter lim="800000"/>
            <a:headEnd/>
            <a:tailEnd/>
          </a:ln>
        </p:spPr>
        <p:txBody>
          <a:bodyPr wrap="none" anchor="ctr"/>
          <a:lstStyle/>
          <a:p>
            <a:endParaRPr lang="nl-NL"/>
          </a:p>
        </p:txBody>
      </p:sp>
      <p:sp>
        <p:nvSpPr>
          <p:cNvPr id="8198" name="Text Box 12"/>
          <p:cNvSpPr txBox="1">
            <a:spLocks noChangeArrowheads="1"/>
          </p:cNvSpPr>
          <p:nvPr/>
        </p:nvSpPr>
        <p:spPr bwMode="auto">
          <a:xfrm>
            <a:off x="1116013" y="3846513"/>
            <a:ext cx="3905250"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spcBef>
                <a:spcPct val="50000"/>
              </a:spcBef>
            </a:pPr>
            <a:r>
              <a:rPr lang="nl-NL" sz="2000" b="1">
                <a:latin typeface="Comic Sans MS" pitchFamily="66" charset="0"/>
              </a:rPr>
              <a:t>RECHTERHANDREGEL SPOEL</a:t>
            </a:r>
          </a:p>
          <a:p>
            <a:pPr eaLnBrk="1" hangingPunct="1">
              <a:spcBef>
                <a:spcPct val="50000"/>
              </a:spcBef>
            </a:pPr>
            <a:r>
              <a:rPr lang="nl-NL" sz="2000">
                <a:latin typeface="Comic Sans MS" pitchFamily="66" charset="0"/>
              </a:rPr>
              <a:t>Vingers RH richting I</a:t>
            </a:r>
          </a:p>
          <a:p>
            <a:pPr eaLnBrk="1" hangingPunct="1">
              <a:spcBef>
                <a:spcPct val="50000"/>
              </a:spcBef>
            </a:pPr>
            <a:r>
              <a:rPr lang="nl-NL" sz="2000">
                <a:latin typeface="Comic Sans MS" pitchFamily="66" charset="0"/>
              </a:rPr>
              <a:t> </a:t>
            </a:r>
            <a:r>
              <a:rPr lang="nl-NL" sz="2000">
                <a:latin typeface="Comic Sans MS" pitchFamily="66" charset="0"/>
                <a:sym typeface="Wingdings" pitchFamily="2" charset="2"/>
              </a:rPr>
              <a:t> duim levert NP (B)</a:t>
            </a:r>
            <a:endParaRPr lang="nl-NL">
              <a:latin typeface="Comic Sans MS" pitchFamily="66" charset="0"/>
              <a:sym typeface="Wingdings" pitchFamily="2" charset="2"/>
            </a:endParaRPr>
          </a:p>
        </p:txBody>
      </p:sp>
      <p:pic>
        <p:nvPicPr>
          <p:cNvPr id="8199" name="Afbeelding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128713"/>
            <a:ext cx="2311400"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Afbeelding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1128713"/>
            <a:ext cx="3419475"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1" name="Rectangle 6"/>
          <p:cNvSpPr>
            <a:spLocks noChangeArrowheads="1"/>
          </p:cNvSpPr>
          <p:nvPr/>
        </p:nvSpPr>
        <p:spPr bwMode="auto">
          <a:xfrm>
            <a:off x="0" y="0"/>
            <a:ext cx="9144000" cy="1125538"/>
          </a:xfrm>
          <a:prstGeom prst="rect">
            <a:avLst/>
          </a:prstGeom>
          <a:solidFill>
            <a:srgbClr val="FF0000"/>
          </a:solidFill>
          <a:ln w="9525">
            <a:solidFill>
              <a:srgbClr val="FF0000"/>
            </a:solidFill>
            <a:miter lim="800000"/>
            <a:headEnd/>
            <a:tailEnd/>
          </a:ln>
        </p:spPr>
        <p:txBody>
          <a:bodyPr wrap="none" anchor="ctr"/>
          <a:lstStyle/>
          <a:p>
            <a:endParaRPr lang="nl-NL"/>
          </a:p>
        </p:txBody>
      </p:sp>
      <p:sp>
        <p:nvSpPr>
          <p:cNvPr id="8202" name="Text Box 8"/>
          <p:cNvSpPr txBox="1">
            <a:spLocks noChangeArrowheads="1"/>
          </p:cNvSpPr>
          <p:nvPr/>
        </p:nvSpPr>
        <p:spPr bwMode="auto">
          <a:xfrm>
            <a:off x="1116013" y="260350"/>
            <a:ext cx="781208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spcBef>
                <a:spcPct val="50000"/>
              </a:spcBef>
            </a:pPr>
            <a:r>
              <a:rPr lang="nl-NL" sz="3200" b="1" dirty="0">
                <a:latin typeface="Comic Sans MS" pitchFamily="66" charset="0"/>
              </a:rPr>
              <a:t>B-VELD RONDOM SPOEL</a:t>
            </a:r>
          </a:p>
        </p:txBody>
      </p:sp>
      <p:cxnSp>
        <p:nvCxnSpPr>
          <p:cNvPr id="19" name="Rechte verbindingslijn 18"/>
          <p:cNvCxnSpPr/>
          <p:nvPr/>
        </p:nvCxnSpPr>
        <p:spPr>
          <a:xfrm flipV="1">
            <a:off x="3354388" y="1128713"/>
            <a:ext cx="0" cy="2587625"/>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hthoek 13"/>
          <p:cNvSpPr/>
          <p:nvPr/>
        </p:nvSpPr>
        <p:spPr>
          <a:xfrm>
            <a:off x="0" y="6092825"/>
            <a:ext cx="5021263" cy="76517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grpSp>
        <p:nvGrpSpPr>
          <p:cNvPr id="8206" name="Groep 23"/>
          <p:cNvGrpSpPr>
            <a:grpSpLocks/>
          </p:cNvGrpSpPr>
          <p:nvPr/>
        </p:nvGrpSpPr>
        <p:grpSpPr bwMode="auto">
          <a:xfrm>
            <a:off x="3370263" y="1157288"/>
            <a:ext cx="2354262" cy="2590800"/>
            <a:chOff x="-5856168" y="-775890"/>
            <a:chExt cx="2401893" cy="2591494"/>
          </a:xfrm>
        </p:grpSpPr>
        <p:grpSp>
          <p:nvGrpSpPr>
            <p:cNvPr id="8235" name="Groep 20"/>
            <p:cNvGrpSpPr>
              <a:grpSpLocks/>
            </p:cNvGrpSpPr>
            <p:nvPr/>
          </p:nvGrpSpPr>
          <p:grpSpPr bwMode="auto">
            <a:xfrm>
              <a:off x="-5850780" y="-775890"/>
              <a:ext cx="2396505" cy="2591494"/>
              <a:chOff x="-5850780" y="-775890"/>
              <a:chExt cx="2396505" cy="2591494"/>
            </a:xfrm>
          </p:grpSpPr>
          <p:pic>
            <p:nvPicPr>
              <p:cNvPr id="8241" name="Afbeelding 3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50780" y="-775890"/>
                <a:ext cx="2396505" cy="2591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42" name="Groep 19"/>
              <p:cNvGrpSpPr>
                <a:grpSpLocks/>
              </p:cNvGrpSpPr>
              <p:nvPr/>
            </p:nvGrpSpPr>
            <p:grpSpPr bwMode="auto">
              <a:xfrm>
                <a:off x="-5840374" y="305996"/>
                <a:ext cx="2386099" cy="399615"/>
                <a:chOff x="-4490602" y="2204864"/>
                <a:chExt cx="2386099" cy="399615"/>
              </a:xfrm>
            </p:grpSpPr>
            <p:sp>
              <p:nvSpPr>
                <p:cNvPr id="16" name="Rechthoek 15"/>
                <p:cNvSpPr/>
                <p:nvPr/>
              </p:nvSpPr>
              <p:spPr>
                <a:xfrm>
                  <a:off x="-2485113" y="2204355"/>
                  <a:ext cx="380610" cy="36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27" name="Rechthoek 26"/>
                <p:cNvSpPr/>
                <p:nvPr/>
              </p:nvSpPr>
              <p:spPr>
                <a:xfrm>
                  <a:off x="-4491820" y="2244053"/>
                  <a:ext cx="380611" cy="3604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grpSp>
        </p:grpSp>
        <p:grpSp>
          <p:nvGrpSpPr>
            <p:cNvPr id="8236" name="Groep 41"/>
            <p:cNvGrpSpPr>
              <a:grpSpLocks/>
            </p:cNvGrpSpPr>
            <p:nvPr/>
          </p:nvGrpSpPr>
          <p:grpSpPr bwMode="auto">
            <a:xfrm>
              <a:off x="-5856168" y="273911"/>
              <a:ext cx="2401893" cy="424209"/>
              <a:chOff x="-4506396" y="2204864"/>
              <a:chExt cx="2401893" cy="424209"/>
            </a:xfrm>
          </p:grpSpPr>
          <p:sp>
            <p:nvSpPr>
              <p:cNvPr id="43" name="Gelijkbenige driehoek 42"/>
              <p:cNvSpPr/>
              <p:nvPr/>
            </p:nvSpPr>
            <p:spPr>
              <a:xfrm flipV="1">
                <a:off x="-2293998" y="2204681"/>
                <a:ext cx="189495" cy="360460"/>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44" name="Gelijkbenige driehoek 43"/>
              <p:cNvSpPr/>
              <p:nvPr/>
            </p:nvSpPr>
            <p:spPr>
              <a:xfrm flipV="1">
                <a:off x="-4300705" y="2268198"/>
                <a:ext cx="191115" cy="360460"/>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45" name="Gelijkbenige driehoek 44"/>
              <p:cNvSpPr/>
              <p:nvPr/>
            </p:nvSpPr>
            <p:spPr>
              <a:xfrm flipV="1">
                <a:off x="-2473776" y="2218973"/>
                <a:ext cx="189496" cy="358871"/>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46" name="Gelijkbenige driehoek 45"/>
              <p:cNvSpPr/>
              <p:nvPr/>
            </p:nvSpPr>
            <p:spPr>
              <a:xfrm flipV="1">
                <a:off x="-4506396" y="2268198"/>
                <a:ext cx="189495" cy="360460"/>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grpSp>
      </p:grpSp>
      <p:cxnSp>
        <p:nvCxnSpPr>
          <p:cNvPr id="22" name="Rechte verbindingslijn 21"/>
          <p:cNvCxnSpPr/>
          <p:nvPr/>
        </p:nvCxnSpPr>
        <p:spPr>
          <a:xfrm flipV="1">
            <a:off x="5724525" y="1128713"/>
            <a:ext cx="0" cy="2587625"/>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p:cNvCxnSpPr/>
          <p:nvPr/>
        </p:nvCxnSpPr>
        <p:spPr>
          <a:xfrm>
            <a:off x="1063625" y="5240338"/>
            <a:ext cx="3978275"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Rechthoek 47"/>
          <p:cNvSpPr/>
          <p:nvPr/>
        </p:nvSpPr>
        <p:spPr>
          <a:xfrm>
            <a:off x="5021263" y="3748088"/>
            <a:ext cx="4122737" cy="31099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cxnSp>
        <p:nvCxnSpPr>
          <p:cNvPr id="8" name="Rechte verbindingslijn 7"/>
          <p:cNvCxnSpPr/>
          <p:nvPr/>
        </p:nvCxnSpPr>
        <p:spPr>
          <a:xfrm>
            <a:off x="1042988" y="3716338"/>
            <a:ext cx="8101012"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Rechte verbindingslijn 22"/>
          <p:cNvCxnSpPr/>
          <p:nvPr/>
        </p:nvCxnSpPr>
        <p:spPr>
          <a:xfrm flipV="1">
            <a:off x="5021263" y="3716338"/>
            <a:ext cx="0" cy="3141662"/>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6" name="Groep 85"/>
          <p:cNvGrpSpPr>
            <a:grpSpLocks/>
          </p:cNvGrpSpPr>
          <p:nvPr/>
        </p:nvGrpSpPr>
        <p:grpSpPr bwMode="auto">
          <a:xfrm>
            <a:off x="1323975" y="4132263"/>
            <a:ext cx="7421563" cy="2395537"/>
            <a:chOff x="1324496" y="4131516"/>
            <a:chExt cx="7421338" cy="2395739"/>
          </a:xfrm>
        </p:grpSpPr>
        <p:sp>
          <p:nvSpPr>
            <p:cNvPr id="8233" name="Tekstvak 30"/>
            <p:cNvSpPr txBox="1">
              <a:spLocks noChangeArrowheads="1"/>
            </p:cNvSpPr>
            <p:nvPr/>
          </p:nvSpPr>
          <p:spPr bwMode="auto">
            <a:xfrm>
              <a:off x="1324496" y="5329386"/>
              <a:ext cx="34563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spcBef>
                  <a:spcPct val="50000"/>
                </a:spcBef>
              </a:pPr>
              <a:r>
                <a:rPr lang="nl-NL" sz="2000">
                  <a:solidFill>
                    <a:srgbClr val="FF0000"/>
                  </a:solidFill>
                  <a:latin typeface="Comic Sans MS" pitchFamily="66" charset="0"/>
                  <a:sym typeface="Wingdings" pitchFamily="2" charset="2"/>
                </a:rPr>
                <a:t>Leg uit hoe I en B om de spoel heen lopen.</a:t>
              </a:r>
              <a:endParaRPr lang="nl-NL">
                <a:solidFill>
                  <a:srgbClr val="FF0000"/>
                </a:solidFill>
                <a:latin typeface="Comic Sans MS" pitchFamily="66" charset="0"/>
              </a:endParaRPr>
            </a:p>
          </p:txBody>
        </p:sp>
        <p:pic>
          <p:nvPicPr>
            <p:cNvPr id="8234" name="Afbeelding 2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17248" y="4131516"/>
              <a:ext cx="3128586" cy="2395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5" name="Groep 84"/>
          <p:cNvGrpSpPr>
            <a:grpSpLocks/>
          </p:cNvGrpSpPr>
          <p:nvPr/>
        </p:nvGrpSpPr>
        <p:grpSpPr bwMode="auto">
          <a:xfrm>
            <a:off x="1314450" y="3914775"/>
            <a:ext cx="7829550" cy="2778125"/>
            <a:chOff x="7434064" y="-1128840"/>
            <a:chExt cx="7829938" cy="2778380"/>
          </a:xfrm>
        </p:grpSpPr>
        <p:sp>
          <p:nvSpPr>
            <p:cNvPr id="8214" name="Tekstvak 56"/>
            <p:cNvSpPr txBox="1">
              <a:spLocks noChangeArrowheads="1"/>
            </p:cNvSpPr>
            <p:nvPr/>
          </p:nvSpPr>
          <p:spPr bwMode="auto">
            <a:xfrm>
              <a:off x="7434064" y="249295"/>
              <a:ext cx="345638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spcBef>
                  <a:spcPct val="50000"/>
                </a:spcBef>
              </a:pPr>
              <a:r>
                <a:rPr lang="nl-NL" sz="2000">
                  <a:solidFill>
                    <a:srgbClr val="FF0000"/>
                  </a:solidFill>
                  <a:latin typeface="Comic Sans MS" pitchFamily="66" charset="0"/>
                  <a:sym typeface="Wingdings" pitchFamily="2" charset="2"/>
                </a:rPr>
                <a:t>I naar de min-pool  toe,</a:t>
              </a:r>
            </a:p>
            <a:p>
              <a:pPr eaLnBrk="1" hangingPunct="1">
                <a:spcBef>
                  <a:spcPct val="50000"/>
                </a:spcBef>
              </a:pPr>
              <a:r>
                <a:rPr lang="nl-NL" sz="2000">
                  <a:solidFill>
                    <a:srgbClr val="FF0000"/>
                  </a:solidFill>
                  <a:latin typeface="Comic Sans MS" pitchFamily="66" charset="0"/>
                </a:rPr>
                <a:t>NP rechts (RHR)</a:t>
              </a:r>
            </a:p>
          </p:txBody>
        </p:sp>
        <p:grpSp>
          <p:nvGrpSpPr>
            <p:cNvPr id="8215" name="Groep 80"/>
            <p:cNvGrpSpPr>
              <a:grpSpLocks/>
            </p:cNvGrpSpPr>
            <p:nvPr/>
          </p:nvGrpSpPr>
          <p:grpSpPr bwMode="auto">
            <a:xfrm>
              <a:off x="11286231" y="-1128840"/>
              <a:ext cx="3977771" cy="2778380"/>
              <a:chOff x="12059729" y="-211324"/>
              <a:chExt cx="3977771" cy="2778380"/>
            </a:xfrm>
          </p:grpSpPr>
          <p:grpSp>
            <p:nvGrpSpPr>
              <p:cNvPr id="8216" name="Groep 49"/>
              <p:cNvGrpSpPr>
                <a:grpSpLocks/>
              </p:cNvGrpSpPr>
              <p:nvPr/>
            </p:nvGrpSpPr>
            <p:grpSpPr bwMode="auto">
              <a:xfrm>
                <a:off x="12482206" y="10125"/>
                <a:ext cx="3165674" cy="2424139"/>
                <a:chOff x="10515599" y="3002377"/>
                <a:chExt cx="3165674" cy="2424139"/>
              </a:xfrm>
            </p:grpSpPr>
            <p:pic>
              <p:nvPicPr>
                <p:cNvPr id="8225" name="Afbeelding 5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515599" y="3002377"/>
                  <a:ext cx="3165674" cy="2424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Gelijkbenige driehoek 48"/>
                <p:cNvSpPr/>
                <p:nvPr/>
              </p:nvSpPr>
              <p:spPr>
                <a:xfrm flipV="1">
                  <a:off x="10830646" y="3747804"/>
                  <a:ext cx="215911" cy="338168"/>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60" name="Gelijkbenige driehoek 59"/>
                <p:cNvSpPr/>
                <p:nvPr/>
              </p:nvSpPr>
              <p:spPr>
                <a:xfrm flipV="1">
                  <a:off x="11160862" y="3747804"/>
                  <a:ext cx="217498" cy="338168"/>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61" name="Gelijkbenige driehoek 60"/>
                <p:cNvSpPr/>
                <p:nvPr/>
              </p:nvSpPr>
              <p:spPr>
                <a:xfrm flipV="1">
                  <a:off x="11511716" y="3747804"/>
                  <a:ext cx="215911" cy="338168"/>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62" name="Gelijkbenige driehoek 61"/>
                <p:cNvSpPr/>
                <p:nvPr/>
              </p:nvSpPr>
              <p:spPr>
                <a:xfrm flipV="1">
                  <a:off x="11881623" y="3766856"/>
                  <a:ext cx="217498" cy="338168"/>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63" name="Gelijkbenige driehoek 62"/>
                <p:cNvSpPr/>
                <p:nvPr/>
              </p:nvSpPr>
              <p:spPr>
                <a:xfrm flipV="1">
                  <a:off x="12215014" y="3760505"/>
                  <a:ext cx="215911" cy="338168"/>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64" name="Gelijkbenige driehoek 63"/>
                <p:cNvSpPr/>
                <p:nvPr/>
              </p:nvSpPr>
              <p:spPr>
                <a:xfrm flipV="1">
                  <a:off x="12530942" y="3735103"/>
                  <a:ext cx="217499" cy="338168"/>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65" name="Gelijkbenige driehoek 64"/>
                <p:cNvSpPr/>
                <p:nvPr/>
              </p:nvSpPr>
              <p:spPr>
                <a:xfrm flipV="1">
                  <a:off x="12889735" y="3735103"/>
                  <a:ext cx="215911" cy="338168"/>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grpSp>
          <p:cxnSp>
            <p:nvCxnSpPr>
              <p:cNvPr id="83" name="Rechte verbindingslijn met pijl 82"/>
              <p:cNvCxnSpPr/>
              <p:nvPr/>
            </p:nvCxnSpPr>
            <p:spPr>
              <a:xfrm flipH="1" flipV="1">
                <a:off x="13498962" y="-211324"/>
                <a:ext cx="923971" cy="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0" name="Rechte verbindingslijn met pijl 99"/>
              <p:cNvCxnSpPr/>
              <p:nvPr/>
            </p:nvCxnSpPr>
            <p:spPr>
              <a:xfrm flipV="1">
                <a:off x="15362780" y="771429"/>
                <a:ext cx="674720" cy="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1" name="Rechte verbindingslijn met pijl 100"/>
              <p:cNvCxnSpPr/>
              <p:nvPr/>
            </p:nvCxnSpPr>
            <p:spPr>
              <a:xfrm>
                <a:off x="15362780" y="1193743"/>
                <a:ext cx="674720" cy="263549"/>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2" name="Rechte verbindingslijn met pijl 101"/>
              <p:cNvCxnSpPr/>
              <p:nvPr/>
            </p:nvCxnSpPr>
            <p:spPr>
              <a:xfrm flipV="1">
                <a:off x="15380242" y="60164"/>
                <a:ext cx="522314" cy="285776"/>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3" name="Rechte verbindingslijn met pijl 102"/>
              <p:cNvCxnSpPr/>
              <p:nvPr/>
            </p:nvCxnSpPr>
            <p:spPr>
              <a:xfrm>
                <a:off x="12059028" y="893677"/>
                <a:ext cx="703298" cy="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4" name="Rechte verbindingslijn met pijl 103"/>
              <p:cNvCxnSpPr/>
              <p:nvPr/>
            </p:nvCxnSpPr>
            <p:spPr>
              <a:xfrm flipV="1">
                <a:off x="12117769" y="1311229"/>
                <a:ext cx="644557" cy="35722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5" name="Rechte verbindingslijn met pijl 104"/>
              <p:cNvCxnSpPr/>
              <p:nvPr/>
            </p:nvCxnSpPr>
            <p:spPr>
              <a:xfrm>
                <a:off x="12087604" y="79216"/>
                <a:ext cx="674721" cy="355633"/>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6" name="Rechte verbindingslijn met pijl 105"/>
              <p:cNvCxnSpPr/>
              <p:nvPr/>
            </p:nvCxnSpPr>
            <p:spPr>
              <a:xfrm flipH="1" flipV="1">
                <a:off x="13527539" y="2567056"/>
                <a:ext cx="933496" cy="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12823986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86"/>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4"/>
          <p:cNvSpPr>
            <a:spLocks noChangeArrowheads="1"/>
          </p:cNvSpPr>
          <p:nvPr/>
        </p:nvSpPr>
        <p:spPr bwMode="auto">
          <a:xfrm>
            <a:off x="0" y="0"/>
            <a:ext cx="1187450" cy="6858000"/>
          </a:xfrm>
          <a:prstGeom prst="rect">
            <a:avLst/>
          </a:prstGeom>
          <a:solidFill>
            <a:schemeClr val="bg1">
              <a:lumMod val="50000"/>
            </a:schemeClr>
          </a:solidFill>
          <a:ln w="9525">
            <a:solidFill>
              <a:schemeClr val="bg1">
                <a:lumMod val="50000"/>
              </a:schemeClr>
            </a:solidFill>
            <a:miter lim="800000"/>
            <a:headEnd/>
            <a:tailEnd/>
          </a:ln>
          <a:effectLst/>
        </p:spPr>
        <p:txBody>
          <a:bodyPr wrap="none" anchor="ctr"/>
          <a:lstStyle/>
          <a:p>
            <a:pPr>
              <a:defRPr/>
            </a:pPr>
            <a:endParaRPr lang="nl-NL">
              <a:latin typeface="Arial" charset="0"/>
              <a:cs typeface="Arial" charset="0"/>
            </a:endParaRPr>
          </a:p>
        </p:txBody>
      </p:sp>
      <p:sp>
        <p:nvSpPr>
          <p:cNvPr id="20483" name="Rectangle 7"/>
          <p:cNvSpPr>
            <a:spLocks noChangeArrowheads="1"/>
          </p:cNvSpPr>
          <p:nvPr/>
        </p:nvSpPr>
        <p:spPr bwMode="auto">
          <a:xfrm>
            <a:off x="3382963" y="2603500"/>
            <a:ext cx="23844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nl-NL"/>
          </a:p>
        </p:txBody>
      </p:sp>
      <p:sp>
        <p:nvSpPr>
          <p:cNvPr id="40965" name="Text Box 5"/>
          <p:cNvSpPr txBox="1">
            <a:spLocks noChangeArrowheads="1"/>
          </p:cNvSpPr>
          <p:nvPr/>
        </p:nvSpPr>
        <p:spPr bwMode="auto">
          <a:xfrm>
            <a:off x="0" y="0"/>
            <a:ext cx="9144000" cy="1384300"/>
          </a:xfrm>
          <a:prstGeom prst="rect">
            <a:avLst/>
          </a:prstGeom>
          <a:solidFill>
            <a:schemeClr val="bg1">
              <a:lumMod val="50000"/>
            </a:schemeClr>
          </a:solidFill>
          <a:ln w="9525">
            <a:solidFill>
              <a:schemeClr val="bg1">
                <a:lumMod val="50000"/>
              </a:schemeClr>
            </a:solidFill>
            <a:miter lim="800000"/>
            <a:headEnd/>
            <a:tailEnd/>
          </a:ln>
          <a:effec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algn="ctr" eaLnBrk="1" hangingPunct="1">
              <a:spcBef>
                <a:spcPct val="50000"/>
              </a:spcBef>
              <a:defRPr/>
            </a:pPr>
            <a:endParaRPr lang="nl-NL" sz="1200" b="1" dirty="0">
              <a:solidFill>
                <a:schemeClr val="bg1"/>
              </a:solidFill>
              <a:latin typeface="Comic Sans MS" pitchFamily="66" charset="0"/>
            </a:endParaRPr>
          </a:p>
          <a:p>
            <a:pPr algn="ctr" eaLnBrk="1" hangingPunct="1">
              <a:spcBef>
                <a:spcPct val="50000"/>
              </a:spcBef>
              <a:defRPr/>
            </a:pPr>
            <a:r>
              <a:rPr lang="nl-NL" sz="3600" b="1" dirty="0">
                <a:solidFill>
                  <a:schemeClr val="bg1"/>
                </a:solidFill>
                <a:latin typeface="Comic Sans MS" pitchFamily="66" charset="0"/>
              </a:rPr>
              <a:t>I  ELEKTRISCHE VELDEN</a:t>
            </a:r>
          </a:p>
          <a:p>
            <a:pPr algn="ctr" eaLnBrk="1" hangingPunct="1">
              <a:spcBef>
                <a:spcPct val="50000"/>
              </a:spcBef>
              <a:defRPr/>
            </a:pPr>
            <a:endParaRPr lang="nl-NL" sz="1200" b="1" dirty="0">
              <a:solidFill>
                <a:schemeClr val="bg1"/>
              </a:solidFill>
              <a:latin typeface="Comic Sans MS" pitchFamily="66" charset="0"/>
            </a:endParaRPr>
          </a:p>
        </p:txBody>
      </p:sp>
      <p:sp>
        <p:nvSpPr>
          <p:cNvPr id="40966" name="Rectangle 9"/>
          <p:cNvSpPr>
            <a:spLocks noChangeArrowheads="1"/>
          </p:cNvSpPr>
          <p:nvPr/>
        </p:nvSpPr>
        <p:spPr bwMode="auto">
          <a:xfrm>
            <a:off x="7956550" y="0"/>
            <a:ext cx="1187450" cy="6858000"/>
          </a:xfrm>
          <a:prstGeom prst="rect">
            <a:avLst/>
          </a:prstGeom>
          <a:solidFill>
            <a:schemeClr val="bg1">
              <a:lumMod val="50000"/>
            </a:schemeClr>
          </a:solidFill>
          <a:ln w="9525">
            <a:solidFill>
              <a:schemeClr val="bg1">
                <a:lumMod val="50000"/>
              </a:schemeClr>
            </a:solidFill>
            <a:miter lim="800000"/>
            <a:headEnd/>
            <a:tailEnd/>
          </a:ln>
          <a:effectLst/>
        </p:spPr>
        <p:txBody>
          <a:bodyPr wrap="none" anchor="ctr"/>
          <a:lstStyle/>
          <a:p>
            <a:pPr>
              <a:defRPr/>
            </a:pPr>
            <a:endParaRPr lang="nl-NL">
              <a:latin typeface="Arial" charset="0"/>
              <a:cs typeface="Arial" charset="0"/>
            </a:endParaRPr>
          </a:p>
        </p:txBody>
      </p:sp>
      <p:sp>
        <p:nvSpPr>
          <p:cNvPr id="40967" name="Rectangle 3"/>
          <p:cNvSpPr>
            <a:spLocks noChangeArrowheads="1"/>
          </p:cNvSpPr>
          <p:nvPr/>
        </p:nvSpPr>
        <p:spPr bwMode="auto">
          <a:xfrm>
            <a:off x="0" y="5877272"/>
            <a:ext cx="9144000" cy="980728"/>
          </a:xfrm>
          <a:prstGeom prst="rect">
            <a:avLst/>
          </a:prstGeom>
          <a:solidFill>
            <a:schemeClr val="bg1">
              <a:lumMod val="50000"/>
            </a:schemeClr>
          </a:solidFill>
          <a:ln w="9525">
            <a:solidFill>
              <a:schemeClr val="bg1">
                <a:lumMod val="50000"/>
              </a:schemeClr>
            </a:solidFill>
            <a:miter lim="800000"/>
            <a:headEnd/>
            <a:tailEnd/>
          </a:ln>
          <a:effectLst/>
        </p:spPr>
        <p:txBody>
          <a:bodyPr wrap="none" anchor="ctr"/>
          <a:lstStyle/>
          <a:p>
            <a:pPr>
              <a:defRPr/>
            </a:pPr>
            <a:endParaRPr lang="nl-NL">
              <a:latin typeface="Arial" charset="0"/>
              <a:cs typeface="Arial" charset="0"/>
            </a:endParaRPr>
          </a:p>
        </p:txBody>
      </p:sp>
      <p:sp>
        <p:nvSpPr>
          <p:cNvPr id="8" name="Text Box 8">
            <a:extLst>
              <a:ext uri="{FF2B5EF4-FFF2-40B4-BE49-F238E27FC236}">
                <a16:creationId xmlns:a16="http://schemas.microsoft.com/office/drawing/2014/main" id="{69FE3905-90C5-4138-91DE-2EDA60EA6007}"/>
              </a:ext>
            </a:extLst>
          </p:cNvPr>
          <p:cNvSpPr txBox="1">
            <a:spLocks noChangeArrowheads="1"/>
          </p:cNvSpPr>
          <p:nvPr/>
        </p:nvSpPr>
        <p:spPr bwMode="auto">
          <a:xfrm>
            <a:off x="1187273" y="6165305"/>
            <a:ext cx="67692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algn="ctr" eaLnBrk="1" hangingPunct="1">
              <a:spcBef>
                <a:spcPct val="50000"/>
              </a:spcBef>
              <a:defRPr/>
            </a:pPr>
            <a:r>
              <a:rPr lang="nl-NL" sz="2800" b="1" cap="all" dirty="0">
                <a:latin typeface="Comic Sans MS" pitchFamily="66" charset="0"/>
              </a:rPr>
              <a:t>S</a:t>
            </a:r>
            <a:r>
              <a:rPr lang="nl-NL" sz="2800" b="1" dirty="0">
                <a:latin typeface="Comic Sans MS" pitchFamily="66" charset="0"/>
              </a:rPr>
              <a:t>om</a:t>
            </a:r>
            <a:r>
              <a:rPr lang="nl-NL" sz="2800" b="1" cap="all" dirty="0">
                <a:latin typeface="Comic Sans MS" pitchFamily="66" charset="0"/>
              </a:rPr>
              <a:t> 24, 25, 46, 48, 50, 52 </a:t>
            </a:r>
          </a:p>
        </p:txBody>
      </p:sp>
      <p:sp>
        <p:nvSpPr>
          <p:cNvPr id="3" name="Tekstvak 2">
            <a:extLst>
              <a:ext uri="{FF2B5EF4-FFF2-40B4-BE49-F238E27FC236}">
                <a16:creationId xmlns:a16="http://schemas.microsoft.com/office/drawing/2014/main" id="{3E329975-C396-4767-948E-D57B4EDE7971}"/>
              </a:ext>
            </a:extLst>
          </p:cNvPr>
          <p:cNvSpPr txBox="1"/>
          <p:nvPr/>
        </p:nvSpPr>
        <p:spPr>
          <a:xfrm>
            <a:off x="1187273" y="1559341"/>
            <a:ext cx="6696917" cy="4247317"/>
          </a:xfrm>
          <a:prstGeom prst="rect">
            <a:avLst/>
          </a:prstGeom>
          <a:noFill/>
        </p:spPr>
        <p:txBody>
          <a:bodyPr wrap="square" rtlCol="0">
            <a:spAutoFit/>
          </a:bodyPr>
          <a:lstStyle/>
          <a:p>
            <a:pPr defTabSz="630238">
              <a:tabLst>
                <a:tab pos="803275" algn="l"/>
              </a:tabLst>
            </a:pPr>
            <a:r>
              <a:rPr lang="nl-NL" b="1" dirty="0"/>
              <a:t>WEEK 9 </a:t>
            </a:r>
            <a:endParaRPr lang="nl-NL" dirty="0"/>
          </a:p>
          <a:p>
            <a:pPr defTabSz="630238">
              <a:tabLst>
                <a:tab pos="803275" algn="l"/>
              </a:tabLst>
            </a:pPr>
            <a:r>
              <a:rPr lang="nl-NL" dirty="0"/>
              <a:t>Di T1		Introductie Elektrisch veld		sheet 3 t/m 13</a:t>
            </a:r>
          </a:p>
          <a:p>
            <a:pPr defTabSz="630238">
              <a:tabLst>
                <a:tab pos="803275" algn="l"/>
              </a:tabLst>
            </a:pPr>
            <a:r>
              <a:rPr lang="nl-NL" dirty="0"/>
              <a:t>Do W1		som 24, 25, 46, 48, 50, 52		bespreken in les</a:t>
            </a:r>
          </a:p>
          <a:p>
            <a:pPr defTabSz="630238">
              <a:tabLst>
                <a:tab pos="803275" algn="l"/>
              </a:tabLst>
            </a:pPr>
            <a:endParaRPr lang="nl-NL" b="1" dirty="0"/>
          </a:p>
          <a:p>
            <a:pPr defTabSz="630238">
              <a:tabLst>
                <a:tab pos="803275" algn="l"/>
              </a:tabLst>
            </a:pPr>
            <a:r>
              <a:rPr lang="nl-NL" b="1" dirty="0"/>
              <a:t>WEEK 10</a:t>
            </a:r>
            <a:endParaRPr lang="nl-NL" dirty="0"/>
          </a:p>
          <a:p>
            <a:pPr defTabSz="630238">
              <a:tabLst>
                <a:tab pos="803275" algn="l"/>
              </a:tabLst>
            </a:pPr>
            <a:r>
              <a:rPr lang="nl-NL" dirty="0"/>
              <a:t>Ma T2		Introductie Magnetisch veld	sheet 19 t/m 29</a:t>
            </a:r>
          </a:p>
          <a:p>
            <a:pPr defTabSz="630238">
              <a:tabLst>
                <a:tab pos="803275" algn="l"/>
              </a:tabLst>
            </a:pPr>
            <a:r>
              <a:rPr lang="nl-NL" dirty="0"/>
              <a:t>Ma P1		practicum E-veld</a:t>
            </a:r>
          </a:p>
          <a:p>
            <a:pPr defTabSz="630238">
              <a:tabLst>
                <a:tab pos="803275" algn="l"/>
              </a:tabLst>
            </a:pPr>
            <a:r>
              <a:rPr lang="nl-NL" dirty="0"/>
              <a:t>Di W2 		60, 69, 70, 71, 74, 75		bespreken in les</a:t>
            </a:r>
          </a:p>
          <a:p>
            <a:pPr defTabSz="630238">
              <a:tabLst>
                <a:tab pos="803275" algn="l"/>
              </a:tabLst>
            </a:pPr>
            <a:r>
              <a:rPr lang="nl-NL" dirty="0"/>
              <a:t>Do T3 		Realiteit van Atomen		sheet 36 t/m 52,</a:t>
            </a:r>
          </a:p>
          <a:p>
            <a:pPr defTabSz="630238">
              <a:tabLst>
                <a:tab pos="803275" algn="l"/>
              </a:tabLst>
            </a:pPr>
            <a:r>
              <a:rPr lang="nl-NL" dirty="0"/>
              <a:t>		practicum E-veld inleveren</a:t>
            </a:r>
          </a:p>
          <a:p>
            <a:pPr defTabSz="630238">
              <a:tabLst>
                <a:tab pos="803275" algn="l"/>
              </a:tabLst>
            </a:pPr>
            <a:r>
              <a:rPr lang="nl-NL" b="1" dirty="0"/>
              <a:t>WEEK 11</a:t>
            </a:r>
            <a:endParaRPr lang="nl-NL" dirty="0"/>
          </a:p>
          <a:p>
            <a:pPr defTabSz="630238">
              <a:tabLst>
                <a:tab pos="803275" algn="l"/>
              </a:tabLst>
            </a:pPr>
            <a:r>
              <a:rPr lang="nl-NL" dirty="0"/>
              <a:t>Ma W3 		Eindsommen Newton		sheet 54 t/m 58</a:t>
            </a:r>
          </a:p>
          <a:p>
            <a:pPr defTabSz="630238">
              <a:tabLst>
                <a:tab pos="803275" algn="l"/>
              </a:tabLst>
            </a:pPr>
            <a:r>
              <a:rPr lang="nl-NL" dirty="0"/>
              <a:t>Ma T4 		Bonustoets QM			Leer H14</a:t>
            </a:r>
          </a:p>
          <a:p>
            <a:pPr defTabSz="630238">
              <a:tabLst>
                <a:tab pos="803275" algn="l"/>
              </a:tabLst>
            </a:pPr>
            <a:r>
              <a:rPr lang="en-US" dirty="0"/>
              <a:t>Di W4 		</a:t>
            </a:r>
            <a:r>
              <a:rPr lang="en-US" dirty="0" err="1"/>
              <a:t>Eindsommen</a:t>
            </a:r>
            <a:r>
              <a:rPr lang="en-US" dirty="0"/>
              <a:t> Newton		sheet 59 t/m 66</a:t>
            </a:r>
            <a:endParaRPr lang="nl-NL" dirty="0"/>
          </a:p>
          <a:p>
            <a:pPr defTabSz="630238">
              <a:tabLst>
                <a:tab pos="803275" algn="l"/>
              </a:tabLst>
            </a:pPr>
            <a:r>
              <a:rPr lang="en-US" dirty="0"/>
              <a:t>Do T3 		Extra QM A, B G			sheet 68 t/m 76</a:t>
            </a:r>
            <a:endParaRPr lang="nl-NL" dirty="0"/>
          </a:p>
        </p:txBody>
      </p:sp>
      <p:pic>
        <p:nvPicPr>
          <p:cNvPr id="2" name="Afbeelding 1"/>
          <p:cNvPicPr>
            <a:picLocks noChangeAspect="1"/>
          </p:cNvPicPr>
          <p:nvPr/>
        </p:nvPicPr>
        <p:blipFill rotWithShape="1">
          <a:blip r:embed="rId2">
            <a:extLst>
              <a:ext uri="{28A0092B-C50C-407E-A947-70E740481C1C}">
                <a14:useLocalDpi xmlns:a14="http://schemas.microsoft.com/office/drawing/2010/main" val="0"/>
              </a:ext>
            </a:extLst>
          </a:blip>
          <a:srcRect b="4225"/>
          <a:stretch/>
        </p:blipFill>
        <p:spPr>
          <a:xfrm>
            <a:off x="1165861" y="1286209"/>
            <a:ext cx="6790688" cy="4709621"/>
          </a:xfrm>
          <a:prstGeom prst="rect">
            <a:avLst/>
          </a:prstGeom>
        </p:spPr>
      </p:pic>
    </p:spTree>
    <p:extLst>
      <p:ext uri="{BB962C8B-B14F-4D97-AF65-F5344CB8AC3E}">
        <p14:creationId xmlns:p14="http://schemas.microsoft.com/office/powerpoint/2010/main" val="400500328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p:txBody>
          <a:bodyPr/>
          <a:lstStyle/>
          <a:p>
            <a:pPr eaLnBrk="1" hangingPunct="1"/>
            <a:endParaRPr lang="nl-NL"/>
          </a:p>
        </p:txBody>
      </p:sp>
      <p:sp>
        <p:nvSpPr>
          <p:cNvPr id="9219" name="Rectangle 3"/>
          <p:cNvSpPr>
            <a:spLocks noGrp="1" noChangeArrowheads="1"/>
          </p:cNvSpPr>
          <p:nvPr>
            <p:ph type="subTitle" idx="1"/>
          </p:nvPr>
        </p:nvSpPr>
        <p:spPr/>
        <p:txBody>
          <a:bodyPr/>
          <a:lstStyle/>
          <a:p>
            <a:pPr eaLnBrk="1" hangingPunct="1"/>
            <a:endParaRPr lang="nl-NL"/>
          </a:p>
        </p:txBody>
      </p:sp>
      <p:sp>
        <p:nvSpPr>
          <p:cNvPr id="9220" name="Rectangle 4"/>
          <p:cNvSpPr>
            <a:spLocks noChangeArrowheads="1"/>
          </p:cNvSpPr>
          <p:nvPr/>
        </p:nvSpPr>
        <p:spPr bwMode="auto">
          <a:xfrm>
            <a:off x="0" y="-2386"/>
            <a:ext cx="9144000" cy="6858000"/>
          </a:xfrm>
          <a:prstGeom prst="rect">
            <a:avLst/>
          </a:prstGeom>
          <a:solidFill>
            <a:srgbClr val="FFCCCC"/>
          </a:solidFill>
          <a:ln w="9525">
            <a:solidFill>
              <a:srgbClr val="FFCC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9221" name="Rectangle 5"/>
          <p:cNvSpPr>
            <a:spLocks noChangeArrowheads="1"/>
          </p:cNvSpPr>
          <p:nvPr/>
        </p:nvSpPr>
        <p:spPr bwMode="auto">
          <a:xfrm>
            <a:off x="0" y="0"/>
            <a:ext cx="1042988" cy="6858000"/>
          </a:xfrm>
          <a:prstGeom prst="rect">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9222" name="Rectangle 6"/>
          <p:cNvSpPr>
            <a:spLocks noChangeArrowheads="1"/>
          </p:cNvSpPr>
          <p:nvPr/>
        </p:nvSpPr>
        <p:spPr bwMode="auto">
          <a:xfrm>
            <a:off x="0" y="0"/>
            <a:ext cx="9144000" cy="1125538"/>
          </a:xfrm>
          <a:prstGeom prst="rect">
            <a:avLst/>
          </a:prstGeom>
          <a:solidFill>
            <a:srgbClr val="FF0000"/>
          </a:solidFill>
          <a:ln w="9525">
            <a:solidFill>
              <a:srgbClr val="FF0000"/>
            </a:solidFill>
            <a:miter lim="800000"/>
            <a:headEnd/>
            <a:tailEnd/>
          </a:ln>
        </p:spPr>
        <p:txBody>
          <a:bodyPr wrap="none" anchor="ctr"/>
          <a:lstStyle/>
          <a:p>
            <a:endParaRPr lang="nl-NL"/>
          </a:p>
        </p:txBody>
      </p:sp>
      <p:sp>
        <p:nvSpPr>
          <p:cNvPr id="9223" name="Text Box 8"/>
          <p:cNvSpPr txBox="1">
            <a:spLocks noChangeArrowheads="1"/>
          </p:cNvSpPr>
          <p:nvPr/>
        </p:nvSpPr>
        <p:spPr bwMode="auto">
          <a:xfrm>
            <a:off x="1116013" y="260350"/>
            <a:ext cx="7812087" cy="584775"/>
          </a:xfrm>
          <a:prstGeom prst="rect">
            <a:avLst/>
          </a:prstGeom>
          <a:solidFill>
            <a:srgbClr val="FF0000"/>
          </a:solidFill>
          <a:ln w="9525">
            <a:solidFill>
              <a:srgbClr val="FF0000"/>
            </a:solidFill>
            <a:miter lim="800000"/>
            <a:headEnd/>
            <a:tailEnd/>
          </a:ln>
        </p:spPr>
        <p:txBody>
          <a:bodyPr>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spcBef>
                <a:spcPct val="50000"/>
              </a:spcBef>
            </a:pPr>
            <a:r>
              <a:rPr lang="nl-NL" sz="3200" b="1" dirty="0">
                <a:latin typeface="Comic Sans MS" pitchFamily="66" charset="0"/>
              </a:rPr>
              <a:t>B-VELD RONDOM DRAAD</a:t>
            </a:r>
          </a:p>
        </p:txBody>
      </p:sp>
      <p:sp>
        <p:nvSpPr>
          <p:cNvPr id="9224" name="Rectangle 5"/>
          <p:cNvSpPr>
            <a:spLocks noChangeArrowheads="1"/>
          </p:cNvSpPr>
          <p:nvPr/>
        </p:nvSpPr>
        <p:spPr bwMode="auto">
          <a:xfrm>
            <a:off x="1068" y="0"/>
            <a:ext cx="1041920" cy="6858000"/>
          </a:xfrm>
          <a:prstGeom prst="rect">
            <a:avLst/>
          </a:prstGeom>
          <a:solidFill>
            <a:srgbClr val="FF0000"/>
          </a:solidFill>
          <a:ln w="9525">
            <a:solidFill>
              <a:srgbClr val="FF0000"/>
            </a:solidFill>
            <a:miter lim="800000"/>
            <a:headEnd/>
            <a:tailEnd/>
          </a:ln>
        </p:spPr>
        <p:txBody>
          <a:bodyPr wrap="none" anchor="ctr"/>
          <a:lstStyle/>
          <a:p>
            <a:endParaRPr lang="nl-NL"/>
          </a:p>
        </p:txBody>
      </p:sp>
      <p:pic>
        <p:nvPicPr>
          <p:cNvPr id="9" name="Picture 17" descr="rhr dra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3690968"/>
            <a:ext cx="2520949" cy="2474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6"/>
          <p:cNvSpPr txBox="1">
            <a:spLocks noChangeArrowheads="1"/>
          </p:cNvSpPr>
          <p:nvPr/>
        </p:nvSpPr>
        <p:spPr bwMode="auto">
          <a:xfrm>
            <a:off x="3707904" y="1340768"/>
            <a:ext cx="5328592"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spcBef>
                <a:spcPct val="50000"/>
              </a:spcBef>
            </a:pPr>
            <a:r>
              <a:rPr lang="nl-NL" sz="2000" b="1" dirty="0">
                <a:latin typeface="Comic Sans MS" pitchFamily="66" charset="0"/>
              </a:rPr>
              <a:t>RECHTERHANDREGEL DRAAD</a:t>
            </a:r>
          </a:p>
          <a:p>
            <a:pPr eaLnBrk="1" hangingPunct="1">
              <a:spcBef>
                <a:spcPct val="50000"/>
              </a:spcBef>
            </a:pPr>
            <a:r>
              <a:rPr lang="nl-NL" sz="2000" dirty="0">
                <a:latin typeface="Comic Sans MS" pitchFamily="66" charset="0"/>
              </a:rPr>
              <a:t>duim RH richting I </a:t>
            </a:r>
          </a:p>
          <a:p>
            <a:pPr eaLnBrk="1" hangingPunct="1">
              <a:spcBef>
                <a:spcPct val="50000"/>
              </a:spcBef>
            </a:pPr>
            <a:r>
              <a:rPr lang="nl-NL" sz="2000" dirty="0">
                <a:latin typeface="Comic Sans MS" pitchFamily="66" charset="0"/>
                <a:sym typeface="Wingdings" pitchFamily="2" charset="2"/>
              </a:rPr>
              <a:t> circulatie vingers levert B</a:t>
            </a:r>
            <a:endParaRPr lang="nl-NL" sz="2000" dirty="0">
              <a:latin typeface="Comic Sans MS" pitchFamily="66" charset="0"/>
            </a:endParaRPr>
          </a:p>
        </p:txBody>
      </p:sp>
      <p:pic>
        <p:nvPicPr>
          <p:cNvPr id="2" name="Afbeelding 1"/>
          <p:cNvPicPr>
            <a:picLocks noChangeAspect="1"/>
          </p:cNvPicPr>
          <p:nvPr/>
        </p:nvPicPr>
        <p:blipFill rotWithShape="1">
          <a:blip r:embed="rId3">
            <a:extLst>
              <a:ext uri="{28A0092B-C50C-407E-A947-70E740481C1C}">
                <a14:useLocalDpi xmlns:a14="http://schemas.microsoft.com/office/drawing/2010/main" val="0"/>
              </a:ext>
            </a:extLst>
          </a:blip>
          <a:srcRect b="10254"/>
          <a:stretch/>
        </p:blipFill>
        <p:spPr>
          <a:xfrm>
            <a:off x="1042988" y="1136103"/>
            <a:ext cx="2520950" cy="2514739"/>
          </a:xfrm>
          <a:prstGeom prst="rect">
            <a:avLst/>
          </a:prstGeom>
        </p:spPr>
      </p:pic>
      <p:sp>
        <p:nvSpPr>
          <p:cNvPr id="13" name="Rectangle 6"/>
          <p:cNvSpPr>
            <a:spLocks noChangeArrowheads="1"/>
          </p:cNvSpPr>
          <p:nvPr/>
        </p:nvSpPr>
        <p:spPr bwMode="auto">
          <a:xfrm>
            <a:off x="0" y="6165582"/>
            <a:ext cx="9144000" cy="692418"/>
          </a:xfrm>
          <a:prstGeom prst="rect">
            <a:avLst/>
          </a:prstGeom>
          <a:solidFill>
            <a:srgbClr val="FF0000"/>
          </a:solidFill>
          <a:ln w="9525">
            <a:solidFill>
              <a:srgbClr val="FF0000"/>
            </a:solidFill>
            <a:miter lim="800000"/>
            <a:headEnd/>
            <a:tailEnd/>
          </a:ln>
        </p:spPr>
        <p:txBody>
          <a:bodyPr wrap="none" anchor="ctr"/>
          <a:lstStyle/>
          <a:p>
            <a:endParaRPr lang="nl-NL"/>
          </a:p>
        </p:txBody>
      </p:sp>
      <p:cxnSp>
        <p:nvCxnSpPr>
          <p:cNvPr id="14" name="Rechte verbindingslijn 13"/>
          <p:cNvCxnSpPr/>
          <p:nvPr/>
        </p:nvCxnSpPr>
        <p:spPr>
          <a:xfrm flipV="1">
            <a:off x="3563937" y="1136105"/>
            <a:ext cx="0" cy="5029477"/>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Rechte verbindingslijn 15"/>
          <p:cNvCxnSpPr/>
          <p:nvPr/>
        </p:nvCxnSpPr>
        <p:spPr>
          <a:xfrm>
            <a:off x="3563937" y="2996952"/>
            <a:ext cx="5580063"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Rechte verbindingslijn 18"/>
          <p:cNvCxnSpPr/>
          <p:nvPr/>
        </p:nvCxnSpPr>
        <p:spPr>
          <a:xfrm>
            <a:off x="792137" y="3613650"/>
            <a:ext cx="2790031" cy="1859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21"/>
          <p:cNvCxnSpPr/>
          <p:nvPr/>
        </p:nvCxnSpPr>
        <p:spPr>
          <a:xfrm>
            <a:off x="3582168" y="5301208"/>
            <a:ext cx="5580063"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kstvak 7"/>
          <p:cNvSpPr txBox="1"/>
          <p:nvPr/>
        </p:nvSpPr>
        <p:spPr>
          <a:xfrm>
            <a:off x="3720511" y="5445224"/>
            <a:ext cx="5328592" cy="584775"/>
          </a:xfrm>
          <a:prstGeom prst="rect">
            <a:avLst/>
          </a:prstGeom>
          <a:noFill/>
        </p:spPr>
        <p:txBody>
          <a:bodyPr wrap="square" rtlCol="0">
            <a:spAutoFit/>
          </a:bodyPr>
          <a:lstStyle/>
          <a:p>
            <a:r>
              <a:rPr lang="nl-NL" sz="1600" dirty="0">
                <a:solidFill>
                  <a:srgbClr val="FF0000"/>
                </a:solidFill>
                <a:latin typeface="Comic Sans MS" pitchFamily="66" charset="0"/>
              </a:rPr>
              <a:t>Teken hoe de magnetische veldlijnen om de draden hierboven lopen (een  X betekent stroom papier IN).</a:t>
            </a:r>
          </a:p>
        </p:txBody>
      </p:sp>
      <p:cxnSp>
        <p:nvCxnSpPr>
          <p:cNvPr id="26" name="Rechte verbindingslijn 25"/>
          <p:cNvCxnSpPr/>
          <p:nvPr/>
        </p:nvCxnSpPr>
        <p:spPr>
          <a:xfrm flipV="1">
            <a:off x="6660232" y="2996952"/>
            <a:ext cx="0" cy="2304257"/>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PIJL-RECHTS 17"/>
          <p:cNvSpPr/>
          <p:nvPr/>
        </p:nvSpPr>
        <p:spPr>
          <a:xfrm>
            <a:off x="3969943" y="4054372"/>
            <a:ext cx="2147633" cy="18941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5" name="Groep 24"/>
          <p:cNvGrpSpPr/>
          <p:nvPr/>
        </p:nvGrpSpPr>
        <p:grpSpPr>
          <a:xfrm>
            <a:off x="3541047" y="3181284"/>
            <a:ext cx="2396637" cy="1927669"/>
            <a:chOff x="3541047" y="3181284"/>
            <a:chExt cx="2396637" cy="1927669"/>
          </a:xfrm>
        </p:grpSpPr>
        <p:grpSp>
          <p:nvGrpSpPr>
            <p:cNvPr id="24" name="Groep 23"/>
            <p:cNvGrpSpPr/>
            <p:nvPr/>
          </p:nvGrpSpPr>
          <p:grpSpPr>
            <a:xfrm>
              <a:off x="5079892" y="3197130"/>
              <a:ext cx="857792" cy="1888054"/>
              <a:chOff x="4932040" y="3197130"/>
              <a:chExt cx="857792" cy="1888054"/>
            </a:xfrm>
          </p:grpSpPr>
          <p:grpSp>
            <p:nvGrpSpPr>
              <p:cNvPr id="21" name="Groep 20"/>
              <p:cNvGrpSpPr/>
              <p:nvPr/>
            </p:nvGrpSpPr>
            <p:grpSpPr>
              <a:xfrm>
                <a:off x="4932040" y="3197130"/>
                <a:ext cx="792088" cy="1888054"/>
                <a:chOff x="4932040" y="3197130"/>
                <a:chExt cx="792088" cy="1888054"/>
              </a:xfrm>
            </p:grpSpPr>
            <p:sp>
              <p:nvSpPr>
                <p:cNvPr id="20" name="Boog 19"/>
                <p:cNvSpPr/>
                <p:nvPr/>
              </p:nvSpPr>
              <p:spPr>
                <a:xfrm>
                  <a:off x="4932040" y="3212976"/>
                  <a:ext cx="792088" cy="1872208"/>
                </a:xfrm>
                <a:prstGeom prst="arc">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30" name="Boog 29"/>
                <p:cNvSpPr/>
                <p:nvPr/>
              </p:nvSpPr>
              <p:spPr>
                <a:xfrm flipV="1">
                  <a:off x="4932040" y="3197130"/>
                  <a:ext cx="792088" cy="1872208"/>
                </a:xfrm>
                <a:prstGeom prst="arc">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sp>
            <p:nvSpPr>
              <p:cNvPr id="23" name="Gelijkbenige driehoek 22"/>
              <p:cNvSpPr/>
              <p:nvPr/>
            </p:nvSpPr>
            <p:spPr>
              <a:xfrm flipV="1">
                <a:off x="5658423" y="4243787"/>
                <a:ext cx="131409" cy="30081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34" name="Groep 33"/>
            <p:cNvGrpSpPr/>
            <p:nvPr/>
          </p:nvGrpSpPr>
          <p:grpSpPr>
            <a:xfrm>
              <a:off x="3541047" y="3212976"/>
              <a:ext cx="857792" cy="1888054"/>
              <a:chOff x="4932040" y="3197130"/>
              <a:chExt cx="857792" cy="1888054"/>
            </a:xfrm>
          </p:grpSpPr>
          <p:grpSp>
            <p:nvGrpSpPr>
              <p:cNvPr id="35" name="Groep 34"/>
              <p:cNvGrpSpPr/>
              <p:nvPr/>
            </p:nvGrpSpPr>
            <p:grpSpPr>
              <a:xfrm>
                <a:off x="4932040" y="3197130"/>
                <a:ext cx="792088" cy="1888054"/>
                <a:chOff x="4932040" y="3197130"/>
                <a:chExt cx="792088" cy="1888054"/>
              </a:xfrm>
            </p:grpSpPr>
            <p:sp>
              <p:nvSpPr>
                <p:cNvPr id="37" name="Boog 36"/>
                <p:cNvSpPr/>
                <p:nvPr/>
              </p:nvSpPr>
              <p:spPr>
                <a:xfrm>
                  <a:off x="4932040" y="3212976"/>
                  <a:ext cx="792088" cy="1872208"/>
                </a:xfrm>
                <a:prstGeom prst="arc">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38" name="Boog 37"/>
                <p:cNvSpPr/>
                <p:nvPr/>
              </p:nvSpPr>
              <p:spPr>
                <a:xfrm flipV="1">
                  <a:off x="4932040" y="3197130"/>
                  <a:ext cx="792088" cy="1872208"/>
                </a:xfrm>
                <a:prstGeom prst="arc">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sp>
            <p:nvSpPr>
              <p:cNvPr id="36" name="Gelijkbenige driehoek 35"/>
              <p:cNvSpPr/>
              <p:nvPr/>
            </p:nvSpPr>
            <p:spPr>
              <a:xfrm flipV="1">
                <a:off x="5658423" y="4243787"/>
                <a:ext cx="131409" cy="30081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39" name="Groep 38"/>
            <p:cNvGrpSpPr/>
            <p:nvPr/>
          </p:nvGrpSpPr>
          <p:grpSpPr>
            <a:xfrm>
              <a:off x="3826056" y="3220899"/>
              <a:ext cx="857792" cy="1888054"/>
              <a:chOff x="4932040" y="3197130"/>
              <a:chExt cx="857792" cy="1888054"/>
            </a:xfrm>
          </p:grpSpPr>
          <p:grpSp>
            <p:nvGrpSpPr>
              <p:cNvPr id="40" name="Groep 39"/>
              <p:cNvGrpSpPr/>
              <p:nvPr/>
            </p:nvGrpSpPr>
            <p:grpSpPr>
              <a:xfrm>
                <a:off x="4932040" y="3197130"/>
                <a:ext cx="792088" cy="1888054"/>
                <a:chOff x="4932040" y="3197130"/>
                <a:chExt cx="792088" cy="1888054"/>
              </a:xfrm>
            </p:grpSpPr>
            <p:sp>
              <p:nvSpPr>
                <p:cNvPr id="42" name="Boog 41"/>
                <p:cNvSpPr/>
                <p:nvPr/>
              </p:nvSpPr>
              <p:spPr>
                <a:xfrm>
                  <a:off x="4932040" y="3212976"/>
                  <a:ext cx="792088" cy="1872208"/>
                </a:xfrm>
                <a:prstGeom prst="arc">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43" name="Boog 42"/>
                <p:cNvSpPr/>
                <p:nvPr/>
              </p:nvSpPr>
              <p:spPr>
                <a:xfrm flipV="1">
                  <a:off x="4932040" y="3197130"/>
                  <a:ext cx="792088" cy="1872208"/>
                </a:xfrm>
                <a:prstGeom prst="arc">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sp>
            <p:nvSpPr>
              <p:cNvPr id="41" name="Gelijkbenige driehoek 40"/>
              <p:cNvSpPr/>
              <p:nvPr/>
            </p:nvSpPr>
            <p:spPr>
              <a:xfrm flipV="1">
                <a:off x="5658423" y="4243787"/>
                <a:ext cx="131409" cy="30081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44" name="Groep 43"/>
            <p:cNvGrpSpPr/>
            <p:nvPr/>
          </p:nvGrpSpPr>
          <p:grpSpPr>
            <a:xfrm>
              <a:off x="4143104" y="3212976"/>
              <a:ext cx="857792" cy="1888054"/>
              <a:chOff x="4932040" y="3197130"/>
              <a:chExt cx="857792" cy="1888054"/>
            </a:xfrm>
          </p:grpSpPr>
          <p:grpSp>
            <p:nvGrpSpPr>
              <p:cNvPr id="45" name="Groep 44"/>
              <p:cNvGrpSpPr/>
              <p:nvPr/>
            </p:nvGrpSpPr>
            <p:grpSpPr>
              <a:xfrm>
                <a:off x="4932040" y="3197130"/>
                <a:ext cx="792088" cy="1888054"/>
                <a:chOff x="4932040" y="3197130"/>
                <a:chExt cx="792088" cy="1888054"/>
              </a:xfrm>
            </p:grpSpPr>
            <p:sp>
              <p:nvSpPr>
                <p:cNvPr id="47" name="Boog 46"/>
                <p:cNvSpPr/>
                <p:nvPr/>
              </p:nvSpPr>
              <p:spPr>
                <a:xfrm>
                  <a:off x="4932040" y="3212976"/>
                  <a:ext cx="792088" cy="1872208"/>
                </a:xfrm>
                <a:prstGeom prst="arc">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48" name="Boog 47"/>
                <p:cNvSpPr/>
                <p:nvPr/>
              </p:nvSpPr>
              <p:spPr>
                <a:xfrm flipV="1">
                  <a:off x="4932040" y="3197130"/>
                  <a:ext cx="792088" cy="1872208"/>
                </a:xfrm>
                <a:prstGeom prst="arc">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sp>
            <p:nvSpPr>
              <p:cNvPr id="46" name="Gelijkbenige driehoek 45"/>
              <p:cNvSpPr/>
              <p:nvPr/>
            </p:nvSpPr>
            <p:spPr>
              <a:xfrm flipV="1">
                <a:off x="5658423" y="4243787"/>
                <a:ext cx="131409" cy="30081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49" name="Groep 48"/>
            <p:cNvGrpSpPr/>
            <p:nvPr/>
          </p:nvGrpSpPr>
          <p:grpSpPr>
            <a:xfrm>
              <a:off x="4440591" y="3181284"/>
              <a:ext cx="857792" cy="1888054"/>
              <a:chOff x="4932040" y="3197130"/>
              <a:chExt cx="857792" cy="1888054"/>
            </a:xfrm>
          </p:grpSpPr>
          <p:grpSp>
            <p:nvGrpSpPr>
              <p:cNvPr id="50" name="Groep 49"/>
              <p:cNvGrpSpPr/>
              <p:nvPr/>
            </p:nvGrpSpPr>
            <p:grpSpPr>
              <a:xfrm>
                <a:off x="4932040" y="3197130"/>
                <a:ext cx="792088" cy="1888054"/>
                <a:chOff x="4932040" y="3197130"/>
                <a:chExt cx="792088" cy="1888054"/>
              </a:xfrm>
            </p:grpSpPr>
            <p:sp>
              <p:nvSpPr>
                <p:cNvPr id="52" name="Boog 51"/>
                <p:cNvSpPr/>
                <p:nvPr/>
              </p:nvSpPr>
              <p:spPr>
                <a:xfrm>
                  <a:off x="4932040" y="3212976"/>
                  <a:ext cx="792088" cy="1872208"/>
                </a:xfrm>
                <a:prstGeom prst="arc">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3" name="Boog 52"/>
                <p:cNvSpPr/>
                <p:nvPr/>
              </p:nvSpPr>
              <p:spPr>
                <a:xfrm flipV="1">
                  <a:off x="4932040" y="3197130"/>
                  <a:ext cx="792088" cy="1872208"/>
                </a:xfrm>
                <a:prstGeom prst="arc">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sp>
            <p:nvSpPr>
              <p:cNvPr id="51" name="Gelijkbenige driehoek 50"/>
              <p:cNvSpPr/>
              <p:nvPr/>
            </p:nvSpPr>
            <p:spPr>
              <a:xfrm flipV="1">
                <a:off x="5658423" y="4243787"/>
                <a:ext cx="131409" cy="30081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54" name="Groep 53"/>
            <p:cNvGrpSpPr/>
            <p:nvPr/>
          </p:nvGrpSpPr>
          <p:grpSpPr>
            <a:xfrm>
              <a:off x="4772148" y="3181284"/>
              <a:ext cx="857792" cy="1888054"/>
              <a:chOff x="4932040" y="3197130"/>
              <a:chExt cx="857792" cy="1888054"/>
            </a:xfrm>
          </p:grpSpPr>
          <p:grpSp>
            <p:nvGrpSpPr>
              <p:cNvPr id="55" name="Groep 54"/>
              <p:cNvGrpSpPr/>
              <p:nvPr/>
            </p:nvGrpSpPr>
            <p:grpSpPr>
              <a:xfrm>
                <a:off x="4932040" y="3197130"/>
                <a:ext cx="792088" cy="1888054"/>
                <a:chOff x="4932040" y="3197130"/>
                <a:chExt cx="792088" cy="1888054"/>
              </a:xfrm>
            </p:grpSpPr>
            <p:sp>
              <p:nvSpPr>
                <p:cNvPr id="57" name="Boog 56"/>
                <p:cNvSpPr/>
                <p:nvPr/>
              </p:nvSpPr>
              <p:spPr>
                <a:xfrm>
                  <a:off x="4932040" y="3212976"/>
                  <a:ext cx="792088" cy="1872208"/>
                </a:xfrm>
                <a:prstGeom prst="arc">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8" name="Boog 57"/>
                <p:cNvSpPr/>
                <p:nvPr/>
              </p:nvSpPr>
              <p:spPr>
                <a:xfrm flipV="1">
                  <a:off x="4932040" y="3197130"/>
                  <a:ext cx="792088" cy="1872208"/>
                </a:xfrm>
                <a:prstGeom prst="arc">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sp>
            <p:nvSpPr>
              <p:cNvPr id="56" name="Gelijkbenige driehoek 55"/>
              <p:cNvSpPr/>
              <p:nvPr/>
            </p:nvSpPr>
            <p:spPr>
              <a:xfrm flipV="1">
                <a:off x="5658423" y="4243787"/>
                <a:ext cx="131409" cy="30081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grpSp>
        <p:nvGrpSpPr>
          <p:cNvPr id="31" name="Groep 30"/>
          <p:cNvGrpSpPr/>
          <p:nvPr/>
        </p:nvGrpSpPr>
        <p:grpSpPr>
          <a:xfrm>
            <a:off x="7716510" y="3914134"/>
            <a:ext cx="360040" cy="406508"/>
            <a:chOff x="7716510" y="3914134"/>
            <a:chExt cx="360040" cy="406508"/>
          </a:xfrm>
        </p:grpSpPr>
        <p:sp>
          <p:nvSpPr>
            <p:cNvPr id="27" name="Ovaal 26"/>
            <p:cNvSpPr/>
            <p:nvPr/>
          </p:nvSpPr>
          <p:spPr>
            <a:xfrm>
              <a:off x="7716510" y="3914134"/>
              <a:ext cx="360040" cy="4065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9" name="Rechte verbindingslijn 28"/>
            <p:cNvCxnSpPr>
              <a:stCxn id="27" idx="1"/>
              <a:endCxn id="27" idx="5"/>
            </p:cNvCxnSpPr>
            <p:nvPr/>
          </p:nvCxnSpPr>
          <p:spPr>
            <a:xfrm>
              <a:off x="7769237" y="3973666"/>
              <a:ext cx="254586" cy="2874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Rechte verbindingslijn 62"/>
            <p:cNvCxnSpPr/>
            <p:nvPr/>
          </p:nvCxnSpPr>
          <p:spPr>
            <a:xfrm flipH="1">
              <a:off x="7769237" y="3988632"/>
              <a:ext cx="254586" cy="2874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9" name="Groep 58"/>
          <p:cNvGrpSpPr/>
          <p:nvPr/>
        </p:nvGrpSpPr>
        <p:grpSpPr>
          <a:xfrm>
            <a:off x="7032682" y="3244668"/>
            <a:ext cx="1727696" cy="1683608"/>
            <a:chOff x="7032682" y="3244668"/>
            <a:chExt cx="1727696" cy="1824670"/>
          </a:xfrm>
        </p:grpSpPr>
        <p:sp>
          <p:nvSpPr>
            <p:cNvPr id="32" name="Ovaal 31"/>
            <p:cNvSpPr/>
            <p:nvPr/>
          </p:nvSpPr>
          <p:spPr>
            <a:xfrm>
              <a:off x="7140694" y="3244668"/>
              <a:ext cx="1511672" cy="18246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Gelijkbenige driehoek 32"/>
            <p:cNvSpPr/>
            <p:nvPr/>
          </p:nvSpPr>
          <p:spPr>
            <a:xfrm>
              <a:off x="7032682" y="3810217"/>
              <a:ext cx="216024" cy="44072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7" name="Gelijkbenige driehoek 66"/>
            <p:cNvSpPr/>
            <p:nvPr/>
          </p:nvSpPr>
          <p:spPr>
            <a:xfrm flipV="1">
              <a:off x="8544354" y="3847232"/>
              <a:ext cx="216024" cy="44072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50618978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p:txBody>
          <a:bodyPr/>
          <a:lstStyle/>
          <a:p>
            <a:pPr eaLnBrk="1" hangingPunct="1"/>
            <a:endParaRPr lang="nl-NL"/>
          </a:p>
        </p:txBody>
      </p:sp>
      <p:sp>
        <p:nvSpPr>
          <p:cNvPr id="10243" name="Rectangle 3"/>
          <p:cNvSpPr>
            <a:spLocks noGrp="1" noChangeArrowheads="1"/>
          </p:cNvSpPr>
          <p:nvPr>
            <p:ph type="subTitle" idx="1"/>
          </p:nvPr>
        </p:nvSpPr>
        <p:spPr/>
        <p:txBody>
          <a:bodyPr/>
          <a:lstStyle/>
          <a:p>
            <a:pPr eaLnBrk="1" hangingPunct="1"/>
            <a:endParaRPr lang="nl-NL"/>
          </a:p>
        </p:txBody>
      </p:sp>
      <p:sp>
        <p:nvSpPr>
          <p:cNvPr id="10244" name="Rectangle 4"/>
          <p:cNvSpPr>
            <a:spLocks noChangeArrowheads="1"/>
          </p:cNvSpPr>
          <p:nvPr/>
        </p:nvSpPr>
        <p:spPr bwMode="auto">
          <a:xfrm>
            <a:off x="0" y="0"/>
            <a:ext cx="9144000" cy="6858000"/>
          </a:xfrm>
          <a:prstGeom prst="rect">
            <a:avLst/>
          </a:prstGeom>
          <a:solidFill>
            <a:srgbClr val="FFCCCC"/>
          </a:solidFill>
          <a:ln w="9525">
            <a:solidFill>
              <a:srgbClr val="FFCC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pic>
        <p:nvPicPr>
          <p:cNvPr id="8" name="Picture 23" descr="linkerhandregel krac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980729"/>
            <a:ext cx="2376265" cy="16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Rectangle 5"/>
          <p:cNvSpPr>
            <a:spLocks noChangeArrowheads="1"/>
          </p:cNvSpPr>
          <p:nvPr/>
        </p:nvSpPr>
        <p:spPr bwMode="auto">
          <a:xfrm>
            <a:off x="0" y="0"/>
            <a:ext cx="827584" cy="6858000"/>
          </a:xfrm>
          <a:prstGeom prst="rect">
            <a:avLst/>
          </a:prstGeom>
          <a:solidFill>
            <a:srgbClr val="FF0000"/>
          </a:solidFill>
          <a:ln w="9525">
            <a:solidFill>
              <a:srgbClr val="FF3300"/>
            </a:solidFill>
            <a:miter lim="800000"/>
            <a:headEnd/>
            <a:tailEnd/>
          </a:ln>
        </p:spPr>
        <p:txBody>
          <a:bodyPr wrap="none" anchor="ctr"/>
          <a:lstStyle/>
          <a:p>
            <a:endParaRPr lang="nl-NL"/>
          </a:p>
        </p:txBody>
      </p:sp>
      <p:sp>
        <p:nvSpPr>
          <p:cNvPr id="11" name="Text Box 19"/>
          <p:cNvSpPr txBox="1">
            <a:spLocks noChangeArrowheads="1"/>
          </p:cNvSpPr>
          <p:nvPr/>
        </p:nvSpPr>
        <p:spPr bwMode="auto">
          <a:xfrm>
            <a:off x="3217797" y="1243141"/>
            <a:ext cx="558006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spcBef>
                <a:spcPct val="50000"/>
              </a:spcBef>
            </a:pPr>
            <a:r>
              <a:rPr lang="nl-NL" sz="1800" b="1" dirty="0">
                <a:latin typeface="Comic Sans MS" pitchFamily="66" charset="0"/>
              </a:rPr>
              <a:t>LINKERHANDREGEL KRACHT</a:t>
            </a:r>
          </a:p>
          <a:p>
            <a:pPr eaLnBrk="1" hangingPunct="1">
              <a:spcBef>
                <a:spcPct val="50000"/>
              </a:spcBef>
            </a:pPr>
            <a:r>
              <a:rPr lang="nl-NL" sz="1800" dirty="0">
                <a:latin typeface="Comic Sans MS" pitchFamily="66" charset="0"/>
              </a:rPr>
              <a:t>palm LH in B-veld</a:t>
            </a:r>
          </a:p>
          <a:p>
            <a:pPr eaLnBrk="1" hangingPunct="1">
              <a:spcBef>
                <a:spcPct val="50000"/>
              </a:spcBef>
            </a:pPr>
            <a:r>
              <a:rPr lang="nl-NL" sz="1800" dirty="0">
                <a:latin typeface="Comic Sans MS" pitchFamily="66" charset="0"/>
                <a:sym typeface="Wingdings" pitchFamily="2" charset="2"/>
              </a:rPr>
              <a:t>vingers richting I</a:t>
            </a:r>
            <a:endParaRPr lang="nl-NL" sz="1800" dirty="0">
              <a:latin typeface="Comic Sans MS" pitchFamily="66" charset="0"/>
            </a:endParaRPr>
          </a:p>
        </p:txBody>
      </p:sp>
      <p:grpSp>
        <p:nvGrpSpPr>
          <p:cNvPr id="12" name="Group 29"/>
          <p:cNvGrpSpPr>
            <a:grpSpLocks/>
          </p:cNvGrpSpPr>
          <p:nvPr/>
        </p:nvGrpSpPr>
        <p:grpSpPr bwMode="auto">
          <a:xfrm>
            <a:off x="5291782" y="1699915"/>
            <a:ext cx="1728787" cy="647700"/>
            <a:chOff x="3424" y="3612"/>
            <a:chExt cx="1089" cy="408"/>
          </a:xfrm>
        </p:grpSpPr>
        <p:sp>
          <p:nvSpPr>
            <p:cNvPr id="13" name="AutoShape 20"/>
            <p:cNvSpPr>
              <a:spLocks/>
            </p:cNvSpPr>
            <p:nvPr/>
          </p:nvSpPr>
          <p:spPr bwMode="auto">
            <a:xfrm>
              <a:off x="3424" y="3612"/>
              <a:ext cx="182" cy="408"/>
            </a:xfrm>
            <a:prstGeom prst="rightBrace">
              <a:avLst>
                <a:gd name="adj1" fmla="val 18681"/>
                <a:gd name="adj2" fmla="val 50000"/>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4" name="Text Box 21"/>
            <p:cNvSpPr txBox="1">
              <a:spLocks noChangeArrowheads="1"/>
            </p:cNvSpPr>
            <p:nvPr/>
          </p:nvSpPr>
          <p:spPr bwMode="auto">
            <a:xfrm>
              <a:off x="3696" y="3702"/>
              <a:ext cx="81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spcBef>
                  <a:spcPct val="50000"/>
                </a:spcBef>
              </a:pPr>
              <a:r>
                <a:rPr lang="nl-NL" sz="2000" dirty="0">
                  <a:latin typeface="Comic Sans MS" pitchFamily="66" charset="0"/>
                </a:rPr>
                <a:t>duim F</a:t>
              </a:r>
              <a:r>
                <a:rPr lang="nl-NL" sz="2000" baseline="-25000" dirty="0">
                  <a:latin typeface="Comic Sans MS" pitchFamily="66" charset="0"/>
                </a:rPr>
                <a:t>L</a:t>
              </a:r>
            </a:p>
          </p:txBody>
        </p:sp>
      </p:grpSp>
      <p:pic>
        <p:nvPicPr>
          <p:cNvPr id="2" name="Afbeelding 1"/>
          <p:cNvPicPr>
            <a:picLocks noChangeAspect="1"/>
          </p:cNvPicPr>
          <p:nvPr/>
        </p:nvPicPr>
        <p:blipFill rotWithShape="1">
          <a:blip r:embed="rId3">
            <a:extLst>
              <a:ext uri="{28A0092B-C50C-407E-A947-70E740481C1C}">
                <a14:useLocalDpi xmlns:a14="http://schemas.microsoft.com/office/drawing/2010/main" val="0"/>
              </a:ext>
            </a:extLst>
          </a:blip>
          <a:srcRect t="4975" r="26463" b="4969"/>
          <a:stretch/>
        </p:blipFill>
        <p:spPr>
          <a:xfrm>
            <a:off x="827584" y="2663579"/>
            <a:ext cx="2390213" cy="1773533"/>
          </a:xfrm>
          <a:prstGeom prst="rect">
            <a:avLst/>
          </a:prstGeom>
        </p:spPr>
      </p:pic>
      <p:pic>
        <p:nvPicPr>
          <p:cNvPr id="3" name="Afbeelding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2675" y="980728"/>
            <a:ext cx="2341325" cy="1671699"/>
          </a:xfrm>
          <a:prstGeom prst="rect">
            <a:avLst/>
          </a:prstGeom>
        </p:spPr>
      </p:pic>
      <p:sp>
        <p:nvSpPr>
          <p:cNvPr id="10246" name="Rectangle 6"/>
          <p:cNvSpPr>
            <a:spLocks noChangeArrowheads="1"/>
          </p:cNvSpPr>
          <p:nvPr/>
        </p:nvSpPr>
        <p:spPr bwMode="auto">
          <a:xfrm>
            <a:off x="35559" y="0"/>
            <a:ext cx="9108441" cy="980728"/>
          </a:xfrm>
          <a:prstGeom prst="rect">
            <a:avLst/>
          </a:prstGeom>
          <a:solidFill>
            <a:srgbClr val="FF0000"/>
          </a:solidFill>
          <a:ln w="9525">
            <a:solidFill>
              <a:srgbClr val="FF3300"/>
            </a:solidFill>
            <a:miter lim="800000"/>
            <a:headEnd/>
            <a:tailEnd/>
          </a:ln>
        </p:spPr>
        <p:txBody>
          <a:bodyPr wrap="none" anchor="ctr"/>
          <a:lstStyle/>
          <a:p>
            <a:endParaRPr lang="nl-NL"/>
          </a:p>
        </p:txBody>
      </p:sp>
      <p:sp>
        <p:nvSpPr>
          <p:cNvPr id="10247" name="Text Box 8"/>
          <p:cNvSpPr txBox="1">
            <a:spLocks noChangeArrowheads="1"/>
          </p:cNvSpPr>
          <p:nvPr/>
        </p:nvSpPr>
        <p:spPr bwMode="auto">
          <a:xfrm>
            <a:off x="827584" y="320055"/>
            <a:ext cx="71280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spcBef>
                <a:spcPct val="50000"/>
              </a:spcBef>
            </a:pPr>
            <a:r>
              <a:rPr lang="nl-NL" sz="3200" b="1" dirty="0">
                <a:latin typeface="Comic Sans MS" pitchFamily="66" charset="0"/>
              </a:rPr>
              <a:t>KRACHT MAGNEET OP DRAAD</a:t>
            </a:r>
          </a:p>
        </p:txBody>
      </p:sp>
      <p:cxnSp>
        <p:nvCxnSpPr>
          <p:cNvPr id="5" name="Rechte verbindingslijn 4"/>
          <p:cNvCxnSpPr/>
          <p:nvPr/>
        </p:nvCxnSpPr>
        <p:spPr>
          <a:xfrm>
            <a:off x="251520" y="2652427"/>
            <a:ext cx="88924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Rechthoek 22"/>
          <p:cNvSpPr/>
          <p:nvPr/>
        </p:nvSpPr>
        <p:spPr>
          <a:xfrm>
            <a:off x="827584" y="4407317"/>
            <a:ext cx="2376265" cy="17579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8" name="Afbeelding 17"/>
          <p:cNvPicPr>
            <a:picLocks noChangeAspect="1"/>
          </p:cNvPicPr>
          <p:nvPr/>
        </p:nvPicPr>
        <p:blipFill rotWithShape="1">
          <a:blip r:embed="rId5">
            <a:extLst>
              <a:ext uri="{28A0092B-C50C-407E-A947-70E740481C1C}">
                <a14:useLocalDpi xmlns:a14="http://schemas.microsoft.com/office/drawing/2010/main" val="0"/>
              </a:ext>
            </a:extLst>
          </a:blip>
          <a:srcRect t="15356"/>
          <a:stretch/>
        </p:blipFill>
        <p:spPr>
          <a:xfrm>
            <a:off x="1478777" y="4437111"/>
            <a:ext cx="1667809" cy="1643766"/>
          </a:xfrm>
          <a:prstGeom prst="rect">
            <a:avLst/>
          </a:prstGeom>
          <a:ln>
            <a:solidFill>
              <a:schemeClr val="bg1"/>
            </a:solidFill>
          </a:ln>
        </p:spPr>
      </p:pic>
      <p:sp>
        <p:nvSpPr>
          <p:cNvPr id="20" name="Ovaal 19"/>
          <p:cNvSpPr/>
          <p:nvPr/>
        </p:nvSpPr>
        <p:spPr>
          <a:xfrm>
            <a:off x="2101311" y="5154694"/>
            <a:ext cx="211370" cy="216024"/>
          </a:xfrm>
          <a:prstGeom prst="ellipse">
            <a:avLst/>
          </a:prstGeom>
          <a:solidFill>
            <a:srgbClr val="D60093"/>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9" name="Rechte verbindingslijn 18"/>
          <p:cNvCxnSpPr/>
          <p:nvPr/>
        </p:nvCxnSpPr>
        <p:spPr>
          <a:xfrm flipV="1">
            <a:off x="3224771" y="916381"/>
            <a:ext cx="6974" cy="52489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kstvak 27"/>
          <p:cNvSpPr txBox="1"/>
          <p:nvPr/>
        </p:nvSpPr>
        <p:spPr>
          <a:xfrm>
            <a:off x="3173994" y="2967335"/>
            <a:ext cx="3692456" cy="923330"/>
          </a:xfrm>
          <a:prstGeom prst="rect">
            <a:avLst/>
          </a:prstGeom>
          <a:noFill/>
        </p:spPr>
        <p:txBody>
          <a:bodyPr wrap="square" rtlCol="0">
            <a:spAutoFit/>
          </a:bodyPr>
          <a:lstStyle/>
          <a:p>
            <a:r>
              <a:rPr lang="nl-NL" dirty="0">
                <a:solidFill>
                  <a:srgbClr val="FF0000"/>
                </a:solidFill>
                <a:latin typeface="Comic Sans MS" pitchFamily="66" charset="0"/>
              </a:rPr>
              <a:t>Boven (ROOD) zit de noordpool:</a:t>
            </a:r>
          </a:p>
          <a:p>
            <a:r>
              <a:rPr lang="nl-NL" dirty="0">
                <a:solidFill>
                  <a:srgbClr val="FF0000"/>
                </a:solidFill>
                <a:latin typeface="Comic Sans MS" pitchFamily="66" charset="0"/>
              </a:rPr>
              <a:t>Wat is de richting van de stroom</a:t>
            </a:r>
          </a:p>
          <a:p>
            <a:r>
              <a:rPr lang="nl-NL" dirty="0">
                <a:solidFill>
                  <a:srgbClr val="FF0000"/>
                </a:solidFill>
                <a:latin typeface="Comic Sans MS" pitchFamily="66" charset="0"/>
              </a:rPr>
              <a:t>en van de kracht in draad 1?</a:t>
            </a:r>
          </a:p>
        </p:txBody>
      </p:sp>
      <p:sp>
        <p:nvSpPr>
          <p:cNvPr id="31" name="Tekstvak 30"/>
          <p:cNvSpPr txBox="1"/>
          <p:nvPr/>
        </p:nvSpPr>
        <p:spPr>
          <a:xfrm>
            <a:off x="2771801" y="2780928"/>
            <a:ext cx="445996" cy="369332"/>
          </a:xfrm>
          <a:prstGeom prst="rect">
            <a:avLst/>
          </a:prstGeom>
          <a:noFill/>
        </p:spPr>
        <p:txBody>
          <a:bodyPr wrap="square" rtlCol="0">
            <a:spAutoFit/>
          </a:bodyPr>
          <a:lstStyle/>
          <a:p>
            <a:r>
              <a:rPr lang="nl-NL" dirty="0"/>
              <a:t>as</a:t>
            </a:r>
          </a:p>
        </p:txBody>
      </p:sp>
      <p:pic>
        <p:nvPicPr>
          <p:cNvPr id="32" name="Afbeelding 31"/>
          <p:cNvPicPr>
            <a:picLocks noChangeAspect="1"/>
          </p:cNvPicPr>
          <p:nvPr/>
        </p:nvPicPr>
        <p:blipFill rotWithShape="1">
          <a:blip r:embed="rId6">
            <a:extLst>
              <a:ext uri="{28A0092B-C50C-407E-A947-70E740481C1C}">
                <a14:useLocalDpi xmlns:a14="http://schemas.microsoft.com/office/drawing/2010/main" val="0"/>
              </a:ext>
            </a:extLst>
          </a:blip>
          <a:srcRect l="32072" t="45302" r="33964" b="46024"/>
          <a:stretch/>
        </p:blipFill>
        <p:spPr>
          <a:xfrm>
            <a:off x="846163" y="5226437"/>
            <a:ext cx="632614" cy="116890"/>
          </a:xfrm>
          <a:prstGeom prst="rect">
            <a:avLst/>
          </a:prstGeom>
        </p:spPr>
      </p:pic>
      <p:sp>
        <p:nvSpPr>
          <p:cNvPr id="40" name="Tekstvak 39"/>
          <p:cNvSpPr txBox="1"/>
          <p:nvPr/>
        </p:nvSpPr>
        <p:spPr>
          <a:xfrm>
            <a:off x="3231744" y="4693029"/>
            <a:ext cx="3582495" cy="923330"/>
          </a:xfrm>
          <a:prstGeom prst="rect">
            <a:avLst/>
          </a:prstGeom>
          <a:noFill/>
        </p:spPr>
        <p:txBody>
          <a:bodyPr wrap="square" rtlCol="0">
            <a:spAutoFit/>
          </a:bodyPr>
          <a:lstStyle/>
          <a:p>
            <a:r>
              <a:rPr lang="nl-NL" dirty="0">
                <a:solidFill>
                  <a:srgbClr val="FF0000"/>
                </a:solidFill>
                <a:latin typeface="Comic Sans MS" pitchFamily="66" charset="0"/>
              </a:rPr>
              <a:t>Midden op tv zie je een paars hoofd: wat gebeurt er als je vanaf links nadert met een NP?</a:t>
            </a:r>
          </a:p>
        </p:txBody>
      </p:sp>
      <p:sp>
        <p:nvSpPr>
          <p:cNvPr id="22" name="Rectangle 6"/>
          <p:cNvSpPr>
            <a:spLocks noChangeArrowheads="1"/>
          </p:cNvSpPr>
          <p:nvPr/>
        </p:nvSpPr>
        <p:spPr bwMode="auto">
          <a:xfrm>
            <a:off x="0" y="6080877"/>
            <a:ext cx="9144000" cy="777123"/>
          </a:xfrm>
          <a:prstGeom prst="rect">
            <a:avLst/>
          </a:prstGeom>
          <a:solidFill>
            <a:srgbClr val="FF0000"/>
          </a:solidFill>
          <a:ln w="9525">
            <a:solidFill>
              <a:srgbClr val="FF3300"/>
            </a:solidFill>
            <a:miter lim="800000"/>
            <a:headEnd/>
            <a:tailEnd/>
          </a:ln>
        </p:spPr>
        <p:txBody>
          <a:bodyPr wrap="none" anchor="ctr"/>
          <a:lstStyle/>
          <a:p>
            <a:endParaRPr lang="nl-NL"/>
          </a:p>
        </p:txBody>
      </p:sp>
      <p:grpSp>
        <p:nvGrpSpPr>
          <p:cNvPr id="59" name="Groep 58"/>
          <p:cNvGrpSpPr/>
          <p:nvPr/>
        </p:nvGrpSpPr>
        <p:grpSpPr>
          <a:xfrm>
            <a:off x="3339313" y="4388908"/>
            <a:ext cx="5816251" cy="1675057"/>
            <a:chOff x="3339313" y="4425177"/>
            <a:chExt cx="5816251" cy="1675057"/>
          </a:xfrm>
        </p:grpSpPr>
        <p:grpSp>
          <p:nvGrpSpPr>
            <p:cNvPr id="56" name="Groep 55"/>
            <p:cNvGrpSpPr/>
            <p:nvPr/>
          </p:nvGrpSpPr>
          <p:grpSpPr>
            <a:xfrm>
              <a:off x="6814239" y="4425177"/>
              <a:ext cx="2341325" cy="1675057"/>
              <a:chOff x="6814239" y="4425177"/>
              <a:chExt cx="2341325" cy="1675057"/>
            </a:xfrm>
          </p:grpSpPr>
          <p:grpSp>
            <p:nvGrpSpPr>
              <p:cNvPr id="52" name="Groep 51"/>
              <p:cNvGrpSpPr/>
              <p:nvPr/>
            </p:nvGrpSpPr>
            <p:grpSpPr>
              <a:xfrm>
                <a:off x="6814239" y="4425177"/>
                <a:ext cx="2341325" cy="1675057"/>
                <a:chOff x="6814239" y="4425177"/>
                <a:chExt cx="2341325" cy="1675057"/>
              </a:xfrm>
            </p:grpSpPr>
            <p:grpSp>
              <p:nvGrpSpPr>
                <p:cNvPr id="51" name="Groep 50"/>
                <p:cNvGrpSpPr/>
                <p:nvPr/>
              </p:nvGrpSpPr>
              <p:grpSpPr>
                <a:xfrm>
                  <a:off x="6814239" y="4425177"/>
                  <a:ext cx="2341325" cy="1675057"/>
                  <a:chOff x="9419817" y="4533550"/>
                  <a:chExt cx="2341325" cy="1675057"/>
                </a:xfrm>
              </p:grpSpPr>
              <p:sp>
                <p:nvSpPr>
                  <p:cNvPr id="35" name="Rechthoek 34"/>
                  <p:cNvSpPr/>
                  <p:nvPr/>
                </p:nvSpPr>
                <p:spPr>
                  <a:xfrm>
                    <a:off x="9419817" y="4533550"/>
                    <a:ext cx="2341325" cy="16743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2" name="Afbeelding 41"/>
                  <p:cNvPicPr>
                    <a:picLocks noChangeAspect="1"/>
                  </p:cNvPicPr>
                  <p:nvPr/>
                </p:nvPicPr>
                <p:blipFill rotWithShape="1">
                  <a:blip r:embed="rId5">
                    <a:extLst>
                      <a:ext uri="{28A0092B-C50C-407E-A947-70E740481C1C}">
                        <a14:useLocalDpi xmlns:a14="http://schemas.microsoft.com/office/drawing/2010/main" val="0"/>
                      </a:ext>
                    </a:extLst>
                  </a:blip>
                  <a:srcRect t="15356"/>
                  <a:stretch/>
                </p:blipFill>
                <p:spPr>
                  <a:xfrm>
                    <a:off x="9756576" y="4564841"/>
                    <a:ext cx="1667809" cy="1643766"/>
                  </a:xfrm>
                  <a:prstGeom prst="rect">
                    <a:avLst/>
                  </a:prstGeom>
                  <a:ln>
                    <a:solidFill>
                      <a:schemeClr val="bg1"/>
                    </a:solidFill>
                  </a:ln>
                </p:spPr>
              </p:pic>
              <p:grpSp>
                <p:nvGrpSpPr>
                  <p:cNvPr id="44" name="Groep 43"/>
                  <p:cNvGrpSpPr/>
                  <p:nvPr/>
                </p:nvGrpSpPr>
                <p:grpSpPr>
                  <a:xfrm>
                    <a:off x="10302447" y="5181402"/>
                    <a:ext cx="288032" cy="323850"/>
                    <a:chOff x="9900592" y="1699915"/>
                    <a:chExt cx="288032" cy="323850"/>
                  </a:xfrm>
                </p:grpSpPr>
                <p:sp>
                  <p:nvSpPr>
                    <p:cNvPr id="37" name="Ovaal 36"/>
                    <p:cNvSpPr/>
                    <p:nvPr/>
                  </p:nvSpPr>
                  <p:spPr>
                    <a:xfrm>
                      <a:off x="9900592" y="1699915"/>
                      <a:ext cx="288032" cy="32385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39" name="Rechte verbindingslijn 38"/>
                    <p:cNvCxnSpPr>
                      <a:stCxn id="37" idx="1"/>
                      <a:endCxn id="37" idx="5"/>
                    </p:cNvCxnSpPr>
                    <p:nvPr/>
                  </p:nvCxnSpPr>
                  <p:spPr>
                    <a:xfrm>
                      <a:off x="9942773" y="1747342"/>
                      <a:ext cx="203670" cy="2289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Rechte verbindingslijn 49"/>
                    <p:cNvCxnSpPr/>
                    <p:nvPr/>
                  </p:nvCxnSpPr>
                  <p:spPr>
                    <a:xfrm flipH="1">
                      <a:off x="9942773" y="1737546"/>
                      <a:ext cx="203670" cy="2289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46" name="Rechte verbindingslijn met pijl 45"/>
                <p:cNvCxnSpPr>
                  <a:stCxn id="37" idx="6"/>
                </p:cNvCxnSpPr>
                <p:nvPr/>
              </p:nvCxnSpPr>
              <p:spPr>
                <a:xfrm>
                  <a:off x="7984901" y="5234954"/>
                  <a:ext cx="462241" cy="1369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9" name="Rechte verbindingslijn met pijl 48"/>
                <p:cNvCxnSpPr/>
                <p:nvPr/>
              </p:nvCxnSpPr>
              <p:spPr>
                <a:xfrm>
                  <a:off x="7840885" y="5396879"/>
                  <a:ext cx="0" cy="300012"/>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53" name="Tekstvak 52"/>
              <p:cNvSpPr txBox="1"/>
              <p:nvPr/>
            </p:nvSpPr>
            <p:spPr>
              <a:xfrm>
                <a:off x="7963993" y="4904825"/>
                <a:ext cx="504056" cy="369332"/>
              </a:xfrm>
              <a:prstGeom prst="rect">
                <a:avLst/>
              </a:prstGeom>
              <a:noFill/>
            </p:spPr>
            <p:txBody>
              <a:bodyPr wrap="square" rtlCol="0">
                <a:spAutoFit/>
              </a:bodyPr>
              <a:lstStyle/>
              <a:p>
                <a:r>
                  <a:rPr lang="nl-NL" dirty="0">
                    <a:solidFill>
                      <a:srgbClr val="FF0000"/>
                    </a:solidFill>
                  </a:rPr>
                  <a:t>B</a:t>
                </a:r>
              </a:p>
            </p:txBody>
          </p:sp>
          <p:sp>
            <p:nvSpPr>
              <p:cNvPr id="54" name="Tekstvak 53"/>
              <p:cNvSpPr txBox="1"/>
              <p:nvPr/>
            </p:nvSpPr>
            <p:spPr>
              <a:xfrm>
                <a:off x="7505541" y="4872469"/>
                <a:ext cx="434328" cy="369332"/>
              </a:xfrm>
              <a:prstGeom prst="rect">
                <a:avLst/>
              </a:prstGeom>
              <a:noFill/>
            </p:spPr>
            <p:txBody>
              <a:bodyPr wrap="square" rtlCol="0">
                <a:spAutoFit/>
              </a:bodyPr>
              <a:lstStyle/>
              <a:p>
                <a:r>
                  <a:rPr lang="nl-NL" dirty="0"/>
                  <a:t>I</a:t>
                </a:r>
              </a:p>
            </p:txBody>
          </p:sp>
          <p:sp>
            <p:nvSpPr>
              <p:cNvPr id="55" name="Tekstvak 54"/>
              <p:cNvSpPr txBox="1"/>
              <p:nvPr/>
            </p:nvSpPr>
            <p:spPr>
              <a:xfrm>
                <a:off x="7411458" y="5343327"/>
                <a:ext cx="576064" cy="369332"/>
              </a:xfrm>
              <a:prstGeom prst="rect">
                <a:avLst/>
              </a:prstGeom>
              <a:noFill/>
            </p:spPr>
            <p:txBody>
              <a:bodyPr wrap="square" rtlCol="0">
                <a:spAutoFit/>
              </a:bodyPr>
              <a:lstStyle/>
              <a:p>
                <a:r>
                  <a:rPr lang="nl-NL" dirty="0">
                    <a:solidFill>
                      <a:srgbClr val="00B050"/>
                    </a:solidFill>
                  </a:rPr>
                  <a:t>F</a:t>
                </a:r>
                <a:r>
                  <a:rPr lang="nl-NL" baseline="-25000" dirty="0">
                    <a:solidFill>
                      <a:srgbClr val="00B050"/>
                    </a:solidFill>
                  </a:rPr>
                  <a:t>L</a:t>
                </a:r>
              </a:p>
            </p:txBody>
          </p:sp>
        </p:grpSp>
        <p:grpSp>
          <p:nvGrpSpPr>
            <p:cNvPr id="58" name="Groep 57"/>
            <p:cNvGrpSpPr/>
            <p:nvPr/>
          </p:nvGrpSpPr>
          <p:grpSpPr>
            <a:xfrm>
              <a:off x="3339313" y="4457128"/>
              <a:ext cx="3528986" cy="1477328"/>
              <a:chOff x="8676457" y="3288759"/>
              <a:chExt cx="3528986" cy="1477328"/>
            </a:xfrm>
          </p:grpSpPr>
          <p:sp>
            <p:nvSpPr>
              <p:cNvPr id="65" name="Tekstvak 64"/>
              <p:cNvSpPr txBox="1"/>
              <p:nvPr/>
            </p:nvSpPr>
            <p:spPr>
              <a:xfrm>
                <a:off x="8676457" y="3288759"/>
                <a:ext cx="2952328" cy="1477328"/>
              </a:xfrm>
              <a:prstGeom prst="rect">
                <a:avLst/>
              </a:prstGeom>
              <a:noFill/>
            </p:spPr>
            <p:txBody>
              <a:bodyPr wrap="square" rtlCol="0">
                <a:spAutoFit/>
              </a:bodyPr>
              <a:lstStyle/>
              <a:p>
                <a:r>
                  <a:rPr lang="nl-NL" dirty="0">
                    <a:latin typeface="Comic Sans MS" pitchFamily="66" charset="0"/>
                  </a:rPr>
                  <a:t>Elektronen naar voren </a:t>
                </a:r>
                <a:r>
                  <a:rPr lang="nl-NL" dirty="0">
                    <a:latin typeface="Comic Sans MS" pitchFamily="66" charset="0"/>
                    <a:sym typeface="Wingdings" pitchFamily="2" charset="2"/>
                  </a:rPr>
                  <a:t></a:t>
                </a:r>
              </a:p>
              <a:p>
                <a:endParaRPr lang="nl-NL" dirty="0">
                  <a:latin typeface="Comic Sans MS" pitchFamily="66" charset="0"/>
                  <a:sym typeface="Wingdings" pitchFamily="2" charset="2"/>
                </a:endParaRPr>
              </a:p>
              <a:p>
                <a:r>
                  <a:rPr lang="nl-NL" dirty="0">
                    <a:latin typeface="Comic Sans MS" pitchFamily="66" charset="0"/>
                    <a:sym typeface="Wingdings" pitchFamily="2" charset="2"/>
                  </a:rPr>
                  <a:t>I naar achteren</a:t>
                </a:r>
              </a:p>
              <a:p>
                <a:endParaRPr lang="nl-NL" dirty="0">
                  <a:latin typeface="Comic Sans MS" pitchFamily="66" charset="0"/>
                  <a:sym typeface="Wingdings" pitchFamily="2" charset="2"/>
                </a:endParaRPr>
              </a:p>
              <a:p>
                <a:r>
                  <a:rPr lang="nl-NL" dirty="0">
                    <a:latin typeface="Comic Sans MS" pitchFamily="66" charset="0"/>
                    <a:sym typeface="Wingdings" pitchFamily="2" charset="2"/>
                  </a:rPr>
                  <a:t>B naar rechts</a:t>
                </a:r>
                <a:endParaRPr lang="nl-NL" dirty="0">
                  <a:latin typeface="Comic Sans MS" pitchFamily="66" charset="0"/>
                </a:endParaRPr>
              </a:p>
            </p:txBody>
          </p:sp>
          <p:grpSp>
            <p:nvGrpSpPr>
              <p:cNvPr id="66" name="Group 29"/>
              <p:cNvGrpSpPr>
                <a:grpSpLocks/>
              </p:cNvGrpSpPr>
              <p:nvPr/>
            </p:nvGrpSpPr>
            <p:grpSpPr bwMode="auto">
              <a:xfrm>
                <a:off x="10476656" y="4044560"/>
                <a:ext cx="1728787" cy="647700"/>
                <a:chOff x="3424" y="3612"/>
                <a:chExt cx="1089" cy="408"/>
              </a:xfrm>
            </p:grpSpPr>
            <p:sp>
              <p:nvSpPr>
                <p:cNvPr id="67" name="AutoShape 20"/>
                <p:cNvSpPr>
                  <a:spLocks/>
                </p:cNvSpPr>
                <p:nvPr/>
              </p:nvSpPr>
              <p:spPr bwMode="auto">
                <a:xfrm>
                  <a:off x="3424" y="3612"/>
                  <a:ext cx="182" cy="408"/>
                </a:xfrm>
                <a:prstGeom prst="rightBrace">
                  <a:avLst>
                    <a:gd name="adj1" fmla="val 18681"/>
                    <a:gd name="adj2" fmla="val 50000"/>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68" name="Text Box 21"/>
                <p:cNvSpPr txBox="1">
                  <a:spLocks noChangeArrowheads="1"/>
                </p:cNvSpPr>
                <p:nvPr/>
              </p:nvSpPr>
              <p:spPr bwMode="auto">
                <a:xfrm>
                  <a:off x="3696" y="3702"/>
                  <a:ext cx="81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spcBef>
                      <a:spcPct val="50000"/>
                    </a:spcBef>
                  </a:pPr>
                  <a:r>
                    <a:rPr lang="nl-NL" sz="2000" dirty="0">
                      <a:latin typeface="Comic Sans MS" pitchFamily="66" charset="0"/>
                    </a:rPr>
                    <a:t>F</a:t>
                  </a:r>
                  <a:r>
                    <a:rPr lang="nl-NL" sz="2000" baseline="-25000" dirty="0">
                      <a:latin typeface="Comic Sans MS" pitchFamily="66" charset="0"/>
                    </a:rPr>
                    <a:t>L </a:t>
                  </a:r>
                  <a:r>
                    <a:rPr lang="nl-NL" sz="2000" dirty="0">
                      <a:latin typeface="Comic Sans MS" pitchFamily="66" charset="0"/>
                    </a:rPr>
                    <a:t>omlaag</a:t>
                  </a:r>
                </a:p>
              </p:txBody>
            </p:sp>
          </p:grpSp>
        </p:grpSp>
      </p:grpSp>
      <p:cxnSp>
        <p:nvCxnSpPr>
          <p:cNvPr id="24" name="Rechte verbindingslijn 23"/>
          <p:cNvCxnSpPr/>
          <p:nvPr/>
        </p:nvCxnSpPr>
        <p:spPr>
          <a:xfrm>
            <a:off x="792025" y="4396351"/>
            <a:ext cx="83519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p:cNvCxnSpPr/>
          <p:nvPr/>
        </p:nvCxnSpPr>
        <p:spPr>
          <a:xfrm flipV="1">
            <a:off x="6802675" y="1000808"/>
            <a:ext cx="0" cy="51644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2" name="Tekstvak 61">
            <a:extLst>
              <a:ext uri="{FF2B5EF4-FFF2-40B4-BE49-F238E27FC236}">
                <a16:creationId xmlns:a16="http://schemas.microsoft.com/office/drawing/2014/main" id="{45992395-64CF-47A6-9ED7-6D0B00F94F7F}"/>
              </a:ext>
            </a:extLst>
          </p:cNvPr>
          <p:cNvSpPr txBox="1"/>
          <p:nvPr/>
        </p:nvSpPr>
        <p:spPr>
          <a:xfrm>
            <a:off x="6834562" y="2711028"/>
            <a:ext cx="2341325" cy="923330"/>
          </a:xfrm>
          <a:prstGeom prst="rect">
            <a:avLst/>
          </a:prstGeom>
          <a:noFill/>
        </p:spPr>
        <p:txBody>
          <a:bodyPr wrap="square" rtlCol="0">
            <a:spAutoFit/>
          </a:bodyPr>
          <a:lstStyle/>
          <a:p>
            <a:r>
              <a:rPr lang="nl-NL" dirty="0">
                <a:latin typeface="Comic Sans MS" pitchFamily="66" charset="0"/>
              </a:rPr>
              <a:t>Zoek </a:t>
            </a:r>
            <a:r>
              <a:rPr lang="nl-NL" dirty="0" err="1">
                <a:latin typeface="Comic Sans MS" pitchFamily="66" charset="0"/>
              </a:rPr>
              <a:t>Fendts</a:t>
            </a:r>
            <a:r>
              <a:rPr lang="nl-NL" dirty="0">
                <a:latin typeface="Comic Sans MS" pitchFamily="66" charset="0"/>
              </a:rPr>
              <a:t>  applet dat het goede </a:t>
            </a:r>
            <a:r>
              <a:rPr lang="nl-NL" dirty="0" err="1">
                <a:latin typeface="Comic Sans MS" pitchFamily="66" charset="0"/>
              </a:rPr>
              <a:t>ant-woord</a:t>
            </a:r>
            <a:r>
              <a:rPr lang="nl-NL" dirty="0">
                <a:latin typeface="Comic Sans MS" pitchFamily="66" charset="0"/>
              </a:rPr>
              <a:t> geeft:</a:t>
            </a:r>
          </a:p>
        </p:txBody>
      </p:sp>
      <p:sp>
        <p:nvSpPr>
          <p:cNvPr id="64" name="Text Box 27">
            <a:extLst>
              <a:ext uri="{FF2B5EF4-FFF2-40B4-BE49-F238E27FC236}">
                <a16:creationId xmlns:a16="http://schemas.microsoft.com/office/drawing/2014/main" id="{833FB0E4-25C7-45AC-808E-C39F9CD33153}"/>
              </a:ext>
            </a:extLst>
          </p:cNvPr>
          <p:cNvSpPr txBox="1">
            <a:spLocks noChangeArrowheads="1"/>
          </p:cNvSpPr>
          <p:nvPr/>
        </p:nvSpPr>
        <p:spPr bwMode="auto">
          <a:xfrm>
            <a:off x="7224488" y="3658180"/>
            <a:ext cx="1520825"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spcBef>
                <a:spcPct val="50000"/>
              </a:spcBef>
            </a:pPr>
            <a:r>
              <a:rPr lang="nl-NL" sz="2400" dirty="0">
                <a:hlinkClick r:id="rId7"/>
              </a:rPr>
              <a:t>Applet</a:t>
            </a:r>
            <a:endParaRPr lang="nl-NL" sz="2400" dirty="0"/>
          </a:p>
        </p:txBody>
      </p:sp>
    </p:spTree>
    <p:extLst>
      <p:ext uri="{BB962C8B-B14F-4D97-AF65-F5344CB8AC3E}">
        <p14:creationId xmlns:p14="http://schemas.microsoft.com/office/powerpoint/2010/main" val="129465494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4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0" grpId="0"/>
      <p:bldP spid="40"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p:txBody>
          <a:bodyPr/>
          <a:lstStyle/>
          <a:p>
            <a:pPr eaLnBrk="1" hangingPunct="1"/>
            <a:endParaRPr lang="nl-NL"/>
          </a:p>
        </p:txBody>
      </p:sp>
      <p:sp>
        <p:nvSpPr>
          <p:cNvPr id="11267" name="Rectangle 3"/>
          <p:cNvSpPr>
            <a:spLocks noGrp="1" noChangeArrowheads="1"/>
          </p:cNvSpPr>
          <p:nvPr>
            <p:ph type="subTitle" idx="1"/>
          </p:nvPr>
        </p:nvSpPr>
        <p:spPr/>
        <p:txBody>
          <a:bodyPr/>
          <a:lstStyle/>
          <a:p>
            <a:pPr eaLnBrk="1" hangingPunct="1"/>
            <a:endParaRPr lang="nl-NL"/>
          </a:p>
        </p:txBody>
      </p:sp>
      <p:sp>
        <p:nvSpPr>
          <p:cNvPr id="11268" name="Rectangle 4"/>
          <p:cNvSpPr>
            <a:spLocks noChangeArrowheads="1"/>
          </p:cNvSpPr>
          <p:nvPr/>
        </p:nvSpPr>
        <p:spPr bwMode="auto">
          <a:xfrm>
            <a:off x="0" y="0"/>
            <a:ext cx="9144000" cy="6858000"/>
          </a:xfrm>
          <a:prstGeom prst="rect">
            <a:avLst/>
          </a:prstGeom>
          <a:solidFill>
            <a:srgbClr val="FFCCCC"/>
          </a:solidFill>
          <a:ln w="9525">
            <a:solidFill>
              <a:srgbClr val="FFCC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1269" name="Rectangle 5"/>
          <p:cNvSpPr>
            <a:spLocks noChangeArrowheads="1"/>
          </p:cNvSpPr>
          <p:nvPr/>
        </p:nvSpPr>
        <p:spPr bwMode="auto">
          <a:xfrm>
            <a:off x="0" y="0"/>
            <a:ext cx="755576" cy="6858000"/>
          </a:xfrm>
          <a:prstGeom prst="rect">
            <a:avLst/>
          </a:prstGeom>
          <a:solidFill>
            <a:srgbClr val="FF0000"/>
          </a:solidFill>
          <a:ln w="9525">
            <a:solidFill>
              <a:srgbClr val="FF0000"/>
            </a:solidFill>
            <a:miter lim="800000"/>
            <a:headEnd/>
            <a:tailEnd/>
          </a:ln>
        </p:spPr>
        <p:txBody>
          <a:bodyPr wrap="none" anchor="ctr"/>
          <a:lstStyle/>
          <a:p>
            <a:endParaRPr lang="nl-NL"/>
          </a:p>
        </p:txBody>
      </p:sp>
      <p:sp>
        <p:nvSpPr>
          <p:cNvPr id="11270" name="Rectangle 6"/>
          <p:cNvSpPr>
            <a:spLocks noChangeArrowheads="1"/>
          </p:cNvSpPr>
          <p:nvPr/>
        </p:nvSpPr>
        <p:spPr bwMode="auto">
          <a:xfrm>
            <a:off x="0" y="0"/>
            <a:ext cx="9144000" cy="980728"/>
          </a:xfrm>
          <a:prstGeom prst="rect">
            <a:avLst/>
          </a:prstGeom>
          <a:solidFill>
            <a:srgbClr val="FF0000"/>
          </a:solidFill>
          <a:ln w="9525">
            <a:solidFill>
              <a:srgbClr val="FF0000"/>
            </a:solidFill>
            <a:miter lim="800000"/>
            <a:headEnd/>
            <a:tailEnd/>
          </a:ln>
        </p:spPr>
        <p:txBody>
          <a:bodyPr wrap="none" anchor="ctr"/>
          <a:lstStyle/>
          <a:p>
            <a:endParaRPr lang="nl-NL"/>
          </a:p>
        </p:txBody>
      </p:sp>
      <p:sp>
        <p:nvSpPr>
          <p:cNvPr id="11271" name="Text Box 8"/>
          <p:cNvSpPr txBox="1">
            <a:spLocks noChangeArrowheads="1"/>
          </p:cNvSpPr>
          <p:nvPr/>
        </p:nvSpPr>
        <p:spPr bwMode="auto">
          <a:xfrm>
            <a:off x="1124397" y="200645"/>
            <a:ext cx="7812087" cy="579438"/>
          </a:xfrm>
          <a:prstGeom prst="rect">
            <a:avLst/>
          </a:prstGeom>
          <a:solidFill>
            <a:srgbClr val="FF0000"/>
          </a:solidFill>
          <a:ln w="9525">
            <a:solidFill>
              <a:srgbClr val="FF0000"/>
            </a:solidFill>
            <a:miter lim="800000"/>
            <a:headEnd/>
            <a:tailEnd/>
          </a:ln>
        </p:spPr>
        <p:txBody>
          <a:bodyPr>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spcBef>
                <a:spcPct val="50000"/>
              </a:spcBef>
            </a:pPr>
            <a:r>
              <a:rPr lang="nl-NL" sz="3200" b="1" dirty="0">
                <a:latin typeface="Comic Sans MS" pitchFamily="66" charset="0"/>
              </a:rPr>
              <a:t>Parallelle draden</a:t>
            </a:r>
          </a:p>
        </p:txBody>
      </p:sp>
      <p:sp>
        <p:nvSpPr>
          <p:cNvPr id="8" name="Rectangle 6"/>
          <p:cNvSpPr>
            <a:spLocks noChangeArrowheads="1"/>
          </p:cNvSpPr>
          <p:nvPr/>
        </p:nvSpPr>
        <p:spPr bwMode="auto">
          <a:xfrm>
            <a:off x="8740" y="5849990"/>
            <a:ext cx="9144000" cy="1008010"/>
          </a:xfrm>
          <a:prstGeom prst="rect">
            <a:avLst/>
          </a:prstGeom>
          <a:solidFill>
            <a:srgbClr val="FF0000"/>
          </a:solidFill>
          <a:ln w="9525">
            <a:solidFill>
              <a:srgbClr val="FF0000"/>
            </a:solidFill>
            <a:miter lim="800000"/>
            <a:headEnd/>
            <a:tailEnd/>
          </a:ln>
        </p:spPr>
        <p:txBody>
          <a:bodyPr wrap="none" anchor="ctr"/>
          <a:lstStyle/>
          <a:p>
            <a:endParaRPr lang="nl-NL"/>
          </a:p>
        </p:txBody>
      </p:sp>
      <p:cxnSp>
        <p:nvCxnSpPr>
          <p:cNvPr id="12" name="Rechte verbindingslijn met pijl 11"/>
          <p:cNvCxnSpPr/>
          <p:nvPr/>
        </p:nvCxnSpPr>
        <p:spPr>
          <a:xfrm flipV="1">
            <a:off x="3419872" y="1340768"/>
            <a:ext cx="0" cy="29523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p:cNvCxnSpPr/>
          <p:nvPr/>
        </p:nvCxnSpPr>
        <p:spPr>
          <a:xfrm>
            <a:off x="7524328" y="1340768"/>
            <a:ext cx="0" cy="29523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 name="Rechte verbindingslijn met pijl 2"/>
          <p:cNvCxnSpPr/>
          <p:nvPr/>
        </p:nvCxnSpPr>
        <p:spPr>
          <a:xfrm flipV="1">
            <a:off x="2195736" y="1340768"/>
            <a:ext cx="0" cy="29523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kstvak 6"/>
          <p:cNvSpPr txBox="1"/>
          <p:nvPr/>
        </p:nvSpPr>
        <p:spPr>
          <a:xfrm>
            <a:off x="1431698" y="4429828"/>
            <a:ext cx="1296144" cy="646331"/>
          </a:xfrm>
          <a:prstGeom prst="rect">
            <a:avLst/>
          </a:prstGeom>
          <a:noFill/>
        </p:spPr>
        <p:txBody>
          <a:bodyPr wrap="square" rtlCol="0">
            <a:spAutoFit/>
          </a:bodyPr>
          <a:lstStyle/>
          <a:p>
            <a:pPr algn="ctr"/>
            <a:r>
              <a:rPr lang="nl-NL" dirty="0"/>
              <a:t>BRON</a:t>
            </a:r>
          </a:p>
          <a:p>
            <a:pPr algn="ctr"/>
            <a:r>
              <a:rPr lang="nl-NL" dirty="0"/>
              <a:t>RHR draad</a:t>
            </a:r>
          </a:p>
        </p:txBody>
      </p:sp>
      <p:grpSp>
        <p:nvGrpSpPr>
          <p:cNvPr id="47" name="Groep 46"/>
          <p:cNvGrpSpPr/>
          <p:nvPr/>
        </p:nvGrpSpPr>
        <p:grpSpPr>
          <a:xfrm>
            <a:off x="899592" y="2816932"/>
            <a:ext cx="2992936" cy="488535"/>
            <a:chOff x="899592" y="2816932"/>
            <a:chExt cx="2992936" cy="488535"/>
          </a:xfrm>
        </p:grpSpPr>
        <p:grpSp>
          <p:nvGrpSpPr>
            <p:cNvPr id="6" name="Groep 5"/>
            <p:cNvGrpSpPr/>
            <p:nvPr/>
          </p:nvGrpSpPr>
          <p:grpSpPr>
            <a:xfrm>
              <a:off x="899592" y="2816932"/>
              <a:ext cx="2992936" cy="412157"/>
              <a:chOff x="899593" y="3645023"/>
              <a:chExt cx="2992936" cy="412157"/>
            </a:xfrm>
          </p:grpSpPr>
          <p:sp>
            <p:nvSpPr>
              <p:cNvPr id="16" name="Boog 15"/>
              <p:cNvSpPr/>
              <p:nvPr/>
            </p:nvSpPr>
            <p:spPr>
              <a:xfrm flipH="1" flipV="1">
                <a:off x="899593" y="3645024"/>
                <a:ext cx="2992936" cy="412156"/>
              </a:xfrm>
              <a:prstGeom prst="arc">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nvGrpSpPr>
              <p:cNvPr id="5" name="Groep 4"/>
              <p:cNvGrpSpPr/>
              <p:nvPr/>
            </p:nvGrpSpPr>
            <p:grpSpPr>
              <a:xfrm>
                <a:off x="899593" y="3645023"/>
                <a:ext cx="2520280" cy="412157"/>
                <a:chOff x="1387949" y="3645023"/>
                <a:chExt cx="2031923" cy="412157"/>
              </a:xfrm>
            </p:grpSpPr>
            <p:sp>
              <p:nvSpPr>
                <p:cNvPr id="4" name="Boog 3"/>
                <p:cNvSpPr/>
                <p:nvPr/>
              </p:nvSpPr>
              <p:spPr>
                <a:xfrm flipV="1">
                  <a:off x="1387949" y="3645023"/>
                  <a:ext cx="2016224" cy="412157"/>
                </a:xfrm>
                <a:prstGeom prst="arc">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8" name="Boog 17"/>
                <p:cNvSpPr/>
                <p:nvPr/>
              </p:nvSpPr>
              <p:spPr>
                <a:xfrm>
                  <a:off x="1403648" y="3645023"/>
                  <a:ext cx="2016224" cy="412157"/>
                </a:xfrm>
                <a:prstGeom prst="arc">
                  <a:avLst/>
                </a:prstGeom>
                <a:ln w="25400">
                  <a:solidFill>
                    <a:srgbClr val="FF0000"/>
                  </a:solidFill>
                  <a:prstDash val="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9" name="Boog 18"/>
                <p:cNvSpPr/>
                <p:nvPr/>
              </p:nvSpPr>
              <p:spPr>
                <a:xfrm flipH="1">
                  <a:off x="1403648" y="3645024"/>
                  <a:ext cx="2016224" cy="412156"/>
                </a:xfrm>
                <a:prstGeom prst="arc">
                  <a:avLst/>
                </a:prstGeom>
                <a:ln w="25400">
                  <a:solidFill>
                    <a:srgbClr val="FF0000"/>
                  </a:solidFill>
                  <a:prstDash val="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sp>
          <p:nvSpPr>
            <p:cNvPr id="10" name="Gelijkbenige driehoek 9"/>
            <p:cNvSpPr/>
            <p:nvPr/>
          </p:nvSpPr>
          <p:spPr>
            <a:xfrm rot="5400000">
              <a:off x="2219416" y="3013065"/>
              <a:ext cx="152756" cy="43204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cxnSp>
        <p:nvCxnSpPr>
          <p:cNvPr id="13" name="Rechte verbindingslijn met pijl 12"/>
          <p:cNvCxnSpPr/>
          <p:nvPr/>
        </p:nvCxnSpPr>
        <p:spPr>
          <a:xfrm>
            <a:off x="6296690" y="1340769"/>
            <a:ext cx="0" cy="29523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48" name="Groep 47"/>
          <p:cNvGrpSpPr/>
          <p:nvPr/>
        </p:nvGrpSpPr>
        <p:grpSpPr>
          <a:xfrm>
            <a:off x="5022056" y="2753859"/>
            <a:ext cx="2992936" cy="488535"/>
            <a:chOff x="5022056" y="2753859"/>
            <a:chExt cx="2992936" cy="488535"/>
          </a:xfrm>
        </p:grpSpPr>
        <p:grpSp>
          <p:nvGrpSpPr>
            <p:cNvPr id="22" name="Groep 21"/>
            <p:cNvGrpSpPr/>
            <p:nvPr/>
          </p:nvGrpSpPr>
          <p:grpSpPr>
            <a:xfrm>
              <a:off x="5022056" y="2753859"/>
              <a:ext cx="2992936" cy="412157"/>
              <a:chOff x="899593" y="3645023"/>
              <a:chExt cx="2992936" cy="412157"/>
            </a:xfrm>
          </p:grpSpPr>
          <p:sp>
            <p:nvSpPr>
              <p:cNvPr id="23" name="Boog 22"/>
              <p:cNvSpPr/>
              <p:nvPr/>
            </p:nvSpPr>
            <p:spPr>
              <a:xfrm flipH="1" flipV="1">
                <a:off x="899593" y="3645024"/>
                <a:ext cx="2992936" cy="412156"/>
              </a:xfrm>
              <a:prstGeom prst="arc">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nvGrpSpPr>
              <p:cNvPr id="24" name="Groep 23"/>
              <p:cNvGrpSpPr/>
              <p:nvPr/>
            </p:nvGrpSpPr>
            <p:grpSpPr>
              <a:xfrm>
                <a:off x="899593" y="3645023"/>
                <a:ext cx="2520280" cy="412157"/>
                <a:chOff x="1387949" y="3645023"/>
                <a:chExt cx="2031923" cy="412157"/>
              </a:xfrm>
            </p:grpSpPr>
            <p:sp>
              <p:nvSpPr>
                <p:cNvPr id="25" name="Boog 24"/>
                <p:cNvSpPr/>
                <p:nvPr/>
              </p:nvSpPr>
              <p:spPr>
                <a:xfrm flipV="1">
                  <a:off x="1387949" y="3645023"/>
                  <a:ext cx="2016224" cy="412157"/>
                </a:xfrm>
                <a:prstGeom prst="arc">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26" name="Boog 25"/>
                <p:cNvSpPr/>
                <p:nvPr/>
              </p:nvSpPr>
              <p:spPr>
                <a:xfrm>
                  <a:off x="1403648" y="3645023"/>
                  <a:ext cx="2016224" cy="412157"/>
                </a:xfrm>
                <a:prstGeom prst="arc">
                  <a:avLst/>
                </a:prstGeom>
                <a:ln w="25400">
                  <a:solidFill>
                    <a:srgbClr val="FF0000"/>
                  </a:solidFill>
                  <a:prstDash val="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27" name="Boog 26"/>
                <p:cNvSpPr/>
                <p:nvPr/>
              </p:nvSpPr>
              <p:spPr>
                <a:xfrm flipH="1">
                  <a:off x="1403648" y="3645024"/>
                  <a:ext cx="2016224" cy="412156"/>
                </a:xfrm>
                <a:prstGeom prst="arc">
                  <a:avLst/>
                </a:prstGeom>
                <a:ln w="25400">
                  <a:solidFill>
                    <a:srgbClr val="FF0000"/>
                  </a:solidFill>
                  <a:prstDash val="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sp>
          <p:nvSpPr>
            <p:cNvPr id="30" name="Gelijkbenige driehoek 29"/>
            <p:cNvSpPr/>
            <p:nvPr/>
          </p:nvSpPr>
          <p:spPr>
            <a:xfrm rot="16200000" flipH="1">
              <a:off x="6196082" y="2949992"/>
              <a:ext cx="152756" cy="43204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31" name="Tekstvak 30"/>
          <p:cNvSpPr txBox="1"/>
          <p:nvPr/>
        </p:nvSpPr>
        <p:spPr>
          <a:xfrm>
            <a:off x="5408364" y="4445496"/>
            <a:ext cx="1296144" cy="646331"/>
          </a:xfrm>
          <a:prstGeom prst="rect">
            <a:avLst/>
          </a:prstGeom>
          <a:noFill/>
        </p:spPr>
        <p:txBody>
          <a:bodyPr wrap="square" rtlCol="0">
            <a:spAutoFit/>
          </a:bodyPr>
          <a:lstStyle/>
          <a:p>
            <a:pPr algn="ctr"/>
            <a:r>
              <a:rPr lang="nl-NL" dirty="0"/>
              <a:t>BRON</a:t>
            </a:r>
          </a:p>
          <a:p>
            <a:pPr algn="ctr"/>
            <a:r>
              <a:rPr lang="nl-NL" dirty="0"/>
              <a:t>RHR draad</a:t>
            </a:r>
          </a:p>
        </p:txBody>
      </p:sp>
      <p:sp>
        <p:nvSpPr>
          <p:cNvPr id="32" name="Tekstvak 31"/>
          <p:cNvSpPr txBox="1"/>
          <p:nvPr/>
        </p:nvSpPr>
        <p:spPr>
          <a:xfrm>
            <a:off x="2798068" y="4445495"/>
            <a:ext cx="1561179" cy="646331"/>
          </a:xfrm>
          <a:prstGeom prst="rect">
            <a:avLst/>
          </a:prstGeom>
          <a:noFill/>
        </p:spPr>
        <p:txBody>
          <a:bodyPr wrap="square" rtlCol="0">
            <a:spAutoFit/>
          </a:bodyPr>
          <a:lstStyle/>
          <a:p>
            <a:pPr algn="ctr"/>
            <a:r>
              <a:rPr lang="nl-NL" dirty="0"/>
              <a:t>ONTVANGER</a:t>
            </a:r>
          </a:p>
          <a:p>
            <a:pPr algn="ctr"/>
            <a:r>
              <a:rPr lang="nl-NL" dirty="0"/>
              <a:t>LHR kracht</a:t>
            </a:r>
          </a:p>
        </p:txBody>
      </p:sp>
      <p:sp>
        <p:nvSpPr>
          <p:cNvPr id="33" name="Tekstvak 32"/>
          <p:cNvSpPr txBox="1"/>
          <p:nvPr/>
        </p:nvSpPr>
        <p:spPr>
          <a:xfrm>
            <a:off x="7020272" y="4445496"/>
            <a:ext cx="1561179" cy="646331"/>
          </a:xfrm>
          <a:prstGeom prst="rect">
            <a:avLst/>
          </a:prstGeom>
          <a:noFill/>
        </p:spPr>
        <p:txBody>
          <a:bodyPr wrap="square" rtlCol="0">
            <a:spAutoFit/>
          </a:bodyPr>
          <a:lstStyle/>
          <a:p>
            <a:pPr algn="ctr"/>
            <a:r>
              <a:rPr lang="nl-NL" dirty="0"/>
              <a:t>ONTVANGER</a:t>
            </a:r>
          </a:p>
          <a:p>
            <a:pPr algn="ctr"/>
            <a:r>
              <a:rPr lang="nl-NL" dirty="0"/>
              <a:t>LHR kracht</a:t>
            </a:r>
          </a:p>
        </p:txBody>
      </p:sp>
      <p:grpSp>
        <p:nvGrpSpPr>
          <p:cNvPr id="21" name="Groep 20"/>
          <p:cNvGrpSpPr/>
          <p:nvPr/>
        </p:nvGrpSpPr>
        <p:grpSpPr>
          <a:xfrm>
            <a:off x="3275856" y="2847704"/>
            <a:ext cx="288032" cy="288031"/>
            <a:chOff x="-1836712" y="1340769"/>
            <a:chExt cx="288032" cy="288031"/>
          </a:xfrm>
        </p:grpSpPr>
        <p:sp>
          <p:nvSpPr>
            <p:cNvPr id="11" name="Ovaal 10"/>
            <p:cNvSpPr/>
            <p:nvPr/>
          </p:nvSpPr>
          <p:spPr>
            <a:xfrm>
              <a:off x="-1836712" y="1340769"/>
              <a:ext cx="288032" cy="2880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0" name="Rechte verbindingslijn 19"/>
            <p:cNvCxnSpPr>
              <a:stCxn id="11" idx="1"/>
              <a:endCxn id="11" idx="5"/>
            </p:cNvCxnSpPr>
            <p:nvPr/>
          </p:nvCxnSpPr>
          <p:spPr>
            <a:xfrm>
              <a:off x="-1794531" y="1382950"/>
              <a:ext cx="203670" cy="20366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Rechte verbindingslijn 36"/>
            <p:cNvCxnSpPr/>
            <p:nvPr/>
          </p:nvCxnSpPr>
          <p:spPr>
            <a:xfrm flipH="1">
              <a:off x="-1777647" y="1385298"/>
              <a:ext cx="203670" cy="20366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9" name="Groep 48"/>
          <p:cNvGrpSpPr/>
          <p:nvPr/>
        </p:nvGrpSpPr>
        <p:grpSpPr>
          <a:xfrm>
            <a:off x="7346811" y="2785922"/>
            <a:ext cx="355034" cy="288032"/>
            <a:chOff x="8014992" y="1700808"/>
            <a:chExt cx="921492" cy="864096"/>
          </a:xfrm>
        </p:grpSpPr>
        <p:sp>
          <p:nvSpPr>
            <p:cNvPr id="50" name="Ovaal 49"/>
            <p:cNvSpPr/>
            <p:nvPr/>
          </p:nvSpPr>
          <p:spPr>
            <a:xfrm>
              <a:off x="8333300" y="1988840"/>
              <a:ext cx="288032" cy="28803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1" name="Ovaal 50"/>
            <p:cNvSpPr/>
            <p:nvPr/>
          </p:nvSpPr>
          <p:spPr>
            <a:xfrm>
              <a:off x="8014992" y="1700808"/>
              <a:ext cx="921492"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cxnSp>
        <p:nvCxnSpPr>
          <p:cNvPr id="35" name="Rechte verbindingslijn met pijl 34"/>
          <p:cNvCxnSpPr/>
          <p:nvPr/>
        </p:nvCxnSpPr>
        <p:spPr>
          <a:xfrm flipH="1">
            <a:off x="2798068" y="3008539"/>
            <a:ext cx="434372" cy="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6" name="Rechte verbindingslijn met pijl 55"/>
          <p:cNvCxnSpPr/>
          <p:nvPr/>
        </p:nvCxnSpPr>
        <p:spPr>
          <a:xfrm flipH="1">
            <a:off x="6912439" y="2929938"/>
            <a:ext cx="434372" cy="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53" name="Groep 52"/>
          <p:cNvGrpSpPr/>
          <p:nvPr/>
        </p:nvGrpSpPr>
        <p:grpSpPr>
          <a:xfrm>
            <a:off x="899592" y="5849990"/>
            <a:ext cx="8253450" cy="1008007"/>
            <a:chOff x="899592" y="5849990"/>
            <a:chExt cx="8253450" cy="1008007"/>
          </a:xfrm>
        </p:grpSpPr>
        <p:sp>
          <p:nvSpPr>
            <p:cNvPr id="9" name="Text Box 8"/>
            <p:cNvSpPr txBox="1">
              <a:spLocks noChangeArrowheads="1"/>
            </p:cNvSpPr>
            <p:nvPr/>
          </p:nvSpPr>
          <p:spPr bwMode="auto">
            <a:xfrm>
              <a:off x="899592" y="5985957"/>
              <a:ext cx="7812087" cy="579438"/>
            </a:xfrm>
            <a:prstGeom prst="rect">
              <a:avLst/>
            </a:prstGeom>
            <a:solidFill>
              <a:srgbClr val="FF0000"/>
            </a:solidFill>
            <a:ln w="9525">
              <a:solidFill>
                <a:srgbClr val="FF0000"/>
              </a:solidFill>
              <a:miter lim="800000"/>
              <a:headEnd/>
              <a:tailEnd/>
            </a:ln>
          </p:spPr>
          <p:txBody>
            <a:bodyPr>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spcBef>
                  <a:spcPct val="50000"/>
                </a:spcBef>
              </a:pPr>
              <a:r>
                <a:rPr lang="nl-NL" sz="3200" b="1" dirty="0">
                  <a:solidFill>
                    <a:schemeClr val="bg1"/>
                  </a:solidFill>
                  <a:latin typeface="Comic Sans MS" pitchFamily="66" charset="0"/>
                </a:rPr>
                <a:t>trekken aan</a:t>
              </a:r>
            </a:p>
          </p:txBody>
        </p:sp>
        <p:pic>
          <p:nvPicPr>
            <p:cNvPr id="52" name="Afbeelding 51"/>
            <p:cNvPicPr>
              <a:picLocks noChangeAspect="1"/>
            </p:cNvPicPr>
            <p:nvPr/>
          </p:nvPicPr>
          <p:blipFill rotWithShape="1">
            <a:blip r:embed="rId2">
              <a:extLst>
                <a:ext uri="{28A0092B-C50C-407E-A947-70E740481C1C}">
                  <a14:useLocalDpi xmlns:a14="http://schemas.microsoft.com/office/drawing/2010/main" val="0"/>
                </a:ext>
              </a:extLst>
            </a:blip>
            <a:srcRect l="2307" t="2691" r="3945" b="50000"/>
            <a:stretch/>
          </p:blipFill>
          <p:spPr>
            <a:xfrm>
              <a:off x="5149077" y="5849990"/>
              <a:ext cx="4003965" cy="1008007"/>
            </a:xfrm>
            <a:prstGeom prst="rect">
              <a:avLst/>
            </a:prstGeom>
          </p:spPr>
        </p:pic>
      </p:grpSp>
    </p:spTree>
    <p:extLst>
      <p:ext uri="{BB962C8B-B14F-4D97-AF65-F5344CB8AC3E}">
        <p14:creationId xmlns:p14="http://schemas.microsoft.com/office/powerpoint/2010/main" val="41046842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p:txBody>
          <a:bodyPr/>
          <a:lstStyle/>
          <a:p>
            <a:pPr eaLnBrk="1" hangingPunct="1"/>
            <a:endParaRPr lang="nl-NL"/>
          </a:p>
        </p:txBody>
      </p:sp>
      <p:sp>
        <p:nvSpPr>
          <p:cNvPr id="12291" name="Rectangle 3"/>
          <p:cNvSpPr>
            <a:spLocks noGrp="1" noChangeArrowheads="1"/>
          </p:cNvSpPr>
          <p:nvPr>
            <p:ph type="subTitle" idx="1"/>
          </p:nvPr>
        </p:nvSpPr>
        <p:spPr/>
        <p:txBody>
          <a:bodyPr/>
          <a:lstStyle/>
          <a:p>
            <a:pPr eaLnBrk="1" hangingPunct="1"/>
            <a:endParaRPr lang="nl-NL"/>
          </a:p>
        </p:txBody>
      </p:sp>
      <p:sp>
        <p:nvSpPr>
          <p:cNvPr id="12292" name="Rectangle 4"/>
          <p:cNvSpPr>
            <a:spLocks noChangeArrowheads="1"/>
          </p:cNvSpPr>
          <p:nvPr/>
        </p:nvSpPr>
        <p:spPr bwMode="auto">
          <a:xfrm>
            <a:off x="0" y="0"/>
            <a:ext cx="9144000" cy="6858000"/>
          </a:xfrm>
          <a:prstGeom prst="rect">
            <a:avLst/>
          </a:prstGeom>
          <a:solidFill>
            <a:srgbClr val="FFCCCC"/>
          </a:solidFill>
          <a:ln w="9525">
            <a:solidFill>
              <a:srgbClr val="FFCC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2293" name="Rectangle 5"/>
          <p:cNvSpPr>
            <a:spLocks noChangeArrowheads="1"/>
          </p:cNvSpPr>
          <p:nvPr/>
        </p:nvSpPr>
        <p:spPr bwMode="auto">
          <a:xfrm>
            <a:off x="0" y="0"/>
            <a:ext cx="1042988" cy="6858000"/>
          </a:xfrm>
          <a:prstGeom prst="rect">
            <a:avLst/>
          </a:prstGeom>
          <a:solidFill>
            <a:srgbClr val="FF0000"/>
          </a:solidFill>
          <a:ln w="9525">
            <a:solidFill>
              <a:srgbClr val="FF0000"/>
            </a:solidFill>
            <a:miter lim="800000"/>
            <a:headEnd/>
            <a:tailEnd/>
          </a:ln>
        </p:spPr>
        <p:txBody>
          <a:bodyPr wrap="none" anchor="ctr"/>
          <a:lstStyle/>
          <a:p>
            <a:endParaRPr lang="nl-NL"/>
          </a:p>
        </p:txBody>
      </p:sp>
      <p:sp>
        <p:nvSpPr>
          <p:cNvPr id="12294" name="Rectangle 6"/>
          <p:cNvSpPr>
            <a:spLocks noChangeArrowheads="1"/>
          </p:cNvSpPr>
          <p:nvPr/>
        </p:nvSpPr>
        <p:spPr bwMode="auto">
          <a:xfrm>
            <a:off x="0" y="0"/>
            <a:ext cx="9144000" cy="839788"/>
          </a:xfrm>
          <a:prstGeom prst="rect">
            <a:avLst/>
          </a:prstGeom>
          <a:solidFill>
            <a:srgbClr val="FF0000"/>
          </a:solidFill>
          <a:ln w="9525">
            <a:solidFill>
              <a:srgbClr val="FF0000"/>
            </a:solidFill>
            <a:miter lim="800000"/>
            <a:headEnd/>
            <a:tailEnd/>
          </a:ln>
        </p:spPr>
        <p:txBody>
          <a:bodyPr wrap="none" anchor="ctr"/>
          <a:lstStyle/>
          <a:p>
            <a:endParaRPr lang="nl-NL"/>
          </a:p>
        </p:txBody>
      </p:sp>
      <p:sp>
        <p:nvSpPr>
          <p:cNvPr id="12295" name="Text Box 8"/>
          <p:cNvSpPr txBox="1">
            <a:spLocks noChangeArrowheads="1"/>
          </p:cNvSpPr>
          <p:nvPr/>
        </p:nvSpPr>
        <p:spPr bwMode="auto">
          <a:xfrm>
            <a:off x="1135484" y="130175"/>
            <a:ext cx="7812087" cy="579438"/>
          </a:xfrm>
          <a:prstGeom prst="rect">
            <a:avLst/>
          </a:prstGeom>
          <a:solidFill>
            <a:srgbClr val="FF0000"/>
          </a:solidFill>
          <a:ln w="9525">
            <a:solidFill>
              <a:srgbClr val="FF0000"/>
            </a:solidFill>
            <a:miter lim="800000"/>
            <a:headEnd/>
            <a:tailEnd/>
          </a:ln>
        </p:spPr>
        <p:txBody>
          <a:bodyPr>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spcBef>
                <a:spcPct val="50000"/>
              </a:spcBef>
            </a:pPr>
            <a:r>
              <a:rPr lang="nl-NL" sz="3200" b="1" dirty="0">
                <a:latin typeface="Comic Sans MS" pitchFamily="66" charset="0"/>
              </a:rPr>
              <a:t>Anti-parallelle draden</a:t>
            </a:r>
          </a:p>
        </p:txBody>
      </p:sp>
      <p:cxnSp>
        <p:nvCxnSpPr>
          <p:cNvPr id="8" name="Rechte verbindingslijn met pijl 7"/>
          <p:cNvCxnSpPr/>
          <p:nvPr/>
        </p:nvCxnSpPr>
        <p:spPr>
          <a:xfrm>
            <a:off x="3892528" y="1546846"/>
            <a:ext cx="0" cy="29523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Rechte verbindingslijn met pijl 9"/>
          <p:cNvCxnSpPr/>
          <p:nvPr/>
        </p:nvCxnSpPr>
        <p:spPr>
          <a:xfrm flipV="1">
            <a:off x="7542336" y="1489973"/>
            <a:ext cx="0" cy="29523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Rechte verbindingslijn met pijl 16"/>
          <p:cNvCxnSpPr/>
          <p:nvPr/>
        </p:nvCxnSpPr>
        <p:spPr>
          <a:xfrm flipV="1">
            <a:off x="2673524" y="1483774"/>
            <a:ext cx="0" cy="29523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Rectangle 6"/>
          <p:cNvSpPr>
            <a:spLocks noChangeArrowheads="1"/>
          </p:cNvSpPr>
          <p:nvPr/>
        </p:nvSpPr>
        <p:spPr bwMode="auto">
          <a:xfrm>
            <a:off x="0" y="6011894"/>
            <a:ext cx="9144000" cy="862992"/>
          </a:xfrm>
          <a:prstGeom prst="rect">
            <a:avLst/>
          </a:prstGeom>
          <a:solidFill>
            <a:srgbClr val="FF0000"/>
          </a:solidFill>
          <a:ln w="9525">
            <a:solidFill>
              <a:srgbClr val="FF0000"/>
            </a:solidFill>
            <a:miter lim="800000"/>
            <a:headEnd/>
            <a:tailEnd/>
          </a:ln>
        </p:spPr>
        <p:txBody>
          <a:bodyPr wrap="none" anchor="ctr"/>
          <a:lstStyle/>
          <a:p>
            <a:endParaRPr lang="nl-NL"/>
          </a:p>
        </p:txBody>
      </p:sp>
      <p:grpSp>
        <p:nvGrpSpPr>
          <p:cNvPr id="2" name="Groep 1"/>
          <p:cNvGrpSpPr/>
          <p:nvPr/>
        </p:nvGrpSpPr>
        <p:grpSpPr>
          <a:xfrm>
            <a:off x="1403648" y="2816932"/>
            <a:ext cx="2992936" cy="475111"/>
            <a:chOff x="1403648" y="2816932"/>
            <a:chExt cx="2992936" cy="475111"/>
          </a:xfrm>
        </p:grpSpPr>
        <p:grpSp>
          <p:nvGrpSpPr>
            <p:cNvPr id="11" name="Groep 10"/>
            <p:cNvGrpSpPr/>
            <p:nvPr/>
          </p:nvGrpSpPr>
          <p:grpSpPr>
            <a:xfrm>
              <a:off x="1403648" y="2816932"/>
              <a:ext cx="2992936" cy="412157"/>
              <a:chOff x="899593" y="3645023"/>
              <a:chExt cx="2992936" cy="412157"/>
            </a:xfrm>
          </p:grpSpPr>
          <p:sp>
            <p:nvSpPr>
              <p:cNvPr id="12" name="Boog 11"/>
              <p:cNvSpPr/>
              <p:nvPr/>
            </p:nvSpPr>
            <p:spPr>
              <a:xfrm flipH="1" flipV="1">
                <a:off x="899593" y="3645024"/>
                <a:ext cx="2992936" cy="412156"/>
              </a:xfrm>
              <a:prstGeom prst="arc">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nvGrpSpPr>
              <p:cNvPr id="13" name="Groep 12"/>
              <p:cNvGrpSpPr/>
              <p:nvPr/>
            </p:nvGrpSpPr>
            <p:grpSpPr>
              <a:xfrm>
                <a:off x="899593" y="3645023"/>
                <a:ext cx="2520280" cy="412157"/>
                <a:chOff x="1387949" y="3645023"/>
                <a:chExt cx="2031923" cy="412157"/>
              </a:xfrm>
            </p:grpSpPr>
            <p:sp>
              <p:nvSpPr>
                <p:cNvPr id="14" name="Boog 13"/>
                <p:cNvSpPr/>
                <p:nvPr/>
              </p:nvSpPr>
              <p:spPr>
                <a:xfrm flipV="1">
                  <a:off x="1387949" y="3645023"/>
                  <a:ext cx="2016224" cy="412157"/>
                </a:xfrm>
                <a:prstGeom prst="arc">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5" name="Boog 14"/>
                <p:cNvSpPr/>
                <p:nvPr/>
              </p:nvSpPr>
              <p:spPr>
                <a:xfrm>
                  <a:off x="1403648" y="3645023"/>
                  <a:ext cx="2016224" cy="412157"/>
                </a:xfrm>
                <a:prstGeom prst="arc">
                  <a:avLst/>
                </a:prstGeom>
                <a:ln w="25400">
                  <a:solidFill>
                    <a:srgbClr val="FF0000"/>
                  </a:solidFill>
                  <a:prstDash val="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6" name="Boog 15"/>
                <p:cNvSpPr/>
                <p:nvPr/>
              </p:nvSpPr>
              <p:spPr>
                <a:xfrm flipH="1">
                  <a:off x="1403648" y="3645024"/>
                  <a:ext cx="2016224" cy="412156"/>
                </a:xfrm>
                <a:prstGeom prst="arc">
                  <a:avLst/>
                </a:prstGeom>
                <a:ln w="25400">
                  <a:solidFill>
                    <a:srgbClr val="FF0000"/>
                  </a:solidFill>
                  <a:prstDash val="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sp>
          <p:nvSpPr>
            <p:cNvPr id="26" name="Gelijkbenige driehoek 25"/>
            <p:cNvSpPr/>
            <p:nvPr/>
          </p:nvSpPr>
          <p:spPr>
            <a:xfrm rot="5400000">
              <a:off x="2651464" y="2999641"/>
              <a:ext cx="152756" cy="43204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cxnSp>
        <p:nvCxnSpPr>
          <p:cNvPr id="9" name="Rechte verbindingslijn met pijl 8"/>
          <p:cNvCxnSpPr/>
          <p:nvPr/>
        </p:nvCxnSpPr>
        <p:spPr>
          <a:xfrm>
            <a:off x="6303416" y="1483773"/>
            <a:ext cx="0" cy="29523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 name="Groep 2"/>
          <p:cNvGrpSpPr/>
          <p:nvPr/>
        </p:nvGrpSpPr>
        <p:grpSpPr>
          <a:xfrm>
            <a:off x="5022056" y="2753859"/>
            <a:ext cx="2992936" cy="488535"/>
            <a:chOff x="5022056" y="2753859"/>
            <a:chExt cx="2992936" cy="488535"/>
          </a:xfrm>
        </p:grpSpPr>
        <p:grpSp>
          <p:nvGrpSpPr>
            <p:cNvPr id="18" name="Groep 17"/>
            <p:cNvGrpSpPr/>
            <p:nvPr/>
          </p:nvGrpSpPr>
          <p:grpSpPr>
            <a:xfrm>
              <a:off x="5022056" y="2753859"/>
              <a:ext cx="2992936" cy="412157"/>
              <a:chOff x="899593" y="3645023"/>
              <a:chExt cx="2992936" cy="412157"/>
            </a:xfrm>
          </p:grpSpPr>
          <p:sp>
            <p:nvSpPr>
              <p:cNvPr id="19" name="Boog 18"/>
              <p:cNvSpPr/>
              <p:nvPr/>
            </p:nvSpPr>
            <p:spPr>
              <a:xfrm flipH="1" flipV="1">
                <a:off x="899593" y="3645024"/>
                <a:ext cx="2992936" cy="412156"/>
              </a:xfrm>
              <a:prstGeom prst="arc">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nvGrpSpPr>
              <p:cNvPr id="20" name="Groep 19"/>
              <p:cNvGrpSpPr/>
              <p:nvPr/>
            </p:nvGrpSpPr>
            <p:grpSpPr>
              <a:xfrm>
                <a:off x="899593" y="3645023"/>
                <a:ext cx="2520280" cy="412157"/>
                <a:chOff x="1387949" y="3645023"/>
                <a:chExt cx="2031923" cy="412157"/>
              </a:xfrm>
            </p:grpSpPr>
            <p:sp>
              <p:nvSpPr>
                <p:cNvPr id="21" name="Boog 20"/>
                <p:cNvSpPr/>
                <p:nvPr/>
              </p:nvSpPr>
              <p:spPr>
                <a:xfrm flipV="1">
                  <a:off x="1387949" y="3645023"/>
                  <a:ext cx="2016224" cy="412157"/>
                </a:xfrm>
                <a:prstGeom prst="arc">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22" name="Boog 21"/>
                <p:cNvSpPr/>
                <p:nvPr/>
              </p:nvSpPr>
              <p:spPr>
                <a:xfrm>
                  <a:off x="1403648" y="3645023"/>
                  <a:ext cx="2016224" cy="412157"/>
                </a:xfrm>
                <a:prstGeom prst="arc">
                  <a:avLst/>
                </a:prstGeom>
                <a:ln w="25400">
                  <a:solidFill>
                    <a:srgbClr val="FF0000"/>
                  </a:solidFill>
                  <a:prstDash val="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23" name="Boog 22"/>
                <p:cNvSpPr/>
                <p:nvPr/>
              </p:nvSpPr>
              <p:spPr>
                <a:xfrm flipH="1">
                  <a:off x="1403648" y="3645024"/>
                  <a:ext cx="2016224" cy="412156"/>
                </a:xfrm>
                <a:prstGeom prst="arc">
                  <a:avLst/>
                </a:prstGeom>
                <a:ln w="25400">
                  <a:solidFill>
                    <a:srgbClr val="FF0000"/>
                  </a:solidFill>
                  <a:prstDash val="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sp>
          <p:nvSpPr>
            <p:cNvPr id="27" name="Gelijkbenige driehoek 26"/>
            <p:cNvSpPr/>
            <p:nvPr/>
          </p:nvSpPr>
          <p:spPr>
            <a:xfrm rot="16200000" flipH="1">
              <a:off x="6261681" y="2949992"/>
              <a:ext cx="152756" cy="43204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28" name="Tekstvak 27"/>
          <p:cNvSpPr txBox="1"/>
          <p:nvPr/>
        </p:nvSpPr>
        <p:spPr>
          <a:xfrm>
            <a:off x="2005980" y="4642159"/>
            <a:ext cx="1296144" cy="646331"/>
          </a:xfrm>
          <a:prstGeom prst="rect">
            <a:avLst/>
          </a:prstGeom>
          <a:noFill/>
        </p:spPr>
        <p:txBody>
          <a:bodyPr wrap="square" rtlCol="0">
            <a:spAutoFit/>
          </a:bodyPr>
          <a:lstStyle/>
          <a:p>
            <a:pPr algn="ctr"/>
            <a:r>
              <a:rPr lang="nl-NL" dirty="0"/>
              <a:t>BRON</a:t>
            </a:r>
          </a:p>
          <a:p>
            <a:pPr algn="ctr"/>
            <a:r>
              <a:rPr lang="nl-NL" dirty="0"/>
              <a:t>RHR draad</a:t>
            </a:r>
          </a:p>
        </p:txBody>
      </p:sp>
      <p:sp>
        <p:nvSpPr>
          <p:cNvPr id="29" name="Tekstvak 28"/>
          <p:cNvSpPr txBox="1"/>
          <p:nvPr/>
        </p:nvSpPr>
        <p:spPr>
          <a:xfrm>
            <a:off x="5624388" y="4642159"/>
            <a:ext cx="1296144" cy="646331"/>
          </a:xfrm>
          <a:prstGeom prst="rect">
            <a:avLst/>
          </a:prstGeom>
          <a:noFill/>
        </p:spPr>
        <p:txBody>
          <a:bodyPr wrap="square" rtlCol="0">
            <a:spAutoFit/>
          </a:bodyPr>
          <a:lstStyle/>
          <a:p>
            <a:pPr algn="ctr"/>
            <a:r>
              <a:rPr lang="nl-NL" dirty="0"/>
              <a:t>BRON</a:t>
            </a:r>
          </a:p>
          <a:p>
            <a:pPr algn="ctr"/>
            <a:r>
              <a:rPr lang="nl-NL" dirty="0"/>
              <a:t>RHR draad</a:t>
            </a:r>
          </a:p>
        </p:txBody>
      </p:sp>
      <p:sp>
        <p:nvSpPr>
          <p:cNvPr id="30" name="Tekstvak 29"/>
          <p:cNvSpPr txBox="1"/>
          <p:nvPr/>
        </p:nvSpPr>
        <p:spPr>
          <a:xfrm>
            <a:off x="3431656" y="4642158"/>
            <a:ext cx="1561179" cy="646331"/>
          </a:xfrm>
          <a:prstGeom prst="rect">
            <a:avLst/>
          </a:prstGeom>
          <a:noFill/>
        </p:spPr>
        <p:txBody>
          <a:bodyPr wrap="square" rtlCol="0">
            <a:spAutoFit/>
          </a:bodyPr>
          <a:lstStyle/>
          <a:p>
            <a:pPr algn="ctr"/>
            <a:r>
              <a:rPr lang="nl-NL" dirty="0"/>
              <a:t>ONTVANGER</a:t>
            </a:r>
          </a:p>
          <a:p>
            <a:pPr algn="ctr"/>
            <a:r>
              <a:rPr lang="nl-NL" dirty="0"/>
              <a:t>LHR kracht</a:t>
            </a:r>
          </a:p>
        </p:txBody>
      </p:sp>
      <p:sp>
        <p:nvSpPr>
          <p:cNvPr id="31" name="Tekstvak 30"/>
          <p:cNvSpPr txBox="1"/>
          <p:nvPr/>
        </p:nvSpPr>
        <p:spPr>
          <a:xfrm>
            <a:off x="7020272" y="4631836"/>
            <a:ext cx="1561179" cy="646331"/>
          </a:xfrm>
          <a:prstGeom prst="rect">
            <a:avLst/>
          </a:prstGeom>
          <a:noFill/>
        </p:spPr>
        <p:txBody>
          <a:bodyPr wrap="square" rtlCol="0">
            <a:spAutoFit/>
          </a:bodyPr>
          <a:lstStyle/>
          <a:p>
            <a:pPr algn="ctr"/>
            <a:r>
              <a:rPr lang="nl-NL" dirty="0"/>
              <a:t>ONTVANGER</a:t>
            </a:r>
          </a:p>
          <a:p>
            <a:pPr algn="ctr"/>
            <a:r>
              <a:rPr lang="nl-NL" dirty="0"/>
              <a:t>LHR kracht</a:t>
            </a:r>
          </a:p>
        </p:txBody>
      </p:sp>
      <p:grpSp>
        <p:nvGrpSpPr>
          <p:cNvPr id="32" name="Groep 31"/>
          <p:cNvGrpSpPr/>
          <p:nvPr/>
        </p:nvGrpSpPr>
        <p:grpSpPr>
          <a:xfrm>
            <a:off x="7364819" y="2801605"/>
            <a:ext cx="355034" cy="288032"/>
            <a:chOff x="8014992" y="1700808"/>
            <a:chExt cx="921492" cy="864096"/>
          </a:xfrm>
        </p:grpSpPr>
        <p:sp>
          <p:nvSpPr>
            <p:cNvPr id="33" name="Ovaal 32"/>
            <p:cNvSpPr/>
            <p:nvPr/>
          </p:nvSpPr>
          <p:spPr>
            <a:xfrm>
              <a:off x="8333300" y="1988840"/>
              <a:ext cx="288032" cy="28803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al 33"/>
            <p:cNvSpPr/>
            <p:nvPr/>
          </p:nvSpPr>
          <p:spPr>
            <a:xfrm>
              <a:off x="8014992" y="1700808"/>
              <a:ext cx="921492"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35" name="Groep 34"/>
          <p:cNvGrpSpPr/>
          <p:nvPr/>
        </p:nvGrpSpPr>
        <p:grpSpPr>
          <a:xfrm>
            <a:off x="3748512" y="2847703"/>
            <a:ext cx="288032" cy="288031"/>
            <a:chOff x="-1836712" y="1340769"/>
            <a:chExt cx="288032" cy="288031"/>
          </a:xfrm>
        </p:grpSpPr>
        <p:sp>
          <p:nvSpPr>
            <p:cNvPr id="36" name="Ovaal 35"/>
            <p:cNvSpPr/>
            <p:nvPr/>
          </p:nvSpPr>
          <p:spPr>
            <a:xfrm>
              <a:off x="-1836712" y="1340769"/>
              <a:ext cx="288032" cy="2880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37" name="Rechte verbindingslijn 36"/>
            <p:cNvCxnSpPr>
              <a:stCxn id="36" idx="1"/>
              <a:endCxn id="36" idx="5"/>
            </p:cNvCxnSpPr>
            <p:nvPr/>
          </p:nvCxnSpPr>
          <p:spPr>
            <a:xfrm>
              <a:off x="-1794531" y="1382950"/>
              <a:ext cx="203670" cy="20366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p:cNvCxnSpPr/>
            <p:nvPr/>
          </p:nvCxnSpPr>
          <p:spPr>
            <a:xfrm flipH="1">
              <a:off x="-1777647" y="1385298"/>
              <a:ext cx="203670" cy="20366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9" name="Rechte verbindingslijn met pijl 38"/>
          <p:cNvCxnSpPr/>
          <p:nvPr/>
        </p:nvCxnSpPr>
        <p:spPr>
          <a:xfrm>
            <a:off x="4011247" y="2994066"/>
            <a:ext cx="434372" cy="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0" name="Rechte verbindingslijn met pijl 39"/>
          <p:cNvCxnSpPr/>
          <p:nvPr/>
        </p:nvCxnSpPr>
        <p:spPr>
          <a:xfrm>
            <a:off x="7719853" y="2953767"/>
            <a:ext cx="434372" cy="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5" name="Groep 4"/>
          <p:cNvGrpSpPr/>
          <p:nvPr/>
        </p:nvGrpSpPr>
        <p:grpSpPr>
          <a:xfrm>
            <a:off x="1403648" y="6011894"/>
            <a:ext cx="7748104" cy="862992"/>
            <a:chOff x="1403648" y="6011894"/>
            <a:chExt cx="7748104" cy="862992"/>
          </a:xfrm>
        </p:grpSpPr>
        <p:sp>
          <p:nvSpPr>
            <p:cNvPr id="25" name="Text Box 8"/>
            <p:cNvSpPr txBox="1">
              <a:spLocks noChangeArrowheads="1"/>
            </p:cNvSpPr>
            <p:nvPr/>
          </p:nvSpPr>
          <p:spPr bwMode="auto">
            <a:xfrm>
              <a:off x="1403648" y="6165273"/>
              <a:ext cx="7495231" cy="579438"/>
            </a:xfrm>
            <a:prstGeom prst="rect">
              <a:avLst/>
            </a:prstGeom>
            <a:solidFill>
              <a:srgbClr val="FF0000"/>
            </a:solidFill>
            <a:ln w="9525">
              <a:solidFill>
                <a:srgbClr val="FF0000"/>
              </a:solidFill>
              <a:miter lim="800000"/>
              <a:headEnd/>
              <a:tailEnd/>
            </a:ln>
          </p:spPr>
          <p:txBody>
            <a:bodyPr wrap="squar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spcBef>
                  <a:spcPct val="50000"/>
                </a:spcBef>
              </a:pPr>
              <a:r>
                <a:rPr lang="nl-NL" sz="3200" b="1" dirty="0">
                  <a:solidFill>
                    <a:schemeClr val="bg1"/>
                  </a:solidFill>
                  <a:latin typeface="Comic Sans MS" pitchFamily="66" charset="0"/>
                </a:rPr>
                <a:t>stoten af</a:t>
              </a:r>
            </a:p>
          </p:txBody>
        </p:sp>
        <p:pic>
          <p:nvPicPr>
            <p:cNvPr id="4" name="Afbeelding 3"/>
            <p:cNvPicPr>
              <a:picLocks noChangeAspect="1"/>
            </p:cNvPicPr>
            <p:nvPr/>
          </p:nvPicPr>
          <p:blipFill rotWithShape="1">
            <a:blip r:embed="rId2">
              <a:extLst>
                <a:ext uri="{28A0092B-C50C-407E-A947-70E740481C1C}">
                  <a14:useLocalDpi xmlns:a14="http://schemas.microsoft.com/office/drawing/2010/main" val="0"/>
                </a:ext>
              </a:extLst>
            </a:blip>
            <a:srcRect l="850" t="50000" r="1781" b="13829"/>
            <a:stretch/>
          </p:blipFill>
          <p:spPr>
            <a:xfrm>
              <a:off x="5550052" y="6011894"/>
              <a:ext cx="3601700" cy="862992"/>
            </a:xfrm>
            <a:prstGeom prst="rect">
              <a:avLst/>
            </a:prstGeom>
          </p:spPr>
        </p:pic>
      </p:grpSp>
    </p:spTree>
    <p:extLst>
      <p:ext uri="{BB962C8B-B14F-4D97-AF65-F5344CB8AC3E}">
        <p14:creationId xmlns:p14="http://schemas.microsoft.com/office/powerpoint/2010/main" val="115401413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ctangle 4"/>
          <p:cNvSpPr>
            <a:spLocks noChangeArrowheads="1"/>
          </p:cNvSpPr>
          <p:nvPr/>
        </p:nvSpPr>
        <p:spPr bwMode="auto">
          <a:xfrm>
            <a:off x="-2" y="23872"/>
            <a:ext cx="9119207" cy="6804784"/>
          </a:xfrm>
          <a:prstGeom prst="rect">
            <a:avLst/>
          </a:prstGeom>
          <a:solidFill>
            <a:srgbClr val="FFCCCC"/>
          </a:solidFill>
          <a:ln w="9525">
            <a:solidFill>
              <a:srgbClr val="FFCC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69" name="PIJL-RECHTS 68"/>
          <p:cNvSpPr/>
          <p:nvPr/>
        </p:nvSpPr>
        <p:spPr>
          <a:xfrm>
            <a:off x="6504029" y="2483243"/>
            <a:ext cx="1764427" cy="12104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317" name="Rectangle 5"/>
          <p:cNvSpPr>
            <a:spLocks noChangeArrowheads="1"/>
          </p:cNvSpPr>
          <p:nvPr/>
        </p:nvSpPr>
        <p:spPr bwMode="auto">
          <a:xfrm>
            <a:off x="0" y="-29344"/>
            <a:ext cx="755576" cy="6913271"/>
          </a:xfrm>
          <a:prstGeom prst="rect">
            <a:avLst/>
          </a:prstGeom>
          <a:solidFill>
            <a:srgbClr val="FF0000"/>
          </a:solidFill>
          <a:ln w="9525">
            <a:solidFill>
              <a:srgbClr val="FF0000"/>
            </a:solidFill>
            <a:miter lim="800000"/>
            <a:headEnd/>
            <a:tailEnd/>
          </a:ln>
        </p:spPr>
        <p:txBody>
          <a:bodyPr wrap="none" anchor="ctr"/>
          <a:lstStyle/>
          <a:p>
            <a:endParaRPr lang="nl-NL"/>
          </a:p>
        </p:txBody>
      </p:sp>
      <p:sp>
        <p:nvSpPr>
          <p:cNvPr id="13318" name="Rectangle 6"/>
          <p:cNvSpPr>
            <a:spLocks noChangeArrowheads="1"/>
          </p:cNvSpPr>
          <p:nvPr/>
        </p:nvSpPr>
        <p:spPr bwMode="auto">
          <a:xfrm>
            <a:off x="-12398" y="-29344"/>
            <a:ext cx="9144000" cy="1125538"/>
          </a:xfrm>
          <a:prstGeom prst="rect">
            <a:avLst/>
          </a:prstGeom>
          <a:solidFill>
            <a:srgbClr val="FF0000"/>
          </a:solidFill>
          <a:ln w="9525">
            <a:solidFill>
              <a:srgbClr val="FF0000"/>
            </a:solidFill>
            <a:miter lim="800000"/>
            <a:headEnd/>
            <a:tailEnd/>
          </a:ln>
        </p:spPr>
        <p:txBody>
          <a:bodyPr wrap="none" anchor="ctr"/>
          <a:lstStyle/>
          <a:p>
            <a:endParaRPr lang="nl-NL"/>
          </a:p>
        </p:txBody>
      </p:sp>
      <p:sp>
        <p:nvSpPr>
          <p:cNvPr id="13319" name="Text Box 8"/>
          <p:cNvSpPr txBox="1">
            <a:spLocks noChangeArrowheads="1"/>
          </p:cNvSpPr>
          <p:nvPr/>
        </p:nvSpPr>
        <p:spPr bwMode="auto">
          <a:xfrm>
            <a:off x="1116013" y="246464"/>
            <a:ext cx="7812087" cy="579438"/>
          </a:xfrm>
          <a:prstGeom prst="rect">
            <a:avLst/>
          </a:prstGeom>
          <a:solidFill>
            <a:srgbClr val="FF0000"/>
          </a:solidFill>
          <a:ln w="9525">
            <a:solidFill>
              <a:srgbClr val="FF0000"/>
            </a:solidFill>
            <a:miter lim="800000"/>
            <a:headEnd/>
            <a:tailEnd/>
          </a:ln>
        </p:spPr>
        <p:txBody>
          <a:bodyPr>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algn="ctr" eaLnBrk="1" hangingPunct="1">
              <a:spcBef>
                <a:spcPct val="50000"/>
              </a:spcBef>
            </a:pPr>
            <a:r>
              <a:rPr lang="nl-NL" sz="3200" b="1">
                <a:latin typeface="Comic Sans MS" pitchFamily="66" charset="0"/>
              </a:rPr>
              <a:t>FORMULES</a:t>
            </a:r>
          </a:p>
        </p:txBody>
      </p:sp>
      <p:graphicFrame>
        <p:nvGraphicFramePr>
          <p:cNvPr id="2" name="Object 1"/>
          <p:cNvGraphicFramePr>
            <a:graphicFrameLocks noChangeAspect="1"/>
          </p:cNvGraphicFramePr>
          <p:nvPr>
            <p:extLst>
              <p:ext uri="{D42A27DB-BD31-4B8C-83A1-F6EECF244321}">
                <p14:modId xmlns:p14="http://schemas.microsoft.com/office/powerpoint/2010/main" val="1634455752"/>
              </p:ext>
            </p:extLst>
          </p:nvPr>
        </p:nvGraphicFramePr>
        <p:xfrm>
          <a:off x="2483768" y="2244334"/>
          <a:ext cx="1797050" cy="942975"/>
        </p:xfrm>
        <a:graphic>
          <a:graphicData uri="http://schemas.openxmlformats.org/presentationml/2006/ole">
            <mc:AlternateContent xmlns:mc="http://schemas.openxmlformats.org/markup-compatibility/2006">
              <mc:Choice xmlns:v="urn:schemas-microsoft-com:vml" Requires="v">
                <p:oleObj spid="_x0000_s1158" name="Vergelijking" r:id="rId3" imgW="748975" imgH="393529" progId="Equation.3">
                  <p:embed/>
                </p:oleObj>
              </mc:Choice>
              <mc:Fallback>
                <p:oleObj name="Vergelijking" r:id="rId3" imgW="748975" imgH="393529" progId="Equation.3">
                  <p:embed/>
                  <p:pic>
                    <p:nvPicPr>
                      <p:cNvPr id="2"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2244334"/>
                        <a:ext cx="1797050" cy="942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561239807"/>
              </p:ext>
            </p:extLst>
          </p:nvPr>
        </p:nvGraphicFramePr>
        <p:xfrm>
          <a:off x="2483768" y="4005064"/>
          <a:ext cx="2192337" cy="942975"/>
        </p:xfrm>
        <a:graphic>
          <a:graphicData uri="http://schemas.openxmlformats.org/presentationml/2006/ole">
            <mc:AlternateContent xmlns:mc="http://schemas.openxmlformats.org/markup-compatibility/2006">
              <mc:Choice xmlns:v="urn:schemas-microsoft-com:vml" Requires="v">
                <p:oleObj spid="_x0000_s1159" name="Vergelijking" r:id="rId5" imgW="914400" imgH="393700" progId="Equation.3">
                  <p:embed/>
                </p:oleObj>
              </mc:Choice>
              <mc:Fallback>
                <p:oleObj name="Vergelijking" r:id="rId5" imgW="914400" imgH="393700" progId="Equation.3">
                  <p:embed/>
                  <p:pic>
                    <p:nvPicPr>
                      <p:cNvPr id="3"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3768" y="4005064"/>
                        <a:ext cx="2192337" cy="942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891454879"/>
              </p:ext>
            </p:extLst>
          </p:nvPr>
        </p:nvGraphicFramePr>
        <p:xfrm>
          <a:off x="2511425" y="6002338"/>
          <a:ext cx="1674813" cy="512762"/>
        </p:xfrm>
        <a:graphic>
          <a:graphicData uri="http://schemas.openxmlformats.org/presentationml/2006/ole">
            <mc:AlternateContent xmlns:mc="http://schemas.openxmlformats.org/markup-compatibility/2006">
              <mc:Choice xmlns:v="urn:schemas-microsoft-com:vml" Requires="v">
                <p:oleObj spid="_x0000_s1160" name="Vergelijking" r:id="rId7" imgW="698400" imgH="215640" progId="Equation.3">
                  <p:embed/>
                </p:oleObj>
              </mc:Choice>
              <mc:Fallback>
                <p:oleObj name="Vergelijking" r:id="rId7" imgW="698400" imgH="215640" progId="Equation.3">
                  <p:embed/>
                  <p:pic>
                    <p:nvPicPr>
                      <p:cNvPr id="4" name="Object 3"/>
                      <p:cNvPicPr>
                        <a:picLocks noChangeAspect="1" noChangeArrowheads="1"/>
                      </p:cNvPicPr>
                      <p:nvPr/>
                    </p:nvPicPr>
                    <p:blipFill>
                      <a:blip r:embed="rId8"/>
                      <a:srcRect/>
                      <a:stretch>
                        <a:fillRect/>
                      </a:stretch>
                    </p:blipFill>
                    <p:spPr bwMode="auto">
                      <a:xfrm>
                        <a:off x="2511425" y="6002338"/>
                        <a:ext cx="1674813" cy="512762"/>
                      </a:xfrm>
                      <a:prstGeom prst="rect">
                        <a:avLst/>
                      </a:prstGeom>
                      <a:noFill/>
                      <a:ln>
                        <a:noFill/>
                      </a:ln>
                      <a:effectLst/>
                    </p:spPr>
                  </p:pic>
                </p:oleObj>
              </mc:Fallback>
            </mc:AlternateContent>
          </a:graphicData>
        </a:graphic>
      </p:graphicFrame>
      <p:sp>
        <p:nvSpPr>
          <p:cNvPr id="7" name="Tekstvak 6"/>
          <p:cNvSpPr txBox="1"/>
          <p:nvPr/>
        </p:nvSpPr>
        <p:spPr>
          <a:xfrm>
            <a:off x="1018815" y="1435213"/>
            <a:ext cx="7056784" cy="4524315"/>
          </a:xfrm>
          <a:prstGeom prst="rect">
            <a:avLst/>
          </a:prstGeom>
          <a:noFill/>
        </p:spPr>
        <p:txBody>
          <a:bodyPr wrap="square" rtlCol="0">
            <a:spAutoFit/>
          </a:bodyPr>
          <a:lstStyle/>
          <a:p>
            <a:r>
              <a:rPr lang="nl-NL" dirty="0"/>
              <a:t>Magnetische veldsterkte B binnen spoel met lengte L en N wikkelingen waar stroom I door loopt</a:t>
            </a:r>
          </a:p>
          <a:p>
            <a:endParaRPr lang="nl-NL" dirty="0"/>
          </a:p>
          <a:p>
            <a:endParaRPr lang="nl-NL" dirty="0"/>
          </a:p>
          <a:p>
            <a:endParaRPr lang="nl-NL" dirty="0"/>
          </a:p>
          <a:p>
            <a:endParaRPr lang="nl-NL" dirty="0"/>
          </a:p>
          <a:p>
            <a:endParaRPr lang="nl-NL" dirty="0"/>
          </a:p>
          <a:p>
            <a:r>
              <a:rPr lang="nl-NL" dirty="0"/>
              <a:t>Magnetische veldsterkte B in cirkel met straal r rondom draad waar stroom I door loopt</a:t>
            </a:r>
          </a:p>
          <a:p>
            <a:endParaRPr lang="nl-NL" dirty="0"/>
          </a:p>
          <a:p>
            <a:endParaRPr lang="nl-NL" dirty="0"/>
          </a:p>
          <a:p>
            <a:endParaRPr lang="nl-NL" dirty="0"/>
          </a:p>
          <a:p>
            <a:endParaRPr lang="nl-NL" dirty="0"/>
          </a:p>
          <a:p>
            <a:endParaRPr lang="nl-NL" dirty="0"/>
          </a:p>
          <a:p>
            <a:r>
              <a:rPr lang="nl-NL" dirty="0"/>
              <a:t>Kracht van magneet met sterkte B op draad met stroom I die over L(m) door het magneetveld loopt</a:t>
            </a:r>
          </a:p>
        </p:txBody>
      </p:sp>
      <p:grpSp>
        <p:nvGrpSpPr>
          <p:cNvPr id="116" name="Groep 115"/>
          <p:cNvGrpSpPr/>
          <p:nvPr/>
        </p:nvGrpSpPr>
        <p:grpSpPr>
          <a:xfrm>
            <a:off x="6120033" y="1993458"/>
            <a:ext cx="1969000" cy="1231823"/>
            <a:chOff x="6539036" y="1980801"/>
            <a:chExt cx="1969000" cy="1231823"/>
          </a:xfrm>
        </p:grpSpPr>
        <p:grpSp>
          <p:nvGrpSpPr>
            <p:cNvPr id="117" name="Groep 116"/>
            <p:cNvGrpSpPr/>
            <p:nvPr/>
          </p:nvGrpSpPr>
          <p:grpSpPr>
            <a:xfrm>
              <a:off x="7278072" y="1980801"/>
              <a:ext cx="650754" cy="1206508"/>
              <a:chOff x="4932040" y="3197130"/>
              <a:chExt cx="792088" cy="1888054"/>
            </a:xfrm>
            <a:noFill/>
          </p:grpSpPr>
          <p:sp>
            <p:nvSpPr>
              <p:cNvPr id="139" name="Boog 138"/>
              <p:cNvSpPr/>
              <p:nvPr/>
            </p:nvSpPr>
            <p:spPr>
              <a:xfrm>
                <a:off x="4932040" y="3212976"/>
                <a:ext cx="792088" cy="1872208"/>
              </a:xfrm>
              <a:prstGeom prst="arc">
                <a:avLst/>
              </a:pr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40" name="Boog 139"/>
              <p:cNvSpPr/>
              <p:nvPr/>
            </p:nvSpPr>
            <p:spPr>
              <a:xfrm flipV="1">
                <a:off x="4932040" y="3197130"/>
                <a:ext cx="792088" cy="1872208"/>
              </a:xfrm>
              <a:prstGeom prst="arc">
                <a:avLst/>
              </a:pr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nvGrpSpPr>
            <p:cNvPr id="118" name="Groep 117"/>
            <p:cNvGrpSpPr/>
            <p:nvPr/>
          </p:nvGrpSpPr>
          <p:grpSpPr>
            <a:xfrm>
              <a:off x="7803302" y="1990927"/>
              <a:ext cx="650754" cy="1206508"/>
              <a:chOff x="4932040" y="3197130"/>
              <a:chExt cx="792088" cy="1888054"/>
            </a:xfrm>
            <a:noFill/>
          </p:grpSpPr>
          <p:sp>
            <p:nvSpPr>
              <p:cNvPr id="137" name="Boog 136"/>
              <p:cNvSpPr/>
              <p:nvPr/>
            </p:nvSpPr>
            <p:spPr>
              <a:xfrm>
                <a:off x="4932040" y="3212976"/>
                <a:ext cx="792088" cy="1872208"/>
              </a:xfrm>
              <a:prstGeom prst="arc">
                <a:avLst/>
              </a:pr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38" name="Boog 137"/>
              <p:cNvSpPr/>
              <p:nvPr/>
            </p:nvSpPr>
            <p:spPr>
              <a:xfrm flipV="1">
                <a:off x="4932040" y="3197130"/>
                <a:ext cx="792088" cy="1872208"/>
              </a:xfrm>
              <a:prstGeom prst="arc">
                <a:avLst/>
              </a:pr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nvGrpSpPr>
            <p:cNvPr id="119" name="Groep 118"/>
            <p:cNvGrpSpPr/>
            <p:nvPr/>
          </p:nvGrpSpPr>
          <p:grpSpPr>
            <a:xfrm>
              <a:off x="6539036" y="2001053"/>
              <a:ext cx="650754" cy="1206508"/>
              <a:chOff x="4932040" y="3197130"/>
              <a:chExt cx="792088" cy="1888054"/>
            </a:xfrm>
            <a:noFill/>
          </p:grpSpPr>
          <p:sp>
            <p:nvSpPr>
              <p:cNvPr id="135" name="Boog 134"/>
              <p:cNvSpPr/>
              <p:nvPr/>
            </p:nvSpPr>
            <p:spPr>
              <a:xfrm>
                <a:off x="4932040" y="3212976"/>
                <a:ext cx="792088" cy="1872208"/>
              </a:xfrm>
              <a:prstGeom prst="arc">
                <a:avLst/>
              </a:pr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36" name="Boog 135"/>
              <p:cNvSpPr/>
              <p:nvPr/>
            </p:nvSpPr>
            <p:spPr>
              <a:xfrm flipV="1">
                <a:off x="4932040" y="3197130"/>
                <a:ext cx="792088" cy="1872208"/>
              </a:xfrm>
              <a:prstGeom prst="arc">
                <a:avLst/>
              </a:pr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sp>
          <p:nvSpPr>
            <p:cNvPr id="120" name="Gelijkbenige driehoek 119"/>
            <p:cNvSpPr/>
            <p:nvPr/>
          </p:nvSpPr>
          <p:spPr>
            <a:xfrm flipV="1">
              <a:off x="8400075" y="2659764"/>
              <a:ext cx="107961" cy="19222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1" name="Gelijkbenige driehoek 120"/>
            <p:cNvSpPr/>
            <p:nvPr/>
          </p:nvSpPr>
          <p:spPr>
            <a:xfrm flipV="1">
              <a:off x="7135809" y="2669890"/>
              <a:ext cx="107961" cy="19222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22" name="Groep 121"/>
            <p:cNvGrpSpPr/>
            <p:nvPr/>
          </p:nvGrpSpPr>
          <p:grpSpPr>
            <a:xfrm>
              <a:off x="6773190" y="2006116"/>
              <a:ext cx="650754" cy="1206508"/>
              <a:chOff x="4932040" y="3197130"/>
              <a:chExt cx="792088" cy="1888054"/>
            </a:xfrm>
            <a:noFill/>
          </p:grpSpPr>
          <p:sp>
            <p:nvSpPr>
              <p:cNvPr id="133" name="Boog 132"/>
              <p:cNvSpPr/>
              <p:nvPr/>
            </p:nvSpPr>
            <p:spPr>
              <a:xfrm>
                <a:off x="4932040" y="3212976"/>
                <a:ext cx="792088" cy="1872208"/>
              </a:xfrm>
              <a:prstGeom prst="arc">
                <a:avLst/>
              </a:pr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34" name="Boog 133"/>
              <p:cNvSpPr/>
              <p:nvPr/>
            </p:nvSpPr>
            <p:spPr>
              <a:xfrm flipV="1">
                <a:off x="4932040" y="3197130"/>
                <a:ext cx="792088" cy="1872208"/>
              </a:xfrm>
              <a:prstGeom prst="arc">
                <a:avLst/>
              </a:pr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sp>
          <p:nvSpPr>
            <p:cNvPr id="123" name="Gelijkbenige driehoek 122"/>
            <p:cNvSpPr/>
            <p:nvPr/>
          </p:nvSpPr>
          <p:spPr>
            <a:xfrm flipV="1">
              <a:off x="7369963" y="2674953"/>
              <a:ext cx="107961" cy="19222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24" name="Groep 123"/>
            <p:cNvGrpSpPr/>
            <p:nvPr/>
          </p:nvGrpSpPr>
          <p:grpSpPr>
            <a:xfrm>
              <a:off x="7033667" y="2001053"/>
              <a:ext cx="650754" cy="1206508"/>
              <a:chOff x="4932040" y="3197130"/>
              <a:chExt cx="792088" cy="1888054"/>
            </a:xfrm>
            <a:noFill/>
          </p:grpSpPr>
          <p:sp>
            <p:nvSpPr>
              <p:cNvPr id="131" name="Boog 130"/>
              <p:cNvSpPr/>
              <p:nvPr/>
            </p:nvSpPr>
            <p:spPr>
              <a:xfrm>
                <a:off x="4932040" y="3212976"/>
                <a:ext cx="792088" cy="1872208"/>
              </a:xfrm>
              <a:prstGeom prst="arc">
                <a:avLst/>
              </a:pr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32" name="Boog 131"/>
              <p:cNvSpPr/>
              <p:nvPr/>
            </p:nvSpPr>
            <p:spPr>
              <a:xfrm flipV="1">
                <a:off x="4932040" y="3197130"/>
                <a:ext cx="792088" cy="1872208"/>
              </a:xfrm>
              <a:prstGeom prst="arc">
                <a:avLst/>
              </a:pr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sp>
          <p:nvSpPr>
            <p:cNvPr id="125" name="Gelijkbenige driehoek 124"/>
            <p:cNvSpPr/>
            <p:nvPr/>
          </p:nvSpPr>
          <p:spPr>
            <a:xfrm flipV="1">
              <a:off x="7630440" y="2669890"/>
              <a:ext cx="107961" cy="19222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6" name="Gelijkbenige driehoek 125"/>
            <p:cNvSpPr/>
            <p:nvPr/>
          </p:nvSpPr>
          <p:spPr>
            <a:xfrm flipV="1">
              <a:off x="7874846" y="2678151"/>
              <a:ext cx="107961" cy="19222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27" name="Groep 126"/>
            <p:cNvGrpSpPr/>
            <p:nvPr/>
          </p:nvGrpSpPr>
          <p:grpSpPr>
            <a:xfrm>
              <a:off x="7550469" y="1980801"/>
              <a:ext cx="650754" cy="1206508"/>
              <a:chOff x="4932040" y="3197130"/>
              <a:chExt cx="792088" cy="1888054"/>
            </a:xfrm>
            <a:noFill/>
          </p:grpSpPr>
          <p:sp>
            <p:nvSpPr>
              <p:cNvPr id="129" name="Boog 128"/>
              <p:cNvSpPr/>
              <p:nvPr/>
            </p:nvSpPr>
            <p:spPr>
              <a:xfrm>
                <a:off x="4932040" y="3212976"/>
                <a:ext cx="792088" cy="1872208"/>
              </a:xfrm>
              <a:prstGeom prst="arc">
                <a:avLst/>
              </a:pr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30" name="Boog 129"/>
              <p:cNvSpPr/>
              <p:nvPr/>
            </p:nvSpPr>
            <p:spPr>
              <a:xfrm flipV="1">
                <a:off x="4932040" y="3197130"/>
                <a:ext cx="792088" cy="1872208"/>
              </a:xfrm>
              <a:prstGeom prst="arc">
                <a:avLst/>
              </a:prstGeom>
              <a:grp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sp>
          <p:nvSpPr>
            <p:cNvPr id="128" name="Gelijkbenige driehoek 127"/>
            <p:cNvSpPr/>
            <p:nvPr/>
          </p:nvSpPr>
          <p:spPr>
            <a:xfrm flipV="1">
              <a:off x="8128679" y="2678151"/>
              <a:ext cx="107961" cy="19222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192" name="Groep 191"/>
          <p:cNvGrpSpPr/>
          <p:nvPr/>
        </p:nvGrpSpPr>
        <p:grpSpPr>
          <a:xfrm>
            <a:off x="6219626" y="3791541"/>
            <a:ext cx="2142404" cy="1231823"/>
            <a:chOff x="6699921" y="3789040"/>
            <a:chExt cx="2142404" cy="1231823"/>
          </a:xfrm>
        </p:grpSpPr>
        <p:grpSp>
          <p:nvGrpSpPr>
            <p:cNvPr id="193" name="Groep 192"/>
            <p:cNvGrpSpPr/>
            <p:nvPr/>
          </p:nvGrpSpPr>
          <p:grpSpPr>
            <a:xfrm>
              <a:off x="6934075" y="3814355"/>
              <a:ext cx="650754" cy="1206508"/>
              <a:chOff x="4932040" y="3197130"/>
              <a:chExt cx="792088" cy="1888054"/>
            </a:xfrm>
            <a:noFill/>
          </p:grpSpPr>
          <p:sp>
            <p:nvSpPr>
              <p:cNvPr id="217" name="Boog 216"/>
              <p:cNvSpPr/>
              <p:nvPr/>
            </p:nvSpPr>
            <p:spPr>
              <a:xfrm>
                <a:off x="4932040" y="3212976"/>
                <a:ext cx="792088" cy="1872208"/>
              </a:xfrm>
              <a:prstGeom prst="arc">
                <a:avLst/>
              </a:prstGeom>
              <a:grp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218" name="Boog 217"/>
              <p:cNvSpPr/>
              <p:nvPr/>
            </p:nvSpPr>
            <p:spPr>
              <a:xfrm flipV="1">
                <a:off x="4932040" y="3197130"/>
                <a:ext cx="792088" cy="1872208"/>
              </a:xfrm>
              <a:prstGeom prst="arc">
                <a:avLst/>
              </a:prstGeom>
              <a:grp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nvGrpSpPr>
            <p:cNvPr id="194" name="Groep 193"/>
            <p:cNvGrpSpPr/>
            <p:nvPr/>
          </p:nvGrpSpPr>
          <p:grpSpPr>
            <a:xfrm>
              <a:off x="6699921" y="3789040"/>
              <a:ext cx="2142404" cy="1226760"/>
              <a:chOff x="6699921" y="3789040"/>
              <a:chExt cx="2142404" cy="1226760"/>
            </a:xfrm>
          </p:grpSpPr>
          <p:sp>
            <p:nvSpPr>
              <p:cNvPr id="195" name="PIJL-RECHTS 194"/>
              <p:cNvSpPr/>
              <p:nvPr/>
            </p:nvSpPr>
            <p:spPr>
              <a:xfrm>
                <a:off x="7077898" y="4326711"/>
                <a:ext cx="1764427" cy="12104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96" name="Groep 195"/>
              <p:cNvGrpSpPr/>
              <p:nvPr/>
            </p:nvGrpSpPr>
            <p:grpSpPr>
              <a:xfrm>
                <a:off x="7438957" y="3789040"/>
                <a:ext cx="650754" cy="1206508"/>
                <a:chOff x="4932040" y="3197130"/>
                <a:chExt cx="792088" cy="1888054"/>
              </a:xfrm>
              <a:noFill/>
            </p:grpSpPr>
            <p:sp>
              <p:nvSpPr>
                <p:cNvPr id="215" name="Boog 214"/>
                <p:cNvSpPr/>
                <p:nvPr/>
              </p:nvSpPr>
              <p:spPr>
                <a:xfrm>
                  <a:off x="4932040" y="3212976"/>
                  <a:ext cx="792088" cy="1872208"/>
                </a:xfrm>
                <a:prstGeom prst="arc">
                  <a:avLst/>
                </a:prstGeom>
                <a:grp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216" name="Boog 215"/>
                <p:cNvSpPr/>
                <p:nvPr/>
              </p:nvSpPr>
              <p:spPr>
                <a:xfrm flipV="1">
                  <a:off x="4932040" y="3197130"/>
                  <a:ext cx="792088" cy="1872208"/>
                </a:xfrm>
                <a:prstGeom prst="arc">
                  <a:avLst/>
                </a:prstGeom>
                <a:grp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nvGrpSpPr>
              <p:cNvPr id="197" name="Groep 196"/>
              <p:cNvGrpSpPr/>
              <p:nvPr/>
            </p:nvGrpSpPr>
            <p:grpSpPr>
              <a:xfrm>
                <a:off x="7964187" y="3799166"/>
                <a:ext cx="650754" cy="1206508"/>
                <a:chOff x="4932040" y="3197130"/>
                <a:chExt cx="792088" cy="1888054"/>
              </a:xfrm>
              <a:noFill/>
            </p:grpSpPr>
            <p:sp>
              <p:nvSpPr>
                <p:cNvPr id="213" name="Boog 212"/>
                <p:cNvSpPr/>
                <p:nvPr/>
              </p:nvSpPr>
              <p:spPr>
                <a:xfrm>
                  <a:off x="4932040" y="3212976"/>
                  <a:ext cx="792088" cy="1872208"/>
                </a:xfrm>
                <a:prstGeom prst="arc">
                  <a:avLst/>
                </a:prstGeom>
                <a:grp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214" name="Boog 213"/>
                <p:cNvSpPr/>
                <p:nvPr/>
              </p:nvSpPr>
              <p:spPr>
                <a:xfrm flipV="1">
                  <a:off x="4932040" y="3197130"/>
                  <a:ext cx="792088" cy="1872208"/>
                </a:xfrm>
                <a:prstGeom prst="arc">
                  <a:avLst/>
                </a:prstGeom>
                <a:grp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nvGrpSpPr>
              <p:cNvPr id="198" name="Groep 197"/>
              <p:cNvGrpSpPr/>
              <p:nvPr/>
            </p:nvGrpSpPr>
            <p:grpSpPr>
              <a:xfrm>
                <a:off x="6699921" y="3809292"/>
                <a:ext cx="650754" cy="1206508"/>
                <a:chOff x="4932040" y="3197130"/>
                <a:chExt cx="792088" cy="1888054"/>
              </a:xfrm>
              <a:noFill/>
            </p:grpSpPr>
            <p:sp>
              <p:nvSpPr>
                <p:cNvPr id="211" name="Boog 210"/>
                <p:cNvSpPr/>
                <p:nvPr/>
              </p:nvSpPr>
              <p:spPr>
                <a:xfrm>
                  <a:off x="4932040" y="3212976"/>
                  <a:ext cx="792088" cy="1872208"/>
                </a:xfrm>
                <a:prstGeom prst="arc">
                  <a:avLst/>
                </a:prstGeom>
                <a:grp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212" name="Boog 211"/>
                <p:cNvSpPr/>
                <p:nvPr/>
              </p:nvSpPr>
              <p:spPr>
                <a:xfrm flipV="1">
                  <a:off x="4932040" y="3197130"/>
                  <a:ext cx="792088" cy="1872208"/>
                </a:xfrm>
                <a:prstGeom prst="arc">
                  <a:avLst/>
                </a:prstGeom>
                <a:grp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sp>
            <p:nvSpPr>
              <p:cNvPr id="199" name="Gelijkbenige driehoek 198"/>
              <p:cNvSpPr/>
              <p:nvPr/>
            </p:nvSpPr>
            <p:spPr>
              <a:xfrm flipV="1">
                <a:off x="8560960" y="4468003"/>
                <a:ext cx="107961" cy="19222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0" name="Gelijkbenige driehoek 199"/>
              <p:cNvSpPr/>
              <p:nvPr/>
            </p:nvSpPr>
            <p:spPr>
              <a:xfrm flipV="1">
                <a:off x="7296694" y="4478129"/>
                <a:ext cx="107961" cy="19222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1" name="Gelijkbenige driehoek 200"/>
              <p:cNvSpPr/>
              <p:nvPr/>
            </p:nvSpPr>
            <p:spPr>
              <a:xfrm flipV="1">
                <a:off x="7530848" y="4483192"/>
                <a:ext cx="107961" cy="19222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02" name="Groep 201"/>
              <p:cNvGrpSpPr/>
              <p:nvPr/>
            </p:nvGrpSpPr>
            <p:grpSpPr>
              <a:xfrm>
                <a:off x="7194552" y="3809292"/>
                <a:ext cx="650754" cy="1206508"/>
                <a:chOff x="4932040" y="3197130"/>
                <a:chExt cx="792088" cy="1888054"/>
              </a:xfrm>
              <a:noFill/>
            </p:grpSpPr>
            <p:sp>
              <p:nvSpPr>
                <p:cNvPr id="209" name="Boog 208"/>
                <p:cNvSpPr/>
                <p:nvPr/>
              </p:nvSpPr>
              <p:spPr>
                <a:xfrm>
                  <a:off x="4932040" y="3212976"/>
                  <a:ext cx="792088" cy="1872208"/>
                </a:xfrm>
                <a:prstGeom prst="arc">
                  <a:avLst/>
                </a:prstGeom>
                <a:grp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210" name="Boog 209"/>
                <p:cNvSpPr/>
                <p:nvPr/>
              </p:nvSpPr>
              <p:spPr>
                <a:xfrm flipV="1">
                  <a:off x="4932040" y="3197130"/>
                  <a:ext cx="792088" cy="1872208"/>
                </a:xfrm>
                <a:prstGeom prst="arc">
                  <a:avLst/>
                </a:prstGeom>
                <a:grp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sp>
            <p:nvSpPr>
              <p:cNvPr id="203" name="Gelijkbenige driehoek 202"/>
              <p:cNvSpPr/>
              <p:nvPr/>
            </p:nvSpPr>
            <p:spPr>
              <a:xfrm flipV="1">
                <a:off x="7791325" y="4478129"/>
                <a:ext cx="107961" cy="19222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4" name="Gelijkbenige driehoek 203"/>
              <p:cNvSpPr/>
              <p:nvPr/>
            </p:nvSpPr>
            <p:spPr>
              <a:xfrm flipV="1">
                <a:off x="8035731" y="4486390"/>
                <a:ext cx="107961" cy="19222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05" name="Groep 204"/>
              <p:cNvGrpSpPr/>
              <p:nvPr/>
            </p:nvGrpSpPr>
            <p:grpSpPr>
              <a:xfrm>
                <a:off x="7711354" y="3789040"/>
                <a:ext cx="650754" cy="1206508"/>
                <a:chOff x="4932040" y="3197130"/>
                <a:chExt cx="792088" cy="1888054"/>
              </a:xfrm>
              <a:noFill/>
            </p:grpSpPr>
            <p:sp>
              <p:nvSpPr>
                <p:cNvPr id="207" name="Boog 206"/>
                <p:cNvSpPr/>
                <p:nvPr/>
              </p:nvSpPr>
              <p:spPr>
                <a:xfrm>
                  <a:off x="4932040" y="3212976"/>
                  <a:ext cx="792088" cy="1872208"/>
                </a:xfrm>
                <a:prstGeom prst="arc">
                  <a:avLst/>
                </a:prstGeom>
                <a:grp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208" name="Boog 207"/>
                <p:cNvSpPr/>
                <p:nvPr/>
              </p:nvSpPr>
              <p:spPr>
                <a:xfrm flipV="1">
                  <a:off x="4932040" y="3197130"/>
                  <a:ext cx="792088" cy="1872208"/>
                </a:xfrm>
                <a:prstGeom prst="arc">
                  <a:avLst/>
                </a:prstGeom>
                <a:grp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sp>
            <p:nvSpPr>
              <p:cNvPr id="206" name="Gelijkbenige driehoek 205"/>
              <p:cNvSpPr/>
              <p:nvPr/>
            </p:nvSpPr>
            <p:spPr>
              <a:xfrm flipV="1">
                <a:off x="8289564" y="4486390"/>
                <a:ext cx="107961" cy="19222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219" name="Rectangle 5"/>
          <p:cNvSpPr>
            <a:spLocks noChangeArrowheads="1"/>
          </p:cNvSpPr>
          <p:nvPr/>
        </p:nvSpPr>
        <p:spPr bwMode="auto">
          <a:xfrm>
            <a:off x="8532440" y="-29344"/>
            <a:ext cx="611560" cy="6858000"/>
          </a:xfrm>
          <a:prstGeom prst="rect">
            <a:avLst/>
          </a:prstGeom>
          <a:solidFill>
            <a:srgbClr val="FF0000"/>
          </a:solidFill>
          <a:ln w="9525">
            <a:solidFill>
              <a:srgbClr val="FF0000"/>
            </a:solidFill>
            <a:miter lim="800000"/>
            <a:headEnd/>
            <a:tailEnd/>
          </a:ln>
        </p:spPr>
        <p:txBody>
          <a:bodyPr wrap="none" anchor="ctr"/>
          <a:lstStyle/>
          <a:p>
            <a:endParaRPr lang="nl-NL"/>
          </a:p>
        </p:txBody>
      </p:sp>
      <p:sp>
        <p:nvSpPr>
          <p:cNvPr id="220" name="PIJL-RECHTS 219"/>
          <p:cNvSpPr/>
          <p:nvPr/>
        </p:nvSpPr>
        <p:spPr>
          <a:xfrm>
            <a:off x="6687810" y="6199148"/>
            <a:ext cx="929852" cy="14401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29" name="Groep 228"/>
          <p:cNvGrpSpPr/>
          <p:nvPr/>
        </p:nvGrpSpPr>
        <p:grpSpPr>
          <a:xfrm>
            <a:off x="5796136" y="5745796"/>
            <a:ext cx="2575735" cy="1066780"/>
            <a:chOff x="5796136" y="5745796"/>
            <a:chExt cx="2575735" cy="1066780"/>
          </a:xfrm>
        </p:grpSpPr>
        <p:grpSp>
          <p:nvGrpSpPr>
            <p:cNvPr id="228" name="Groep 227"/>
            <p:cNvGrpSpPr/>
            <p:nvPr/>
          </p:nvGrpSpPr>
          <p:grpSpPr>
            <a:xfrm>
              <a:off x="6294978" y="5745796"/>
              <a:ext cx="1314438" cy="1066780"/>
              <a:chOff x="6294978" y="5745796"/>
              <a:chExt cx="1314438" cy="1066780"/>
            </a:xfrm>
          </p:grpSpPr>
          <p:sp>
            <p:nvSpPr>
              <p:cNvPr id="235" name="Rechthoek 234"/>
              <p:cNvSpPr/>
              <p:nvPr/>
            </p:nvSpPr>
            <p:spPr>
              <a:xfrm>
                <a:off x="6678153" y="6706146"/>
                <a:ext cx="931263" cy="10643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6" name="Rechthoek 235"/>
              <p:cNvSpPr/>
              <p:nvPr/>
            </p:nvSpPr>
            <p:spPr>
              <a:xfrm>
                <a:off x="6662817" y="5745796"/>
                <a:ext cx="937298" cy="1068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37" name="Rechte verbindingslijn met pijl 236"/>
              <p:cNvCxnSpPr>
                <a:stCxn id="220" idx="1"/>
              </p:cNvCxnSpPr>
              <p:nvPr/>
            </p:nvCxnSpPr>
            <p:spPr>
              <a:xfrm flipH="1">
                <a:off x="6294978" y="6271156"/>
                <a:ext cx="392832" cy="339565"/>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27" name="Rechte verbindingslijn met pijl 226"/>
              <p:cNvCxnSpPr>
                <a:endCxn id="236" idx="1"/>
              </p:cNvCxnSpPr>
              <p:nvPr/>
            </p:nvCxnSpPr>
            <p:spPr>
              <a:xfrm flipV="1">
                <a:off x="6662817" y="5799229"/>
                <a:ext cx="0" cy="46839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242" name="Rechte verbindingslijn 241"/>
            <p:cNvCxnSpPr/>
            <p:nvPr/>
          </p:nvCxnSpPr>
          <p:spPr>
            <a:xfrm>
              <a:off x="5796136" y="6267620"/>
              <a:ext cx="257573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96103903"/>
      </p:ext>
    </p:extLst>
  </p:cSld>
  <p:clrMapOvr>
    <a:masterClrMapping/>
  </p:clrMapOvr>
  <p:transition spd="slow">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p:txBody>
          <a:bodyPr/>
          <a:lstStyle/>
          <a:p>
            <a:pPr eaLnBrk="1" hangingPunct="1"/>
            <a:endParaRPr lang="nl-NL"/>
          </a:p>
        </p:txBody>
      </p:sp>
      <p:sp>
        <p:nvSpPr>
          <p:cNvPr id="17411" name="Rectangle 3"/>
          <p:cNvSpPr>
            <a:spLocks noGrp="1" noChangeArrowheads="1"/>
          </p:cNvSpPr>
          <p:nvPr>
            <p:ph type="subTitle" idx="1"/>
          </p:nvPr>
        </p:nvSpPr>
        <p:spPr/>
        <p:txBody>
          <a:bodyPr/>
          <a:lstStyle/>
          <a:p>
            <a:pPr eaLnBrk="1" hangingPunct="1"/>
            <a:endParaRPr lang="nl-NL"/>
          </a:p>
        </p:txBody>
      </p:sp>
      <p:sp>
        <p:nvSpPr>
          <p:cNvPr id="17412" name="Rectangle 4"/>
          <p:cNvSpPr>
            <a:spLocks noChangeArrowheads="1"/>
          </p:cNvSpPr>
          <p:nvPr/>
        </p:nvSpPr>
        <p:spPr bwMode="auto">
          <a:xfrm>
            <a:off x="54405" y="73746"/>
            <a:ext cx="9089595" cy="6858000"/>
          </a:xfrm>
          <a:prstGeom prst="rect">
            <a:avLst/>
          </a:prstGeom>
          <a:solidFill>
            <a:srgbClr val="FFCCCC"/>
          </a:solidFill>
          <a:ln w="38100">
            <a:solidFill>
              <a:srgbClr val="FFCC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7414" name="Rectangle 6"/>
          <p:cNvSpPr>
            <a:spLocks noChangeArrowheads="1"/>
          </p:cNvSpPr>
          <p:nvPr/>
        </p:nvSpPr>
        <p:spPr bwMode="auto">
          <a:xfrm>
            <a:off x="0" y="0"/>
            <a:ext cx="9144000" cy="1125538"/>
          </a:xfrm>
          <a:prstGeom prst="rect">
            <a:avLst/>
          </a:prstGeom>
          <a:solidFill>
            <a:srgbClr val="FF0000"/>
          </a:solidFill>
          <a:ln w="9525">
            <a:solidFill>
              <a:srgbClr val="FF0000"/>
            </a:solidFill>
            <a:miter lim="800000"/>
            <a:headEnd/>
            <a:tailEnd/>
          </a:ln>
        </p:spPr>
        <p:txBody>
          <a:bodyPr wrap="none" anchor="ctr"/>
          <a:lstStyle/>
          <a:p>
            <a:endParaRPr lang="nl-NL"/>
          </a:p>
        </p:txBody>
      </p:sp>
      <p:sp>
        <p:nvSpPr>
          <p:cNvPr id="17415" name="Text Box 8"/>
          <p:cNvSpPr txBox="1">
            <a:spLocks noChangeArrowheads="1"/>
          </p:cNvSpPr>
          <p:nvPr/>
        </p:nvSpPr>
        <p:spPr bwMode="auto">
          <a:xfrm>
            <a:off x="611560" y="384331"/>
            <a:ext cx="7506307" cy="579438"/>
          </a:xfrm>
          <a:prstGeom prst="rect">
            <a:avLst/>
          </a:prstGeom>
          <a:solidFill>
            <a:srgbClr val="FF0000"/>
          </a:solidFill>
          <a:ln w="9525">
            <a:solidFill>
              <a:srgbClr val="FF0000"/>
            </a:solidFill>
            <a:miter lim="800000"/>
            <a:headEnd/>
            <a:tailEnd/>
          </a:ln>
        </p:spPr>
        <p:txBody>
          <a:bodyPr wrap="squar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spcBef>
                <a:spcPct val="50000"/>
              </a:spcBef>
            </a:pPr>
            <a:r>
              <a:rPr lang="nl-NL" sz="3200" b="1" dirty="0">
                <a:latin typeface="Comic Sans MS" pitchFamily="66" charset="0"/>
              </a:rPr>
              <a:t>DEELTJES IN B-VELD</a:t>
            </a:r>
          </a:p>
        </p:txBody>
      </p:sp>
      <p:sp>
        <p:nvSpPr>
          <p:cNvPr id="10" name="Rectangle 5"/>
          <p:cNvSpPr>
            <a:spLocks noChangeArrowheads="1"/>
          </p:cNvSpPr>
          <p:nvPr/>
        </p:nvSpPr>
        <p:spPr bwMode="auto">
          <a:xfrm>
            <a:off x="8622506" y="0"/>
            <a:ext cx="521494" cy="6858000"/>
          </a:xfrm>
          <a:prstGeom prst="rect">
            <a:avLst/>
          </a:prstGeom>
          <a:solidFill>
            <a:srgbClr val="FF0000"/>
          </a:solidFill>
          <a:ln w="9525">
            <a:solidFill>
              <a:srgbClr val="FF0000"/>
            </a:solidFill>
            <a:miter lim="800000"/>
            <a:headEnd/>
            <a:tailEnd/>
          </a:ln>
        </p:spPr>
        <p:txBody>
          <a:bodyPr wrap="none" anchor="ctr"/>
          <a:lstStyle/>
          <a:p>
            <a:endParaRPr lang="nl-NL"/>
          </a:p>
        </p:txBody>
      </p:sp>
      <p:sp>
        <p:nvSpPr>
          <p:cNvPr id="18" name="Tekstvak 17"/>
          <p:cNvSpPr txBox="1"/>
          <p:nvPr/>
        </p:nvSpPr>
        <p:spPr>
          <a:xfrm>
            <a:off x="647564" y="1340768"/>
            <a:ext cx="7848872" cy="3693319"/>
          </a:xfrm>
          <a:prstGeom prst="rect">
            <a:avLst/>
          </a:prstGeom>
          <a:noFill/>
        </p:spPr>
        <p:txBody>
          <a:bodyPr wrap="square" rtlCol="0">
            <a:spAutoFit/>
          </a:bodyPr>
          <a:lstStyle/>
          <a:p>
            <a:r>
              <a:rPr lang="nl-NL" dirty="0"/>
              <a:t>De Lorentzkracht F</a:t>
            </a:r>
            <a:r>
              <a:rPr lang="nl-NL" baseline="-25000" dirty="0"/>
              <a:t>L </a:t>
            </a:r>
            <a:r>
              <a:rPr lang="nl-NL" dirty="0"/>
              <a:t>= BIL werkt ook op losse deeltjes die  met snelheid v en lading q bewegen. Voor zulke losse deeltjes in een B-veld  geldt:</a:t>
            </a:r>
          </a:p>
          <a:p>
            <a:endParaRPr lang="nl-NL" dirty="0"/>
          </a:p>
          <a:p>
            <a:endParaRPr lang="nl-NL" dirty="0"/>
          </a:p>
          <a:p>
            <a:endParaRPr lang="nl-NL" dirty="0"/>
          </a:p>
          <a:p>
            <a:endParaRPr lang="nl-NL" dirty="0"/>
          </a:p>
          <a:p>
            <a:endParaRPr lang="nl-NL" dirty="0"/>
          </a:p>
          <a:p>
            <a:r>
              <a:rPr lang="nl-NL" dirty="0"/>
              <a:t>Als negatieve deeltjes, </a:t>
            </a:r>
            <a:r>
              <a:rPr lang="nl-NL" dirty="0" err="1"/>
              <a:t>electronen</a:t>
            </a:r>
            <a:r>
              <a:rPr lang="nl-NL" dirty="0"/>
              <a:t>, omhoog</a:t>
            </a:r>
          </a:p>
          <a:p>
            <a:r>
              <a:rPr lang="nl-NL" dirty="0"/>
              <a:t>bewegen in een B-veld dat naar achter wijst</a:t>
            </a:r>
          </a:p>
          <a:p>
            <a:r>
              <a:rPr lang="nl-NL" dirty="0"/>
              <a:t>dan gaan ze naar ‘rechts’ cirkelen.</a:t>
            </a:r>
          </a:p>
          <a:p>
            <a:r>
              <a:rPr lang="nl-NL" dirty="0"/>
              <a:t>Pas maar LHR-kracht toe.</a:t>
            </a:r>
          </a:p>
          <a:p>
            <a:endParaRPr lang="nl-NL" dirty="0"/>
          </a:p>
          <a:p>
            <a:endParaRPr lang="nl-NL" dirty="0"/>
          </a:p>
        </p:txBody>
      </p:sp>
      <p:sp>
        <p:nvSpPr>
          <p:cNvPr id="19" name="Rectangle 5"/>
          <p:cNvSpPr>
            <a:spLocks noChangeArrowheads="1"/>
          </p:cNvSpPr>
          <p:nvPr/>
        </p:nvSpPr>
        <p:spPr bwMode="auto">
          <a:xfrm>
            <a:off x="0" y="5949280"/>
            <a:ext cx="9144000" cy="964437"/>
          </a:xfrm>
          <a:prstGeom prst="rect">
            <a:avLst/>
          </a:prstGeom>
          <a:solidFill>
            <a:srgbClr val="FF0000"/>
          </a:solidFill>
          <a:ln w="9525">
            <a:solidFill>
              <a:srgbClr val="FF0000"/>
            </a:solidFill>
            <a:miter lim="800000"/>
            <a:headEnd/>
            <a:tailEnd/>
          </a:ln>
        </p:spPr>
        <p:txBody>
          <a:bodyPr wrap="none" anchor="ctr"/>
          <a:lstStyle/>
          <a:p>
            <a:endParaRPr lang="nl-NL"/>
          </a:p>
        </p:txBody>
      </p:sp>
      <p:sp>
        <p:nvSpPr>
          <p:cNvPr id="17413" name="Rectangle 5"/>
          <p:cNvSpPr>
            <a:spLocks noChangeArrowheads="1"/>
          </p:cNvSpPr>
          <p:nvPr/>
        </p:nvSpPr>
        <p:spPr bwMode="auto">
          <a:xfrm>
            <a:off x="0" y="0"/>
            <a:ext cx="611560" cy="6858000"/>
          </a:xfrm>
          <a:prstGeom prst="rect">
            <a:avLst/>
          </a:prstGeom>
          <a:solidFill>
            <a:srgbClr val="FF0000"/>
          </a:solidFill>
          <a:ln w="9525">
            <a:solidFill>
              <a:srgbClr val="FF0000"/>
            </a:solidFill>
            <a:miter lim="800000"/>
            <a:headEnd/>
            <a:tailEnd/>
          </a:ln>
        </p:spPr>
        <p:txBody>
          <a:bodyPr wrap="none" anchor="ctr"/>
          <a:lstStyle/>
          <a:p>
            <a:endParaRPr lang="nl-NL"/>
          </a:p>
        </p:txBody>
      </p:sp>
      <p:sp>
        <p:nvSpPr>
          <p:cNvPr id="12" name="Tekstvak 11"/>
          <p:cNvSpPr txBox="1"/>
          <p:nvPr/>
        </p:nvSpPr>
        <p:spPr>
          <a:xfrm>
            <a:off x="1124353" y="5034087"/>
            <a:ext cx="3240360" cy="369332"/>
          </a:xfrm>
          <a:prstGeom prst="rect">
            <a:avLst/>
          </a:prstGeom>
          <a:noFill/>
        </p:spPr>
        <p:txBody>
          <a:bodyPr wrap="square" rtlCol="0">
            <a:spAutoFit/>
          </a:bodyPr>
          <a:lstStyle/>
          <a:p>
            <a:r>
              <a:rPr lang="nl-NL" b="1" dirty="0">
                <a:hlinkClick r:id="rId3"/>
              </a:rPr>
              <a:t>ANIMATIE DEELTJES IN VELDEN</a:t>
            </a:r>
            <a:endParaRPr lang="nl-NL" b="1" dirty="0"/>
          </a:p>
        </p:txBody>
      </p:sp>
      <p:graphicFrame>
        <p:nvGraphicFramePr>
          <p:cNvPr id="4" name="Object 3"/>
          <p:cNvGraphicFramePr>
            <a:graphicFrameLocks noChangeAspect="1"/>
          </p:cNvGraphicFramePr>
          <p:nvPr>
            <p:extLst/>
          </p:nvPr>
        </p:nvGraphicFramePr>
        <p:xfrm>
          <a:off x="1979712" y="2060848"/>
          <a:ext cx="5392738" cy="935037"/>
        </p:xfrm>
        <a:graphic>
          <a:graphicData uri="http://schemas.openxmlformats.org/presentationml/2006/ole">
            <mc:AlternateContent xmlns:mc="http://schemas.openxmlformats.org/markup-compatibility/2006">
              <mc:Choice xmlns:v="urn:schemas-microsoft-com:vml" Requires="v">
                <p:oleObj spid="_x0000_s52261" name="Vergelijking" r:id="rId4" imgW="2247840" imgH="393480" progId="Equation.3">
                  <p:embed/>
                </p:oleObj>
              </mc:Choice>
              <mc:Fallback>
                <p:oleObj name="Vergelijking" r:id="rId4" imgW="2247840" imgH="393480" progId="Equation.3">
                  <p:embed/>
                  <p:pic>
                    <p:nvPicPr>
                      <p:cNvPr id="4" name="Object 3"/>
                      <p:cNvPicPr>
                        <a:picLocks noChangeAspect="1" noChangeArrowheads="1"/>
                      </p:cNvPicPr>
                      <p:nvPr/>
                    </p:nvPicPr>
                    <p:blipFill>
                      <a:blip r:embed="rId5"/>
                      <a:srcRect/>
                      <a:stretch>
                        <a:fillRect/>
                      </a:stretch>
                    </p:blipFill>
                    <p:spPr bwMode="auto">
                      <a:xfrm>
                        <a:off x="1979712" y="2060848"/>
                        <a:ext cx="5392738"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7" name="Groep 36"/>
          <p:cNvGrpSpPr/>
          <p:nvPr/>
        </p:nvGrpSpPr>
        <p:grpSpPr>
          <a:xfrm>
            <a:off x="5617715" y="2949245"/>
            <a:ext cx="2759077" cy="2840822"/>
            <a:chOff x="5617715" y="2949245"/>
            <a:chExt cx="2759077" cy="2840822"/>
          </a:xfrm>
        </p:grpSpPr>
        <p:grpSp>
          <p:nvGrpSpPr>
            <p:cNvPr id="27" name="Groep 26"/>
            <p:cNvGrpSpPr/>
            <p:nvPr/>
          </p:nvGrpSpPr>
          <p:grpSpPr>
            <a:xfrm>
              <a:off x="7048919" y="4767338"/>
              <a:ext cx="216024" cy="238182"/>
              <a:chOff x="1907704" y="4635510"/>
              <a:chExt cx="216024" cy="238182"/>
            </a:xfrm>
          </p:grpSpPr>
          <p:cxnSp>
            <p:nvCxnSpPr>
              <p:cNvPr id="45" name="Rechte verbindingslijn 44"/>
              <p:cNvCxnSpPr/>
              <p:nvPr/>
            </p:nvCxnSpPr>
            <p:spPr>
              <a:xfrm>
                <a:off x="1907704" y="4660985"/>
                <a:ext cx="216024" cy="2127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Rechte verbindingslijn 45"/>
              <p:cNvCxnSpPr/>
              <p:nvPr/>
            </p:nvCxnSpPr>
            <p:spPr>
              <a:xfrm flipH="1">
                <a:off x="1907704" y="4635510"/>
                <a:ext cx="216024" cy="2127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8" name="Groep 47"/>
            <p:cNvGrpSpPr/>
            <p:nvPr/>
          </p:nvGrpSpPr>
          <p:grpSpPr>
            <a:xfrm>
              <a:off x="6376183" y="5551885"/>
              <a:ext cx="216024" cy="238182"/>
              <a:chOff x="1907704" y="4635510"/>
              <a:chExt cx="216024" cy="238182"/>
            </a:xfrm>
          </p:grpSpPr>
          <p:cxnSp>
            <p:nvCxnSpPr>
              <p:cNvPr id="49" name="Rechte verbindingslijn 48"/>
              <p:cNvCxnSpPr/>
              <p:nvPr/>
            </p:nvCxnSpPr>
            <p:spPr>
              <a:xfrm>
                <a:off x="1907704" y="4660985"/>
                <a:ext cx="216024" cy="2127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Rechte verbindingslijn 49"/>
              <p:cNvCxnSpPr/>
              <p:nvPr/>
            </p:nvCxnSpPr>
            <p:spPr>
              <a:xfrm flipH="1">
                <a:off x="1907704" y="4635510"/>
                <a:ext cx="216024" cy="2127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1" name="Groep 50"/>
            <p:cNvGrpSpPr/>
            <p:nvPr/>
          </p:nvGrpSpPr>
          <p:grpSpPr>
            <a:xfrm>
              <a:off x="5796136" y="4694294"/>
              <a:ext cx="216024" cy="238182"/>
              <a:chOff x="1907704" y="4635510"/>
              <a:chExt cx="216024" cy="238182"/>
            </a:xfrm>
          </p:grpSpPr>
          <p:cxnSp>
            <p:nvCxnSpPr>
              <p:cNvPr id="52" name="Rechte verbindingslijn 51"/>
              <p:cNvCxnSpPr/>
              <p:nvPr/>
            </p:nvCxnSpPr>
            <p:spPr>
              <a:xfrm>
                <a:off x="1907704" y="4660985"/>
                <a:ext cx="216024" cy="2127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Rechte verbindingslijn 52"/>
              <p:cNvCxnSpPr/>
              <p:nvPr/>
            </p:nvCxnSpPr>
            <p:spPr>
              <a:xfrm flipH="1">
                <a:off x="1907704" y="4635510"/>
                <a:ext cx="216024" cy="2127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4" name="Groep 53"/>
            <p:cNvGrpSpPr/>
            <p:nvPr/>
          </p:nvGrpSpPr>
          <p:grpSpPr>
            <a:xfrm>
              <a:off x="6365152" y="3793149"/>
              <a:ext cx="216024" cy="238182"/>
              <a:chOff x="1907704" y="4635510"/>
              <a:chExt cx="216024" cy="238182"/>
            </a:xfrm>
          </p:grpSpPr>
          <p:cxnSp>
            <p:nvCxnSpPr>
              <p:cNvPr id="55" name="Rechte verbindingslijn 54"/>
              <p:cNvCxnSpPr/>
              <p:nvPr/>
            </p:nvCxnSpPr>
            <p:spPr>
              <a:xfrm>
                <a:off x="1907704" y="4660985"/>
                <a:ext cx="216024" cy="2127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Rechte verbindingslijn 55"/>
              <p:cNvCxnSpPr/>
              <p:nvPr/>
            </p:nvCxnSpPr>
            <p:spPr>
              <a:xfrm flipH="1">
                <a:off x="1907704" y="4635510"/>
                <a:ext cx="216024" cy="2127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7" name="Groep 56"/>
            <p:cNvGrpSpPr/>
            <p:nvPr/>
          </p:nvGrpSpPr>
          <p:grpSpPr>
            <a:xfrm>
              <a:off x="5760132" y="2994101"/>
              <a:ext cx="216024" cy="238182"/>
              <a:chOff x="1907704" y="4635510"/>
              <a:chExt cx="216024" cy="238182"/>
            </a:xfrm>
          </p:grpSpPr>
          <p:cxnSp>
            <p:nvCxnSpPr>
              <p:cNvPr id="58" name="Rechte verbindingslijn 57"/>
              <p:cNvCxnSpPr/>
              <p:nvPr/>
            </p:nvCxnSpPr>
            <p:spPr>
              <a:xfrm>
                <a:off x="1907704" y="4660985"/>
                <a:ext cx="216024" cy="2127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Rechte verbindingslijn 58"/>
              <p:cNvCxnSpPr/>
              <p:nvPr/>
            </p:nvCxnSpPr>
            <p:spPr>
              <a:xfrm flipH="1">
                <a:off x="1907704" y="4635510"/>
                <a:ext cx="216024" cy="2127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3" name="Groep 62"/>
            <p:cNvGrpSpPr/>
            <p:nvPr/>
          </p:nvGrpSpPr>
          <p:grpSpPr>
            <a:xfrm>
              <a:off x="7149883" y="2949245"/>
              <a:ext cx="216024" cy="238182"/>
              <a:chOff x="1907704" y="4635510"/>
              <a:chExt cx="216024" cy="238182"/>
            </a:xfrm>
          </p:grpSpPr>
          <p:cxnSp>
            <p:nvCxnSpPr>
              <p:cNvPr id="64" name="Rechte verbindingslijn 63"/>
              <p:cNvCxnSpPr/>
              <p:nvPr/>
            </p:nvCxnSpPr>
            <p:spPr>
              <a:xfrm>
                <a:off x="1907704" y="4660985"/>
                <a:ext cx="216024" cy="2127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Rechte verbindingslijn 64"/>
              <p:cNvCxnSpPr/>
              <p:nvPr/>
            </p:nvCxnSpPr>
            <p:spPr>
              <a:xfrm flipH="1">
                <a:off x="1907704" y="4635510"/>
                <a:ext cx="216024" cy="2127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6" name="Groep 65"/>
            <p:cNvGrpSpPr/>
            <p:nvPr/>
          </p:nvGrpSpPr>
          <p:grpSpPr>
            <a:xfrm>
              <a:off x="7727121" y="5539147"/>
              <a:ext cx="216024" cy="238182"/>
              <a:chOff x="1907704" y="4635510"/>
              <a:chExt cx="216024" cy="238182"/>
            </a:xfrm>
          </p:grpSpPr>
          <p:cxnSp>
            <p:nvCxnSpPr>
              <p:cNvPr id="67" name="Rechte verbindingslijn 66"/>
              <p:cNvCxnSpPr/>
              <p:nvPr/>
            </p:nvCxnSpPr>
            <p:spPr>
              <a:xfrm>
                <a:off x="1907704" y="4660985"/>
                <a:ext cx="216024" cy="2127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Rechte verbindingslijn 67"/>
              <p:cNvCxnSpPr/>
              <p:nvPr/>
            </p:nvCxnSpPr>
            <p:spPr>
              <a:xfrm flipH="1">
                <a:off x="1907704" y="4635510"/>
                <a:ext cx="216024" cy="2127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9" name="Groep 68"/>
            <p:cNvGrpSpPr/>
            <p:nvPr/>
          </p:nvGrpSpPr>
          <p:grpSpPr>
            <a:xfrm>
              <a:off x="7720073" y="3805886"/>
              <a:ext cx="216024" cy="238182"/>
              <a:chOff x="1907704" y="4635510"/>
              <a:chExt cx="216024" cy="238182"/>
            </a:xfrm>
          </p:grpSpPr>
          <p:cxnSp>
            <p:nvCxnSpPr>
              <p:cNvPr id="70" name="Rechte verbindingslijn 69"/>
              <p:cNvCxnSpPr/>
              <p:nvPr/>
            </p:nvCxnSpPr>
            <p:spPr>
              <a:xfrm>
                <a:off x="1907704" y="4660985"/>
                <a:ext cx="216024" cy="2127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Rechte verbindingslijn 70"/>
              <p:cNvCxnSpPr/>
              <p:nvPr/>
            </p:nvCxnSpPr>
            <p:spPr>
              <a:xfrm flipH="1">
                <a:off x="1907704" y="4635510"/>
                <a:ext cx="216024" cy="2127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7" name="Groep 96"/>
            <p:cNvGrpSpPr/>
            <p:nvPr/>
          </p:nvGrpSpPr>
          <p:grpSpPr>
            <a:xfrm>
              <a:off x="5617715" y="3283932"/>
              <a:ext cx="2759077" cy="2506135"/>
              <a:chOff x="5737359" y="3164841"/>
              <a:chExt cx="2759077" cy="2506135"/>
            </a:xfrm>
          </p:grpSpPr>
          <p:sp>
            <p:nvSpPr>
              <p:cNvPr id="98" name="Ovaal 97"/>
              <p:cNvSpPr/>
              <p:nvPr/>
            </p:nvSpPr>
            <p:spPr>
              <a:xfrm>
                <a:off x="5737359" y="3191677"/>
                <a:ext cx="2736304" cy="216024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99" name="Rechte verbindingslijn 98"/>
              <p:cNvCxnSpPr/>
              <p:nvPr/>
            </p:nvCxnSpPr>
            <p:spPr>
              <a:xfrm>
                <a:off x="5737359" y="4013158"/>
                <a:ext cx="0" cy="16578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0" name="Groep 99"/>
              <p:cNvGrpSpPr/>
              <p:nvPr/>
            </p:nvGrpSpPr>
            <p:grpSpPr>
              <a:xfrm>
                <a:off x="5737359" y="3789541"/>
                <a:ext cx="0" cy="1148827"/>
                <a:chOff x="3347864" y="4203090"/>
                <a:chExt cx="0" cy="1148827"/>
              </a:xfrm>
            </p:grpSpPr>
            <p:cxnSp>
              <p:nvCxnSpPr>
                <p:cNvPr id="114" name="Rechte verbindingslijn met pijl 113"/>
                <p:cNvCxnSpPr/>
                <p:nvPr/>
              </p:nvCxnSpPr>
              <p:spPr>
                <a:xfrm>
                  <a:off x="3347864" y="4797152"/>
                  <a:ext cx="0" cy="5547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5" name="Rechte verbindingslijn met pijl 114"/>
                <p:cNvCxnSpPr/>
                <p:nvPr/>
              </p:nvCxnSpPr>
              <p:spPr>
                <a:xfrm flipV="1">
                  <a:off x="3347864" y="4203090"/>
                  <a:ext cx="0" cy="554765"/>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01" name="Groep 100"/>
              <p:cNvGrpSpPr/>
              <p:nvPr/>
            </p:nvGrpSpPr>
            <p:grpSpPr>
              <a:xfrm rot="16200000">
                <a:off x="7125159" y="4800453"/>
                <a:ext cx="0" cy="1148827"/>
                <a:chOff x="3347864" y="4203090"/>
                <a:chExt cx="0" cy="1148827"/>
              </a:xfrm>
            </p:grpSpPr>
            <p:cxnSp>
              <p:nvCxnSpPr>
                <p:cNvPr id="112" name="Rechte verbindingslijn met pijl 111"/>
                <p:cNvCxnSpPr/>
                <p:nvPr/>
              </p:nvCxnSpPr>
              <p:spPr>
                <a:xfrm>
                  <a:off x="3347864" y="4797152"/>
                  <a:ext cx="0" cy="5547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3" name="Rechte verbindingslijn met pijl 112"/>
                <p:cNvCxnSpPr/>
                <p:nvPr/>
              </p:nvCxnSpPr>
              <p:spPr>
                <a:xfrm flipV="1">
                  <a:off x="3347864" y="4203090"/>
                  <a:ext cx="0" cy="554765"/>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02" name="Groep 101"/>
              <p:cNvGrpSpPr/>
              <p:nvPr/>
            </p:nvGrpSpPr>
            <p:grpSpPr>
              <a:xfrm flipV="1">
                <a:off x="8473663" y="3724865"/>
                <a:ext cx="0" cy="1148827"/>
                <a:chOff x="3347864" y="4203090"/>
                <a:chExt cx="0" cy="1148827"/>
              </a:xfrm>
            </p:grpSpPr>
            <p:cxnSp>
              <p:nvCxnSpPr>
                <p:cNvPr id="110" name="Rechte verbindingslijn met pijl 109"/>
                <p:cNvCxnSpPr/>
                <p:nvPr/>
              </p:nvCxnSpPr>
              <p:spPr>
                <a:xfrm>
                  <a:off x="3347864" y="4797152"/>
                  <a:ext cx="0" cy="5547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1" name="Rechte verbindingslijn met pijl 110"/>
                <p:cNvCxnSpPr/>
                <p:nvPr/>
              </p:nvCxnSpPr>
              <p:spPr>
                <a:xfrm flipV="1">
                  <a:off x="3347864" y="4203090"/>
                  <a:ext cx="0" cy="554765"/>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03" name="Groep 102"/>
              <p:cNvGrpSpPr/>
              <p:nvPr/>
            </p:nvGrpSpPr>
            <p:grpSpPr>
              <a:xfrm rot="5400000">
                <a:off x="7125158" y="2590428"/>
                <a:ext cx="0" cy="1148827"/>
                <a:chOff x="3347864" y="4203090"/>
                <a:chExt cx="0" cy="1148827"/>
              </a:xfrm>
            </p:grpSpPr>
            <p:cxnSp>
              <p:nvCxnSpPr>
                <p:cNvPr id="108" name="Rechte verbindingslijn met pijl 107"/>
                <p:cNvCxnSpPr/>
                <p:nvPr/>
              </p:nvCxnSpPr>
              <p:spPr>
                <a:xfrm>
                  <a:off x="3347864" y="4797152"/>
                  <a:ext cx="0" cy="5547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9" name="Rechte verbindingslijn met pijl 108"/>
                <p:cNvCxnSpPr/>
                <p:nvPr/>
              </p:nvCxnSpPr>
              <p:spPr>
                <a:xfrm flipV="1">
                  <a:off x="3347864" y="4203090"/>
                  <a:ext cx="0" cy="554765"/>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104" name="Rechte verbindingslijn met pijl 103"/>
              <p:cNvCxnSpPr/>
              <p:nvPr/>
            </p:nvCxnSpPr>
            <p:spPr>
              <a:xfrm>
                <a:off x="5737359" y="4344306"/>
                <a:ext cx="792088" cy="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05" name="Rechte verbindingslijn met pijl 104"/>
              <p:cNvCxnSpPr/>
              <p:nvPr/>
            </p:nvCxnSpPr>
            <p:spPr>
              <a:xfrm rot="5400000">
                <a:off x="6743129" y="3560885"/>
                <a:ext cx="792088" cy="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06" name="Rechte verbindingslijn met pijl 105"/>
              <p:cNvCxnSpPr/>
              <p:nvPr/>
            </p:nvCxnSpPr>
            <p:spPr>
              <a:xfrm flipH="1">
                <a:off x="7704348" y="4279630"/>
                <a:ext cx="792088" cy="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07" name="Rechte verbindingslijn met pijl 106"/>
              <p:cNvCxnSpPr/>
              <p:nvPr/>
            </p:nvCxnSpPr>
            <p:spPr>
              <a:xfrm rot="16200000">
                <a:off x="6758457" y="4992353"/>
                <a:ext cx="792088" cy="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296471714"/>
      </p:ext>
    </p:extLst>
  </p:cSld>
  <p:clrMapOvr>
    <a:masterClrMapping/>
  </p:clrMapOvr>
  <p:transition spd="slow">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0"/>
            <a:ext cx="9144000" cy="6858000"/>
          </a:xfrm>
          <a:prstGeom prst="rect">
            <a:avLst/>
          </a:prstGeom>
          <a:solidFill>
            <a:srgbClr val="FFCCFF"/>
          </a:solidFill>
          <a:ln w="9525">
            <a:solidFill>
              <a:schemeClr val="tx1"/>
            </a:solidFill>
            <a:miter lim="800000"/>
            <a:headEnd/>
            <a:tailEnd/>
          </a:ln>
          <a:effectLst/>
        </p:spPr>
        <p:txBody>
          <a:bodyPr wrap="none" anchor="ctr"/>
          <a:lstStyle/>
          <a:p>
            <a:endParaRPr lang="nl-NL"/>
          </a:p>
        </p:txBody>
      </p:sp>
      <p:sp>
        <p:nvSpPr>
          <p:cNvPr id="4099" name="Rectangle 3"/>
          <p:cNvSpPr>
            <a:spLocks noChangeArrowheads="1"/>
          </p:cNvSpPr>
          <p:nvPr/>
        </p:nvSpPr>
        <p:spPr bwMode="auto">
          <a:xfrm>
            <a:off x="0" y="0"/>
            <a:ext cx="9144000" cy="1052513"/>
          </a:xfrm>
          <a:prstGeom prst="rect">
            <a:avLst/>
          </a:prstGeom>
          <a:solidFill>
            <a:srgbClr val="FF0000"/>
          </a:solidFill>
          <a:ln w="9525">
            <a:solidFill>
              <a:srgbClr val="CC6600"/>
            </a:solidFill>
            <a:miter lim="800000"/>
            <a:headEnd/>
            <a:tailEnd/>
          </a:ln>
          <a:effectLst/>
        </p:spPr>
        <p:txBody>
          <a:bodyPr wrap="none" anchor="ctr"/>
          <a:lstStyle/>
          <a:p>
            <a:pPr algn="ctr">
              <a:spcBef>
                <a:spcPct val="0"/>
              </a:spcBef>
            </a:pPr>
            <a:endParaRPr lang="nl-NL" altLang="nl-NL" sz="1800">
              <a:latin typeface="Arial" charset="0"/>
            </a:endParaRPr>
          </a:p>
        </p:txBody>
      </p:sp>
      <p:sp>
        <p:nvSpPr>
          <p:cNvPr id="4100" name="Text Box 4"/>
          <p:cNvSpPr txBox="1">
            <a:spLocks noChangeArrowheads="1"/>
          </p:cNvSpPr>
          <p:nvPr/>
        </p:nvSpPr>
        <p:spPr bwMode="auto">
          <a:xfrm>
            <a:off x="1476375" y="260350"/>
            <a:ext cx="602197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nl-NL" altLang="nl-NL" sz="3200" cap="all" dirty="0"/>
              <a:t>Ontdekking van het elektron I</a:t>
            </a:r>
          </a:p>
        </p:txBody>
      </p:sp>
      <p:pic>
        <p:nvPicPr>
          <p:cNvPr id="4104" name="Picture 8" descr="img1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8240" y="1052513"/>
            <a:ext cx="6235666" cy="1566501"/>
          </a:xfrm>
          <a:prstGeom prst="rect">
            <a:avLst/>
          </a:prstGeom>
          <a:noFill/>
          <a:ln w="57150">
            <a:solidFill>
              <a:srgbClr val="FF0000"/>
            </a:solidFill>
          </a:ln>
          <a:extLst>
            <a:ext uri="{909E8E84-426E-40DD-AFC4-6F175D3DCCD1}">
              <a14:hiddenFill xmlns:a14="http://schemas.microsoft.com/office/drawing/2010/main">
                <a:solidFill>
                  <a:srgbClr val="FFFFFF"/>
                </a:solidFill>
              </a14:hiddenFill>
            </a:ext>
          </a:extLst>
        </p:spPr>
      </p:pic>
      <p:grpSp>
        <p:nvGrpSpPr>
          <p:cNvPr id="2" name="Groep 1">
            <a:extLst>
              <a:ext uri="{FF2B5EF4-FFF2-40B4-BE49-F238E27FC236}">
                <a16:creationId xmlns:a16="http://schemas.microsoft.com/office/drawing/2014/main" id="{A2884A28-2A18-4F83-B6B2-2B860B20A3A2}"/>
              </a:ext>
            </a:extLst>
          </p:cNvPr>
          <p:cNvGrpSpPr/>
          <p:nvPr/>
        </p:nvGrpSpPr>
        <p:grpSpPr>
          <a:xfrm>
            <a:off x="2951163" y="2772165"/>
            <a:ext cx="6084887" cy="3662541"/>
            <a:chOff x="2951163" y="2772165"/>
            <a:chExt cx="6084887" cy="3662541"/>
          </a:xfrm>
        </p:grpSpPr>
        <p:graphicFrame>
          <p:nvGraphicFramePr>
            <p:cNvPr id="4105" name="Object 9"/>
            <p:cNvGraphicFramePr>
              <a:graphicFrameLocks noChangeAspect="1"/>
            </p:cNvGraphicFramePr>
            <p:nvPr>
              <p:extLst>
                <p:ext uri="{D42A27DB-BD31-4B8C-83A1-F6EECF244321}">
                  <p14:modId xmlns:p14="http://schemas.microsoft.com/office/powerpoint/2010/main" val="4063316471"/>
                </p:ext>
              </p:extLst>
            </p:nvPr>
          </p:nvGraphicFramePr>
          <p:xfrm>
            <a:off x="4255221" y="3904381"/>
            <a:ext cx="3873500" cy="749300"/>
          </p:xfrm>
          <a:graphic>
            <a:graphicData uri="http://schemas.openxmlformats.org/presentationml/2006/ole">
              <mc:AlternateContent xmlns:mc="http://schemas.openxmlformats.org/markup-compatibility/2006">
                <mc:Choice xmlns:v="urn:schemas-microsoft-com:vml" Requires="v">
                  <p:oleObj spid="_x0000_s5254" name="Vergelijking" r:id="rId4" imgW="2031840" imgH="393480" progId="Equation.3">
                    <p:embed/>
                  </p:oleObj>
                </mc:Choice>
                <mc:Fallback>
                  <p:oleObj name="Vergelijking" r:id="rId4" imgW="2031840" imgH="393480" progId="Equation.3">
                    <p:embed/>
                    <p:pic>
                      <p:nvPicPr>
                        <p:cNvPr id="4105"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5221" y="3904381"/>
                          <a:ext cx="3873500" cy="749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06" name="Object 10"/>
            <p:cNvGraphicFramePr>
              <a:graphicFrameLocks noChangeAspect="1"/>
            </p:cNvGraphicFramePr>
            <p:nvPr>
              <p:extLst>
                <p:ext uri="{D42A27DB-BD31-4B8C-83A1-F6EECF244321}">
                  <p14:modId xmlns:p14="http://schemas.microsoft.com/office/powerpoint/2010/main" val="3885286017"/>
                </p:ext>
              </p:extLst>
            </p:nvPr>
          </p:nvGraphicFramePr>
          <p:xfrm>
            <a:off x="3728171" y="3237702"/>
            <a:ext cx="4927600" cy="796925"/>
          </p:xfrm>
          <a:graphic>
            <a:graphicData uri="http://schemas.openxmlformats.org/presentationml/2006/ole">
              <mc:AlternateContent xmlns:mc="http://schemas.openxmlformats.org/markup-compatibility/2006">
                <mc:Choice xmlns:v="urn:schemas-microsoft-com:vml" Requires="v">
                  <p:oleObj spid="_x0000_s5255" name="Vergelijking" r:id="rId6" imgW="2590560" imgH="419040" progId="Equation.3">
                    <p:embed/>
                  </p:oleObj>
                </mc:Choice>
                <mc:Fallback>
                  <p:oleObj name="Vergelijking" r:id="rId6" imgW="2590560" imgH="419040" progId="Equation.3">
                    <p:embed/>
                    <p:pic>
                      <p:nvPicPr>
                        <p:cNvPr id="4106"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8171" y="3237702"/>
                          <a:ext cx="4927600" cy="796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09" name="Object 13"/>
            <p:cNvGraphicFramePr>
              <a:graphicFrameLocks noChangeAspect="1"/>
            </p:cNvGraphicFramePr>
            <p:nvPr>
              <p:extLst>
                <p:ext uri="{D42A27DB-BD31-4B8C-83A1-F6EECF244321}">
                  <p14:modId xmlns:p14="http://schemas.microsoft.com/office/powerpoint/2010/main" val="3616854617"/>
                </p:ext>
              </p:extLst>
            </p:nvPr>
          </p:nvGraphicFramePr>
          <p:xfrm>
            <a:off x="4752108" y="4627029"/>
            <a:ext cx="1439863" cy="877887"/>
          </p:xfrm>
          <a:graphic>
            <a:graphicData uri="http://schemas.openxmlformats.org/presentationml/2006/ole">
              <mc:AlternateContent xmlns:mc="http://schemas.openxmlformats.org/markup-compatibility/2006">
                <mc:Choice xmlns:v="urn:schemas-microsoft-com:vml" Requires="v">
                  <p:oleObj spid="_x0000_s5256" name="Vergelijking" r:id="rId8" imgW="685800" imgH="419100" progId="Equation.3">
                    <p:embed/>
                  </p:oleObj>
                </mc:Choice>
                <mc:Fallback>
                  <p:oleObj name="Vergelijking" r:id="rId8" imgW="685800" imgH="419100" progId="Equation.3">
                    <p:embed/>
                    <p:pic>
                      <p:nvPicPr>
                        <p:cNvPr id="4109" name="Object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52108" y="4627029"/>
                          <a:ext cx="1439863" cy="877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 name="Text Box 11"/>
            <p:cNvSpPr txBox="1">
              <a:spLocks noChangeArrowheads="1"/>
            </p:cNvSpPr>
            <p:nvPr/>
          </p:nvSpPr>
          <p:spPr bwMode="auto">
            <a:xfrm>
              <a:off x="2951163" y="2772165"/>
              <a:ext cx="6084887" cy="366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nl-NL" altLang="nl-NL" dirty="0"/>
                <a:t>Elektrisch veld E en magnetisch veld B zo regelen dat stralen rechtdoor gaan.  Lanceren:</a:t>
              </a:r>
            </a:p>
            <a:p>
              <a:endParaRPr lang="nl-NL" altLang="nl-NL" sz="1200" dirty="0"/>
            </a:p>
            <a:p>
              <a:endParaRPr lang="nl-NL" altLang="nl-NL" sz="1200" dirty="0"/>
            </a:p>
            <a:p>
              <a:endParaRPr lang="nl-NL" altLang="nl-NL" sz="1200" dirty="0"/>
            </a:p>
            <a:p>
              <a:r>
                <a:rPr lang="nl-NL" altLang="nl-NL" dirty="0"/>
                <a:t>en niet afbuigen</a:t>
              </a:r>
            </a:p>
            <a:p>
              <a:endParaRPr lang="nl-NL" altLang="nl-NL" sz="1000" dirty="0"/>
            </a:p>
            <a:p>
              <a:endParaRPr lang="nl-NL" altLang="nl-NL" sz="800" dirty="0"/>
            </a:p>
            <a:p>
              <a:endParaRPr lang="nl-NL" altLang="nl-NL" sz="800" dirty="0"/>
            </a:p>
            <a:p>
              <a:r>
                <a:rPr lang="nl-NL" altLang="nl-NL" dirty="0"/>
                <a:t>Combineren:</a:t>
              </a:r>
            </a:p>
            <a:p>
              <a:endParaRPr lang="nl-NL" altLang="nl-NL" dirty="0"/>
            </a:p>
            <a:p>
              <a:endParaRPr lang="nl-NL" altLang="nl-NL" sz="800" dirty="0">
                <a:solidFill>
                  <a:srgbClr val="FF0000"/>
                </a:solidFill>
              </a:endParaRPr>
            </a:p>
            <a:p>
              <a:endParaRPr lang="nl-NL" altLang="nl-NL" dirty="0">
                <a:solidFill>
                  <a:srgbClr val="FF0000"/>
                </a:solidFill>
              </a:endParaRPr>
            </a:p>
            <a:p>
              <a:r>
                <a:rPr lang="nl-NL" altLang="nl-NL" dirty="0">
                  <a:solidFill>
                    <a:srgbClr val="FF0000"/>
                  </a:solidFill>
                </a:rPr>
                <a:t>Lading per kg 2000 x zo groot als H</a:t>
              </a:r>
              <a:r>
                <a:rPr lang="nl-NL" altLang="nl-NL" baseline="30000" dirty="0">
                  <a:solidFill>
                    <a:srgbClr val="FF0000"/>
                  </a:solidFill>
                </a:rPr>
                <a:t>+</a:t>
              </a:r>
              <a:r>
                <a:rPr lang="nl-NL" altLang="nl-NL" dirty="0">
                  <a:solidFill>
                    <a:srgbClr val="FF0000"/>
                  </a:solidFill>
                </a:rPr>
                <a:t>-ion</a:t>
              </a:r>
            </a:p>
            <a:p>
              <a:pPr>
                <a:buFont typeface="Wingdings" pitchFamily="2" charset="2"/>
                <a:buChar char="à"/>
              </a:pPr>
              <a:r>
                <a:rPr lang="nl-NL" altLang="nl-NL" dirty="0">
                  <a:solidFill>
                    <a:srgbClr val="FF0000"/>
                  </a:solidFill>
                </a:rPr>
                <a:t> Of 2000 x zo grote lading</a:t>
              </a:r>
            </a:p>
            <a:p>
              <a:pPr>
                <a:buFont typeface="Wingdings" pitchFamily="2" charset="2"/>
                <a:buChar char="à"/>
              </a:pPr>
              <a:r>
                <a:rPr lang="nl-NL" altLang="nl-NL" dirty="0">
                  <a:solidFill>
                    <a:srgbClr val="FF0000"/>
                  </a:solidFill>
                </a:rPr>
                <a:t> Of 2000 x zo klein deeltje (subatomair?)</a:t>
              </a:r>
              <a:r>
                <a:rPr lang="nl-NL" altLang="nl-NL" dirty="0"/>
                <a:t> </a:t>
              </a:r>
            </a:p>
          </p:txBody>
        </p:sp>
      </p:grpSp>
      <p:sp>
        <p:nvSpPr>
          <p:cNvPr id="16" name="Rectangle 3"/>
          <p:cNvSpPr>
            <a:spLocks noChangeArrowheads="1"/>
          </p:cNvSpPr>
          <p:nvPr/>
        </p:nvSpPr>
        <p:spPr bwMode="auto">
          <a:xfrm>
            <a:off x="23670" y="6453336"/>
            <a:ext cx="9144000" cy="404664"/>
          </a:xfrm>
          <a:prstGeom prst="rect">
            <a:avLst/>
          </a:prstGeom>
          <a:solidFill>
            <a:srgbClr val="FF0000"/>
          </a:solidFill>
          <a:ln w="9525">
            <a:solidFill>
              <a:srgbClr val="CC6600"/>
            </a:solidFill>
            <a:miter lim="800000"/>
            <a:headEnd/>
            <a:tailEnd/>
          </a:ln>
          <a:effectLst/>
        </p:spPr>
        <p:txBody>
          <a:bodyPr wrap="none" anchor="ctr"/>
          <a:lstStyle/>
          <a:p>
            <a:pPr algn="ctr">
              <a:spcBef>
                <a:spcPct val="0"/>
              </a:spcBef>
            </a:pPr>
            <a:endParaRPr lang="nl-NL" altLang="nl-NL" sz="1800">
              <a:latin typeface="Arial" charset="0"/>
            </a:endParaRPr>
          </a:p>
        </p:txBody>
      </p:sp>
      <p:pic>
        <p:nvPicPr>
          <p:cNvPr id="14" name="Picture 5" descr="thomson">
            <a:extLst>
              <a:ext uri="{FF2B5EF4-FFF2-40B4-BE49-F238E27FC236}">
                <a16:creationId xmlns:a16="http://schemas.microsoft.com/office/drawing/2014/main" id="{21E9B497-18A7-4ABD-8BF8-CDB55996392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12830"/>
          <a:stretch/>
        </p:blipFill>
        <p:spPr bwMode="auto">
          <a:xfrm>
            <a:off x="50094" y="1041595"/>
            <a:ext cx="2765264" cy="2830646"/>
          </a:xfrm>
          <a:prstGeom prst="rect">
            <a:avLst/>
          </a:prstGeom>
          <a:noFill/>
          <a:ln w="57150">
            <a:solidFill>
              <a:srgbClr val="FF0000"/>
            </a:solidFill>
          </a:ln>
          <a:extLst>
            <a:ext uri="{909E8E84-426E-40DD-AFC4-6F175D3DCCD1}">
              <a14:hiddenFill xmlns:a14="http://schemas.microsoft.com/office/drawing/2010/main">
                <a:solidFill>
                  <a:srgbClr val="FFFFFF"/>
                </a:solidFill>
              </a14:hiddenFill>
            </a:ext>
          </a:extLst>
        </p:spPr>
      </p:pic>
      <p:pic>
        <p:nvPicPr>
          <p:cNvPr id="17" name="Picture 6" descr="e-m kathodestraalbuis">
            <a:extLst>
              <a:ext uri="{FF2B5EF4-FFF2-40B4-BE49-F238E27FC236}">
                <a16:creationId xmlns:a16="http://schemas.microsoft.com/office/drawing/2014/main" id="{9F8DA027-EA08-4464-89B1-40D6B178E41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179" y="3861322"/>
            <a:ext cx="2764179" cy="2583652"/>
          </a:xfrm>
          <a:prstGeom prst="rect">
            <a:avLst/>
          </a:prstGeom>
          <a:noFill/>
          <a:ln w="57150">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342368"/>
      </p:ext>
    </p:extLst>
  </p:cSld>
  <p:clrMapOvr>
    <a:masterClrMapping/>
  </p:clrMapOvr>
  <p:transition spd="slow">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p:txBody>
          <a:bodyPr/>
          <a:lstStyle/>
          <a:p>
            <a:pPr eaLnBrk="1" hangingPunct="1"/>
            <a:endParaRPr lang="nl-NL"/>
          </a:p>
        </p:txBody>
      </p:sp>
      <p:sp>
        <p:nvSpPr>
          <p:cNvPr id="17411" name="Rectangle 3"/>
          <p:cNvSpPr>
            <a:spLocks noGrp="1" noChangeArrowheads="1"/>
          </p:cNvSpPr>
          <p:nvPr>
            <p:ph type="subTitle" idx="1"/>
          </p:nvPr>
        </p:nvSpPr>
        <p:spPr/>
        <p:txBody>
          <a:bodyPr/>
          <a:lstStyle/>
          <a:p>
            <a:pPr eaLnBrk="1" hangingPunct="1"/>
            <a:endParaRPr lang="nl-NL"/>
          </a:p>
        </p:txBody>
      </p:sp>
      <p:sp>
        <p:nvSpPr>
          <p:cNvPr id="17412" name="Rectangle 4"/>
          <p:cNvSpPr>
            <a:spLocks noChangeArrowheads="1"/>
          </p:cNvSpPr>
          <p:nvPr/>
        </p:nvSpPr>
        <p:spPr bwMode="auto">
          <a:xfrm>
            <a:off x="0" y="55717"/>
            <a:ext cx="9144000" cy="6858000"/>
          </a:xfrm>
          <a:prstGeom prst="rect">
            <a:avLst/>
          </a:prstGeom>
          <a:solidFill>
            <a:srgbClr val="FFCCCC"/>
          </a:solidFill>
          <a:ln w="38100">
            <a:solidFill>
              <a:srgbClr val="FFCC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7414" name="Rectangle 6"/>
          <p:cNvSpPr>
            <a:spLocks noChangeArrowheads="1"/>
          </p:cNvSpPr>
          <p:nvPr/>
        </p:nvSpPr>
        <p:spPr bwMode="auto">
          <a:xfrm>
            <a:off x="0" y="0"/>
            <a:ext cx="9144000" cy="1125538"/>
          </a:xfrm>
          <a:prstGeom prst="rect">
            <a:avLst/>
          </a:prstGeom>
          <a:solidFill>
            <a:srgbClr val="FF0000"/>
          </a:solidFill>
          <a:ln w="9525">
            <a:solidFill>
              <a:srgbClr val="FF0000"/>
            </a:solidFill>
            <a:miter lim="800000"/>
            <a:headEnd/>
            <a:tailEnd/>
          </a:ln>
        </p:spPr>
        <p:txBody>
          <a:bodyPr wrap="none" anchor="ctr"/>
          <a:lstStyle/>
          <a:p>
            <a:endParaRPr lang="nl-NL"/>
          </a:p>
        </p:txBody>
      </p:sp>
      <p:sp>
        <p:nvSpPr>
          <p:cNvPr id="17415" name="Text Box 8"/>
          <p:cNvSpPr txBox="1">
            <a:spLocks noChangeArrowheads="1"/>
          </p:cNvSpPr>
          <p:nvPr/>
        </p:nvSpPr>
        <p:spPr bwMode="auto">
          <a:xfrm>
            <a:off x="611560" y="384331"/>
            <a:ext cx="7506307" cy="584775"/>
          </a:xfrm>
          <a:prstGeom prst="rect">
            <a:avLst/>
          </a:prstGeom>
          <a:solidFill>
            <a:srgbClr val="FF0000"/>
          </a:solidFill>
          <a:ln w="9525">
            <a:solidFill>
              <a:srgbClr val="FF0000"/>
            </a:solidFill>
            <a:miter lim="800000"/>
            <a:headEnd/>
            <a:tailEnd/>
          </a:ln>
        </p:spPr>
        <p:txBody>
          <a:bodyPr wrap="squar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spcBef>
                <a:spcPct val="50000"/>
              </a:spcBef>
            </a:pPr>
            <a:r>
              <a:rPr lang="nl-NL" sz="3200" b="1" dirty="0">
                <a:latin typeface="Comic Sans MS" pitchFamily="66" charset="0"/>
              </a:rPr>
              <a:t>ONTDEKKING ELEKTRON II</a:t>
            </a:r>
          </a:p>
        </p:txBody>
      </p:sp>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1125538"/>
            <a:ext cx="3311596" cy="3114132"/>
          </a:xfrm>
          <a:prstGeom prst="rect">
            <a:avLst/>
          </a:prstGeom>
        </p:spPr>
      </p:pic>
      <p:pic>
        <p:nvPicPr>
          <p:cNvPr id="3" name="Afbeelding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3156" y="1125538"/>
            <a:ext cx="4699350" cy="3114132"/>
          </a:xfrm>
          <a:prstGeom prst="rect">
            <a:avLst/>
          </a:prstGeom>
        </p:spPr>
      </p:pic>
      <p:sp>
        <p:nvSpPr>
          <p:cNvPr id="10" name="Rectangle 5"/>
          <p:cNvSpPr>
            <a:spLocks noChangeArrowheads="1"/>
          </p:cNvSpPr>
          <p:nvPr/>
        </p:nvSpPr>
        <p:spPr bwMode="auto">
          <a:xfrm>
            <a:off x="8622506" y="0"/>
            <a:ext cx="521494" cy="6858000"/>
          </a:xfrm>
          <a:prstGeom prst="rect">
            <a:avLst/>
          </a:prstGeom>
          <a:solidFill>
            <a:srgbClr val="FF0000"/>
          </a:solidFill>
          <a:ln w="9525">
            <a:solidFill>
              <a:srgbClr val="FF0000"/>
            </a:solidFill>
            <a:miter lim="800000"/>
            <a:headEnd/>
            <a:tailEnd/>
          </a:ln>
        </p:spPr>
        <p:txBody>
          <a:bodyPr wrap="none" anchor="ctr"/>
          <a:lstStyle/>
          <a:p>
            <a:endParaRPr lang="nl-NL"/>
          </a:p>
        </p:txBody>
      </p:sp>
      <p:graphicFrame>
        <p:nvGraphicFramePr>
          <p:cNvPr id="6" name="Object 5"/>
          <p:cNvGraphicFramePr>
            <a:graphicFrameLocks noChangeAspect="1"/>
          </p:cNvGraphicFramePr>
          <p:nvPr>
            <p:extLst>
              <p:ext uri="{D42A27DB-BD31-4B8C-83A1-F6EECF244321}">
                <p14:modId xmlns:p14="http://schemas.microsoft.com/office/powerpoint/2010/main" val="2198044614"/>
              </p:ext>
            </p:extLst>
          </p:nvPr>
        </p:nvGraphicFramePr>
        <p:xfrm>
          <a:off x="1130402" y="4524567"/>
          <a:ext cx="5022850" cy="796925"/>
        </p:xfrm>
        <a:graphic>
          <a:graphicData uri="http://schemas.openxmlformats.org/presentationml/2006/ole">
            <mc:AlternateContent xmlns:mc="http://schemas.openxmlformats.org/markup-compatibility/2006">
              <mc:Choice xmlns:v="urn:schemas-microsoft-com:vml" Requires="v">
                <p:oleObj spid="_x0000_s6275" name="Vergelijking" r:id="rId5" imgW="2641320" imgH="419040" progId="Equation.3">
                  <p:embed/>
                </p:oleObj>
              </mc:Choice>
              <mc:Fallback>
                <p:oleObj name="Vergelijking" r:id="rId5" imgW="2641320" imgH="419040" progId="Equation.3">
                  <p:embed/>
                  <p:pic>
                    <p:nvPicPr>
                      <p:cNvPr id="6" name="Object 5"/>
                      <p:cNvPicPr>
                        <a:picLocks noChangeAspect="1" noChangeArrowheads="1"/>
                      </p:cNvPicPr>
                      <p:nvPr/>
                    </p:nvPicPr>
                    <p:blipFill>
                      <a:blip r:embed="rId6"/>
                      <a:srcRect/>
                      <a:stretch>
                        <a:fillRect/>
                      </a:stretch>
                    </p:blipFill>
                    <p:spPr bwMode="auto">
                      <a:xfrm>
                        <a:off x="1130402" y="4524567"/>
                        <a:ext cx="5022850" cy="796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472856135"/>
              </p:ext>
            </p:extLst>
          </p:nvPr>
        </p:nvGraphicFramePr>
        <p:xfrm>
          <a:off x="1116013" y="5496027"/>
          <a:ext cx="5168900" cy="796925"/>
        </p:xfrm>
        <a:graphic>
          <a:graphicData uri="http://schemas.openxmlformats.org/presentationml/2006/ole">
            <mc:AlternateContent xmlns:mc="http://schemas.openxmlformats.org/markup-compatibility/2006">
              <mc:Choice xmlns:v="urn:schemas-microsoft-com:vml" Requires="v">
                <p:oleObj spid="_x0000_s6276" name="Vergelijking" r:id="rId7" imgW="2717640" imgH="419040" progId="Equation.3">
                  <p:embed/>
                </p:oleObj>
              </mc:Choice>
              <mc:Fallback>
                <p:oleObj name="Vergelijking" r:id="rId7" imgW="2717640" imgH="419040" progId="Equation.3">
                  <p:embed/>
                  <p:pic>
                    <p:nvPicPr>
                      <p:cNvPr id="7" name="Object 6"/>
                      <p:cNvPicPr>
                        <a:picLocks noChangeAspect="1" noChangeArrowheads="1"/>
                      </p:cNvPicPr>
                      <p:nvPr/>
                    </p:nvPicPr>
                    <p:blipFill>
                      <a:blip r:embed="rId8"/>
                      <a:srcRect/>
                      <a:stretch>
                        <a:fillRect/>
                      </a:stretch>
                    </p:blipFill>
                    <p:spPr bwMode="auto">
                      <a:xfrm>
                        <a:off x="1116013" y="5496027"/>
                        <a:ext cx="5168900" cy="796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 name="Rechteraccolade 7"/>
          <p:cNvSpPr/>
          <p:nvPr/>
        </p:nvSpPr>
        <p:spPr>
          <a:xfrm>
            <a:off x="6516216" y="4839491"/>
            <a:ext cx="360040" cy="108012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aphicFrame>
        <p:nvGraphicFramePr>
          <p:cNvPr id="9" name="Object 8"/>
          <p:cNvGraphicFramePr>
            <a:graphicFrameLocks noChangeAspect="1"/>
          </p:cNvGraphicFramePr>
          <p:nvPr>
            <p:extLst>
              <p:ext uri="{D42A27DB-BD31-4B8C-83A1-F6EECF244321}">
                <p14:modId xmlns:p14="http://schemas.microsoft.com/office/powerpoint/2010/main" val="3299685236"/>
              </p:ext>
            </p:extLst>
          </p:nvPr>
        </p:nvGraphicFramePr>
        <p:xfrm>
          <a:off x="6876256" y="5005695"/>
          <a:ext cx="1400175" cy="747712"/>
        </p:xfrm>
        <a:graphic>
          <a:graphicData uri="http://schemas.openxmlformats.org/presentationml/2006/ole">
            <mc:AlternateContent xmlns:mc="http://schemas.openxmlformats.org/markup-compatibility/2006">
              <mc:Choice xmlns:v="urn:schemas-microsoft-com:vml" Requires="v">
                <p:oleObj spid="_x0000_s6277" name="Vergelijking" r:id="rId9" imgW="736560" imgH="393480" progId="Equation.3">
                  <p:embed/>
                </p:oleObj>
              </mc:Choice>
              <mc:Fallback>
                <p:oleObj name="Vergelijking" r:id="rId9" imgW="736560" imgH="393480" progId="Equation.3">
                  <p:embed/>
                  <p:pic>
                    <p:nvPicPr>
                      <p:cNvPr id="9" name="Object 8"/>
                      <p:cNvPicPr>
                        <a:picLocks noChangeAspect="1" noChangeArrowheads="1"/>
                      </p:cNvPicPr>
                      <p:nvPr/>
                    </p:nvPicPr>
                    <p:blipFill>
                      <a:blip r:embed="rId10"/>
                      <a:srcRect/>
                      <a:stretch>
                        <a:fillRect/>
                      </a:stretch>
                    </p:blipFill>
                    <p:spPr bwMode="auto">
                      <a:xfrm>
                        <a:off x="6876256" y="5005695"/>
                        <a:ext cx="1400175" cy="747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Tekstvak 10"/>
          <p:cNvSpPr txBox="1"/>
          <p:nvPr/>
        </p:nvSpPr>
        <p:spPr>
          <a:xfrm>
            <a:off x="793984" y="4437112"/>
            <a:ext cx="4680123" cy="369332"/>
          </a:xfrm>
          <a:prstGeom prst="rect">
            <a:avLst/>
          </a:prstGeom>
          <a:noFill/>
        </p:spPr>
        <p:txBody>
          <a:bodyPr wrap="square" rtlCol="0">
            <a:spAutoFit/>
          </a:bodyPr>
          <a:lstStyle/>
          <a:p>
            <a:r>
              <a:rPr lang="nl-NL" dirty="0"/>
              <a:t>Elektrisch versnellen</a:t>
            </a:r>
          </a:p>
        </p:txBody>
      </p:sp>
      <p:sp>
        <p:nvSpPr>
          <p:cNvPr id="18" name="Tekstvak 17"/>
          <p:cNvSpPr txBox="1"/>
          <p:nvPr/>
        </p:nvSpPr>
        <p:spPr>
          <a:xfrm>
            <a:off x="793985" y="5265508"/>
            <a:ext cx="4680123" cy="369332"/>
          </a:xfrm>
          <a:prstGeom prst="rect">
            <a:avLst/>
          </a:prstGeom>
          <a:noFill/>
        </p:spPr>
        <p:txBody>
          <a:bodyPr wrap="square" rtlCol="0">
            <a:spAutoFit/>
          </a:bodyPr>
          <a:lstStyle/>
          <a:p>
            <a:r>
              <a:rPr lang="nl-NL" dirty="0"/>
              <a:t>Magnetisch cirkelen</a:t>
            </a:r>
          </a:p>
        </p:txBody>
      </p:sp>
      <p:sp>
        <p:nvSpPr>
          <p:cNvPr id="19" name="Rectangle 5"/>
          <p:cNvSpPr>
            <a:spLocks noChangeArrowheads="1"/>
          </p:cNvSpPr>
          <p:nvPr/>
        </p:nvSpPr>
        <p:spPr bwMode="auto">
          <a:xfrm>
            <a:off x="0" y="6356653"/>
            <a:ext cx="9144000" cy="557064"/>
          </a:xfrm>
          <a:prstGeom prst="rect">
            <a:avLst/>
          </a:prstGeom>
          <a:solidFill>
            <a:srgbClr val="FF0000"/>
          </a:solidFill>
          <a:ln w="9525">
            <a:solidFill>
              <a:srgbClr val="FF0000"/>
            </a:solidFill>
            <a:miter lim="800000"/>
            <a:headEnd/>
            <a:tailEnd/>
          </a:ln>
        </p:spPr>
        <p:txBody>
          <a:bodyPr wrap="none" anchor="ctr"/>
          <a:lstStyle/>
          <a:p>
            <a:endParaRPr lang="nl-NL"/>
          </a:p>
        </p:txBody>
      </p:sp>
      <p:sp>
        <p:nvSpPr>
          <p:cNvPr id="17413" name="Rectangle 5"/>
          <p:cNvSpPr>
            <a:spLocks noChangeArrowheads="1"/>
          </p:cNvSpPr>
          <p:nvPr/>
        </p:nvSpPr>
        <p:spPr bwMode="auto">
          <a:xfrm>
            <a:off x="0" y="0"/>
            <a:ext cx="611560" cy="6858000"/>
          </a:xfrm>
          <a:prstGeom prst="rect">
            <a:avLst/>
          </a:prstGeom>
          <a:solidFill>
            <a:srgbClr val="FF0000"/>
          </a:solidFill>
          <a:ln w="9525">
            <a:solidFill>
              <a:srgbClr val="FF0000"/>
            </a:solidFill>
            <a:miter lim="800000"/>
            <a:headEnd/>
            <a:tailEnd/>
          </a:ln>
        </p:spPr>
        <p:txBody>
          <a:bodyPr wrap="none" anchor="ctr"/>
          <a:lstStyle/>
          <a:p>
            <a:endParaRPr lang="nl-NL"/>
          </a:p>
        </p:txBody>
      </p:sp>
      <p:sp>
        <p:nvSpPr>
          <p:cNvPr id="5" name="Tekstvak 4"/>
          <p:cNvSpPr txBox="1"/>
          <p:nvPr/>
        </p:nvSpPr>
        <p:spPr>
          <a:xfrm>
            <a:off x="2982880" y="6450519"/>
            <a:ext cx="2763665" cy="369332"/>
          </a:xfrm>
          <a:prstGeom prst="rect">
            <a:avLst/>
          </a:prstGeom>
          <a:noFill/>
        </p:spPr>
        <p:txBody>
          <a:bodyPr wrap="square" rtlCol="0">
            <a:spAutoFit/>
          </a:bodyPr>
          <a:lstStyle/>
          <a:p>
            <a:r>
              <a:rPr lang="nl-NL" dirty="0">
                <a:hlinkClick r:id="rId11"/>
              </a:rPr>
              <a:t>CIRKELENDE ELEKTRONEN</a:t>
            </a:r>
            <a:endParaRPr lang="nl-NL" dirty="0"/>
          </a:p>
        </p:txBody>
      </p:sp>
    </p:spTree>
    <p:extLst>
      <p:ext uri="{BB962C8B-B14F-4D97-AF65-F5344CB8AC3E}">
        <p14:creationId xmlns:p14="http://schemas.microsoft.com/office/powerpoint/2010/main" val="2336128098"/>
      </p:ext>
    </p:extLst>
  </p:cSld>
  <p:clrMapOvr>
    <a:masterClrMapping/>
  </p:clrMapOvr>
  <p:transition spd="slow">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0"/>
            <a:ext cx="9144000" cy="6858000"/>
          </a:xfrm>
          <a:prstGeom prst="rect">
            <a:avLst/>
          </a:prstGeom>
          <a:solidFill>
            <a:srgbClr val="FFCCFF"/>
          </a:solidFill>
          <a:ln w="9525">
            <a:solidFill>
              <a:schemeClr val="tx1"/>
            </a:solidFill>
            <a:miter lim="800000"/>
            <a:headEnd/>
            <a:tailEnd/>
          </a:ln>
          <a:effectLst/>
        </p:spPr>
        <p:txBody>
          <a:bodyPr wrap="none" anchor="ctr"/>
          <a:lstStyle/>
          <a:p>
            <a:endParaRPr lang="nl-NL"/>
          </a:p>
        </p:txBody>
      </p:sp>
      <p:sp>
        <p:nvSpPr>
          <p:cNvPr id="4099" name="Rectangle 3"/>
          <p:cNvSpPr>
            <a:spLocks noChangeArrowheads="1"/>
          </p:cNvSpPr>
          <p:nvPr/>
        </p:nvSpPr>
        <p:spPr bwMode="auto">
          <a:xfrm>
            <a:off x="0" y="0"/>
            <a:ext cx="9144000" cy="1052513"/>
          </a:xfrm>
          <a:prstGeom prst="rect">
            <a:avLst/>
          </a:prstGeom>
          <a:solidFill>
            <a:srgbClr val="FF0000"/>
          </a:solidFill>
          <a:ln w="9525">
            <a:solidFill>
              <a:srgbClr val="CC6600"/>
            </a:solidFill>
            <a:miter lim="800000"/>
            <a:headEnd/>
            <a:tailEnd/>
          </a:ln>
          <a:effectLst/>
        </p:spPr>
        <p:txBody>
          <a:bodyPr wrap="none" anchor="ctr"/>
          <a:lstStyle/>
          <a:p>
            <a:pPr algn="ctr">
              <a:spcBef>
                <a:spcPct val="0"/>
              </a:spcBef>
            </a:pPr>
            <a:endParaRPr lang="nl-NL" altLang="nl-NL" sz="1800">
              <a:latin typeface="Arial" charset="0"/>
            </a:endParaRPr>
          </a:p>
        </p:txBody>
      </p:sp>
      <p:sp>
        <p:nvSpPr>
          <p:cNvPr id="4100" name="Text Box 4"/>
          <p:cNvSpPr txBox="1">
            <a:spLocks noChangeArrowheads="1"/>
          </p:cNvSpPr>
          <p:nvPr/>
        </p:nvSpPr>
        <p:spPr bwMode="auto">
          <a:xfrm>
            <a:off x="3563888" y="233868"/>
            <a:ext cx="306846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nl-NL" altLang="nl-NL" sz="3200" cap="all" dirty="0"/>
              <a:t>SCHEMA TV-BUIS</a:t>
            </a:r>
          </a:p>
        </p:txBody>
      </p:sp>
      <p:sp>
        <p:nvSpPr>
          <p:cNvPr id="16" name="Rectangle 3"/>
          <p:cNvSpPr>
            <a:spLocks noChangeArrowheads="1"/>
          </p:cNvSpPr>
          <p:nvPr/>
        </p:nvSpPr>
        <p:spPr bwMode="auto">
          <a:xfrm>
            <a:off x="0" y="0"/>
            <a:ext cx="827584" cy="6858000"/>
          </a:xfrm>
          <a:prstGeom prst="rect">
            <a:avLst/>
          </a:prstGeom>
          <a:solidFill>
            <a:srgbClr val="FF0000"/>
          </a:solidFill>
          <a:ln w="9525">
            <a:solidFill>
              <a:srgbClr val="FF0000"/>
            </a:solidFill>
            <a:miter lim="800000"/>
            <a:headEnd/>
            <a:tailEnd/>
          </a:ln>
          <a:effectLst/>
        </p:spPr>
        <p:txBody>
          <a:bodyPr wrap="none" anchor="ctr"/>
          <a:lstStyle/>
          <a:p>
            <a:pPr algn="ctr">
              <a:spcBef>
                <a:spcPct val="0"/>
              </a:spcBef>
            </a:pPr>
            <a:endParaRPr lang="nl-NL" altLang="nl-NL" sz="1800">
              <a:latin typeface="Arial" charset="0"/>
            </a:endParaRPr>
          </a:p>
        </p:txBody>
      </p:sp>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277" y="1087651"/>
            <a:ext cx="3741393" cy="2321060"/>
          </a:xfrm>
          <a:prstGeom prst="rect">
            <a:avLst/>
          </a:prstGeom>
          <a:ln w="57150">
            <a:solidFill>
              <a:srgbClr val="FF0000"/>
            </a:solidFill>
          </a:ln>
        </p:spPr>
      </p:pic>
      <p:sp>
        <p:nvSpPr>
          <p:cNvPr id="11" name="Tekstvak 10"/>
          <p:cNvSpPr txBox="1"/>
          <p:nvPr/>
        </p:nvSpPr>
        <p:spPr>
          <a:xfrm>
            <a:off x="4914719" y="1196752"/>
            <a:ext cx="3986361" cy="1200329"/>
          </a:xfrm>
          <a:prstGeom prst="rect">
            <a:avLst/>
          </a:prstGeom>
          <a:noFill/>
        </p:spPr>
        <p:txBody>
          <a:bodyPr wrap="square" rtlCol="0">
            <a:spAutoFit/>
          </a:bodyPr>
          <a:lstStyle/>
          <a:p>
            <a:r>
              <a:rPr lang="nl-NL" dirty="0">
                <a:solidFill>
                  <a:srgbClr val="FF0000"/>
                </a:solidFill>
              </a:rPr>
              <a:t>Onderdelen tv :</a:t>
            </a:r>
          </a:p>
          <a:p>
            <a:pPr marL="342900" indent="-342900">
              <a:buAutoNum type="arabicParenBoth"/>
            </a:pPr>
            <a:r>
              <a:rPr lang="nl-NL" dirty="0">
                <a:solidFill>
                  <a:srgbClr val="FF0000"/>
                </a:solidFill>
              </a:rPr>
              <a:t>Vrijmaken en versnellen elektronen</a:t>
            </a:r>
          </a:p>
          <a:p>
            <a:pPr marL="342900" indent="-342900">
              <a:buAutoNum type="arabicParenBoth"/>
            </a:pPr>
            <a:r>
              <a:rPr lang="nl-NL" dirty="0">
                <a:solidFill>
                  <a:srgbClr val="FF0000"/>
                </a:solidFill>
              </a:rPr>
              <a:t>Afbuigen door signaal</a:t>
            </a:r>
          </a:p>
          <a:p>
            <a:pPr marL="342900" indent="-342900">
              <a:buAutoNum type="arabicParenBoth"/>
            </a:pPr>
            <a:r>
              <a:rPr lang="nl-NL" dirty="0">
                <a:solidFill>
                  <a:srgbClr val="FF0000"/>
                </a:solidFill>
              </a:rPr>
              <a:t>Lichtflits op scherm</a:t>
            </a:r>
          </a:p>
        </p:txBody>
      </p:sp>
      <p:grpSp>
        <p:nvGrpSpPr>
          <p:cNvPr id="13" name="Groep 12"/>
          <p:cNvGrpSpPr/>
          <p:nvPr/>
        </p:nvGrpSpPr>
        <p:grpSpPr>
          <a:xfrm>
            <a:off x="3892416" y="2326672"/>
            <a:ext cx="5258685" cy="1474642"/>
            <a:chOff x="3923928" y="2394572"/>
            <a:chExt cx="5258685" cy="1474642"/>
          </a:xfrm>
        </p:grpSpPr>
        <p:grpSp>
          <p:nvGrpSpPr>
            <p:cNvPr id="10" name="Groep 9"/>
            <p:cNvGrpSpPr/>
            <p:nvPr/>
          </p:nvGrpSpPr>
          <p:grpSpPr>
            <a:xfrm>
              <a:off x="3923928" y="2394572"/>
              <a:ext cx="5258685" cy="1474642"/>
              <a:chOff x="3923928" y="2394572"/>
              <a:chExt cx="5258685" cy="1474642"/>
            </a:xfrm>
          </p:grpSpPr>
          <p:graphicFrame>
            <p:nvGraphicFramePr>
              <p:cNvPr id="4106" name="Object 10"/>
              <p:cNvGraphicFramePr>
                <a:graphicFrameLocks noChangeAspect="1"/>
              </p:cNvGraphicFramePr>
              <p:nvPr>
                <p:extLst>
                  <p:ext uri="{D42A27DB-BD31-4B8C-83A1-F6EECF244321}">
                    <p14:modId xmlns:p14="http://schemas.microsoft.com/office/powerpoint/2010/main" val="260305620"/>
                  </p:ext>
                </p:extLst>
              </p:nvPr>
            </p:nvGraphicFramePr>
            <p:xfrm>
              <a:off x="4830404" y="3174133"/>
              <a:ext cx="4034606" cy="695081"/>
            </p:xfrm>
            <a:graphic>
              <a:graphicData uri="http://schemas.openxmlformats.org/presentationml/2006/ole">
                <mc:AlternateContent xmlns:mc="http://schemas.openxmlformats.org/markup-compatibility/2006">
                  <mc:Choice xmlns:v="urn:schemas-microsoft-com:vml" Requires="v">
                    <p:oleObj spid="_x0000_s7302" name="Vergelijking" r:id="rId4" imgW="2577960" imgH="444240" progId="Equation.3">
                      <p:embed/>
                    </p:oleObj>
                  </mc:Choice>
                  <mc:Fallback>
                    <p:oleObj name="Vergelijking" r:id="rId4" imgW="2577960" imgH="444240" progId="Equation.3">
                      <p:embed/>
                      <p:pic>
                        <p:nvPicPr>
                          <p:cNvPr id="4106" name="Object 10"/>
                          <p:cNvPicPr>
                            <a:picLocks noChangeAspect="1" noChangeArrowheads="1"/>
                          </p:cNvPicPr>
                          <p:nvPr/>
                        </p:nvPicPr>
                        <p:blipFill>
                          <a:blip r:embed="rId5"/>
                          <a:srcRect/>
                          <a:stretch>
                            <a:fillRect/>
                          </a:stretch>
                        </p:blipFill>
                        <p:spPr bwMode="auto">
                          <a:xfrm>
                            <a:off x="4830404" y="3174133"/>
                            <a:ext cx="4034606" cy="695081"/>
                          </a:xfrm>
                          <a:prstGeom prst="rect">
                            <a:avLst/>
                          </a:prstGeom>
                          <a:noFill/>
                          <a:ln>
                            <a:noFill/>
                          </a:ln>
                          <a:effectLst/>
                        </p:spPr>
                      </p:pic>
                    </p:oleObj>
                  </mc:Fallback>
                </mc:AlternateContent>
              </a:graphicData>
            </a:graphic>
          </p:graphicFrame>
          <p:sp>
            <p:nvSpPr>
              <p:cNvPr id="15" name="Text Box 11"/>
              <p:cNvSpPr txBox="1">
                <a:spLocks noChangeArrowheads="1"/>
              </p:cNvSpPr>
              <p:nvPr/>
            </p:nvSpPr>
            <p:spPr bwMode="auto">
              <a:xfrm>
                <a:off x="5136735" y="2598633"/>
                <a:ext cx="40458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nl-NL" altLang="nl-NL" dirty="0"/>
                  <a:t>Rekenen aan snelheid met E-omzetting:</a:t>
                </a:r>
              </a:p>
            </p:txBody>
          </p:sp>
          <p:grpSp>
            <p:nvGrpSpPr>
              <p:cNvPr id="9" name="Groep 8"/>
              <p:cNvGrpSpPr/>
              <p:nvPr/>
            </p:nvGrpSpPr>
            <p:grpSpPr>
              <a:xfrm>
                <a:off x="3923928" y="2394572"/>
                <a:ext cx="648072" cy="1242286"/>
                <a:chOff x="3923928" y="2394572"/>
                <a:chExt cx="648072" cy="1242286"/>
              </a:xfrm>
            </p:grpSpPr>
            <p:cxnSp>
              <p:nvCxnSpPr>
                <p:cNvPr id="4" name="Rechte verbindingslijn met pijl 3"/>
                <p:cNvCxnSpPr/>
                <p:nvPr/>
              </p:nvCxnSpPr>
              <p:spPr>
                <a:xfrm flipH="1" flipV="1">
                  <a:off x="3923928" y="2394572"/>
                  <a:ext cx="144016" cy="12422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Rechte verbindingslijn 5"/>
                <p:cNvCxnSpPr/>
                <p:nvPr/>
              </p:nvCxnSpPr>
              <p:spPr>
                <a:xfrm>
                  <a:off x="4067944" y="3636858"/>
                  <a:ext cx="5040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 name="Tekstvak 11"/>
            <p:cNvSpPr txBox="1"/>
            <p:nvPr/>
          </p:nvSpPr>
          <p:spPr>
            <a:xfrm>
              <a:off x="4692704" y="2759695"/>
              <a:ext cx="444031" cy="584775"/>
            </a:xfrm>
            <a:prstGeom prst="rect">
              <a:avLst/>
            </a:prstGeom>
            <a:noFill/>
          </p:spPr>
          <p:txBody>
            <a:bodyPr wrap="square" rtlCol="0">
              <a:spAutoFit/>
            </a:bodyPr>
            <a:lstStyle/>
            <a:p>
              <a:r>
                <a:rPr lang="nl-NL" sz="3200" dirty="0"/>
                <a:t>1</a:t>
              </a:r>
            </a:p>
          </p:txBody>
        </p:sp>
      </p:grpSp>
      <p:grpSp>
        <p:nvGrpSpPr>
          <p:cNvPr id="18" name="Groep 17"/>
          <p:cNvGrpSpPr/>
          <p:nvPr/>
        </p:nvGrpSpPr>
        <p:grpSpPr>
          <a:xfrm>
            <a:off x="1298264" y="2086409"/>
            <a:ext cx="1398489" cy="308162"/>
            <a:chOff x="6629895" y="5114925"/>
            <a:chExt cx="1398489" cy="308162"/>
          </a:xfrm>
        </p:grpSpPr>
        <p:sp>
          <p:nvSpPr>
            <p:cNvPr id="17" name="PIJL-OMLAAG 16"/>
            <p:cNvSpPr/>
            <p:nvPr/>
          </p:nvSpPr>
          <p:spPr>
            <a:xfrm flipV="1">
              <a:off x="7812360" y="5114925"/>
              <a:ext cx="216024" cy="25828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PIJL-OMLAAG 34"/>
            <p:cNvSpPr/>
            <p:nvPr/>
          </p:nvSpPr>
          <p:spPr>
            <a:xfrm rot="16200000" flipV="1">
              <a:off x="7196310" y="4640647"/>
              <a:ext cx="216025" cy="134885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62" name="Groep 61"/>
          <p:cNvGrpSpPr/>
          <p:nvPr/>
        </p:nvGrpSpPr>
        <p:grpSpPr>
          <a:xfrm>
            <a:off x="1968401" y="2178546"/>
            <a:ext cx="6689676" cy="3122662"/>
            <a:chOff x="1968401" y="2178546"/>
            <a:chExt cx="6689676" cy="3122662"/>
          </a:xfrm>
        </p:grpSpPr>
        <p:grpSp>
          <p:nvGrpSpPr>
            <p:cNvPr id="48" name="Groep 47"/>
            <p:cNvGrpSpPr/>
            <p:nvPr/>
          </p:nvGrpSpPr>
          <p:grpSpPr>
            <a:xfrm>
              <a:off x="1968401" y="2178546"/>
              <a:ext cx="6689676" cy="3122662"/>
              <a:chOff x="1968401" y="2178546"/>
              <a:chExt cx="6689676" cy="3122662"/>
            </a:xfrm>
          </p:grpSpPr>
          <p:graphicFrame>
            <p:nvGraphicFramePr>
              <p:cNvPr id="49" name="Object 10"/>
              <p:cNvGraphicFramePr>
                <a:graphicFrameLocks noChangeAspect="1"/>
              </p:cNvGraphicFramePr>
              <p:nvPr>
                <p:extLst>
                  <p:ext uri="{D42A27DB-BD31-4B8C-83A1-F6EECF244321}">
                    <p14:modId xmlns:p14="http://schemas.microsoft.com/office/powerpoint/2010/main" val="3505181441"/>
                  </p:ext>
                </p:extLst>
              </p:nvPr>
            </p:nvGraphicFramePr>
            <p:xfrm>
              <a:off x="4595670" y="4686846"/>
              <a:ext cx="3140075" cy="614362"/>
            </p:xfrm>
            <a:graphic>
              <a:graphicData uri="http://schemas.openxmlformats.org/presentationml/2006/ole">
                <mc:AlternateContent xmlns:mc="http://schemas.openxmlformats.org/markup-compatibility/2006">
                  <mc:Choice xmlns:v="urn:schemas-microsoft-com:vml" Requires="v">
                    <p:oleObj spid="_x0000_s7303" name="Vergelijking" r:id="rId6" imgW="2006280" imgH="393480" progId="Equation.3">
                      <p:embed/>
                    </p:oleObj>
                  </mc:Choice>
                  <mc:Fallback>
                    <p:oleObj name="Vergelijking" r:id="rId6" imgW="2006280" imgH="393480" progId="Equation.3">
                      <p:embed/>
                      <p:pic>
                        <p:nvPicPr>
                          <p:cNvPr id="49" name="Object 10"/>
                          <p:cNvPicPr>
                            <a:picLocks noChangeAspect="1" noChangeArrowheads="1"/>
                          </p:cNvPicPr>
                          <p:nvPr/>
                        </p:nvPicPr>
                        <p:blipFill>
                          <a:blip r:embed="rId7"/>
                          <a:srcRect/>
                          <a:stretch>
                            <a:fillRect/>
                          </a:stretch>
                        </p:blipFill>
                        <p:spPr bwMode="auto">
                          <a:xfrm>
                            <a:off x="4595670" y="4686846"/>
                            <a:ext cx="3140075" cy="614362"/>
                          </a:xfrm>
                          <a:prstGeom prst="rect">
                            <a:avLst/>
                          </a:prstGeom>
                          <a:noFill/>
                          <a:ln>
                            <a:noFill/>
                          </a:ln>
                          <a:effectLst/>
                        </p:spPr>
                      </p:pic>
                    </p:oleObj>
                  </mc:Fallback>
                </mc:AlternateContent>
              </a:graphicData>
            </a:graphic>
          </p:graphicFrame>
          <p:grpSp>
            <p:nvGrpSpPr>
              <p:cNvPr id="50" name="Groep 49"/>
              <p:cNvGrpSpPr/>
              <p:nvPr/>
            </p:nvGrpSpPr>
            <p:grpSpPr>
              <a:xfrm>
                <a:off x="1968401" y="2178546"/>
                <a:ext cx="6689676" cy="2944162"/>
                <a:chOff x="1968401" y="2178546"/>
                <a:chExt cx="6689676" cy="2944162"/>
              </a:xfrm>
            </p:grpSpPr>
            <p:grpSp>
              <p:nvGrpSpPr>
                <p:cNvPr id="51" name="Groep 50"/>
                <p:cNvGrpSpPr/>
                <p:nvPr/>
              </p:nvGrpSpPr>
              <p:grpSpPr>
                <a:xfrm>
                  <a:off x="1968401" y="2178546"/>
                  <a:ext cx="6689676" cy="2944162"/>
                  <a:chOff x="4664880" y="692696"/>
                  <a:chExt cx="6689676" cy="2944162"/>
                </a:xfrm>
              </p:grpSpPr>
              <p:graphicFrame>
                <p:nvGraphicFramePr>
                  <p:cNvPr id="53" name="Object 10"/>
                  <p:cNvGraphicFramePr>
                    <a:graphicFrameLocks noChangeAspect="1"/>
                  </p:cNvGraphicFramePr>
                  <p:nvPr>
                    <p:extLst>
                      <p:ext uri="{D42A27DB-BD31-4B8C-83A1-F6EECF244321}">
                        <p14:modId xmlns:p14="http://schemas.microsoft.com/office/powerpoint/2010/main" val="2116987257"/>
                      </p:ext>
                    </p:extLst>
                  </p:nvPr>
                </p:nvGraphicFramePr>
                <p:xfrm>
                  <a:off x="7101644" y="2712836"/>
                  <a:ext cx="4252912" cy="614362"/>
                </p:xfrm>
                <a:graphic>
                  <a:graphicData uri="http://schemas.openxmlformats.org/presentationml/2006/ole">
                    <mc:AlternateContent xmlns:mc="http://schemas.openxmlformats.org/markup-compatibility/2006">
                      <mc:Choice xmlns:v="urn:schemas-microsoft-com:vml" Requires="v">
                        <p:oleObj spid="_x0000_s7304" name="Vergelijking" r:id="rId8" imgW="2717640" imgH="393480" progId="Equation.3">
                          <p:embed/>
                        </p:oleObj>
                      </mc:Choice>
                      <mc:Fallback>
                        <p:oleObj name="Vergelijking" r:id="rId8" imgW="2717640" imgH="393480" progId="Equation.3">
                          <p:embed/>
                          <p:pic>
                            <p:nvPicPr>
                              <p:cNvPr id="53" name="Object 10"/>
                              <p:cNvPicPr>
                                <a:picLocks noChangeAspect="1" noChangeArrowheads="1"/>
                              </p:cNvPicPr>
                              <p:nvPr/>
                            </p:nvPicPr>
                            <p:blipFill>
                              <a:blip r:embed="rId9"/>
                              <a:srcRect/>
                              <a:stretch>
                                <a:fillRect/>
                              </a:stretch>
                            </p:blipFill>
                            <p:spPr bwMode="auto">
                              <a:xfrm>
                                <a:off x="7101644" y="2712836"/>
                                <a:ext cx="4252912" cy="614362"/>
                              </a:xfrm>
                              <a:prstGeom prst="rect">
                                <a:avLst/>
                              </a:prstGeom>
                              <a:noFill/>
                              <a:ln>
                                <a:noFill/>
                              </a:ln>
                              <a:effectLst/>
                            </p:spPr>
                          </p:pic>
                        </p:oleObj>
                      </mc:Fallback>
                    </mc:AlternateContent>
                  </a:graphicData>
                </a:graphic>
              </p:graphicFrame>
              <p:sp>
                <p:nvSpPr>
                  <p:cNvPr id="54" name="Text Box 11"/>
                  <p:cNvSpPr txBox="1">
                    <a:spLocks noChangeArrowheads="1"/>
                  </p:cNvSpPr>
                  <p:nvPr/>
                </p:nvSpPr>
                <p:spPr bwMode="auto">
                  <a:xfrm>
                    <a:off x="5632147" y="2343504"/>
                    <a:ext cx="45925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nl-NL" altLang="nl-NL" dirty="0"/>
                      <a:t>Rekenen aan hoek met theorie kogelbaan:</a:t>
                    </a:r>
                  </a:p>
                </p:txBody>
              </p:sp>
              <p:grpSp>
                <p:nvGrpSpPr>
                  <p:cNvPr id="55" name="Groep 54"/>
                  <p:cNvGrpSpPr/>
                  <p:nvPr/>
                </p:nvGrpSpPr>
                <p:grpSpPr>
                  <a:xfrm>
                    <a:off x="4664880" y="692696"/>
                    <a:ext cx="674712" cy="2944162"/>
                    <a:chOff x="4664880" y="692696"/>
                    <a:chExt cx="674712" cy="2944162"/>
                  </a:xfrm>
                </p:grpSpPr>
                <p:cxnSp>
                  <p:nvCxnSpPr>
                    <p:cNvPr id="56" name="Rechte verbindingslijn met pijl 55"/>
                    <p:cNvCxnSpPr/>
                    <p:nvPr/>
                  </p:nvCxnSpPr>
                  <p:spPr>
                    <a:xfrm flipH="1" flipV="1">
                      <a:off x="4664880" y="692696"/>
                      <a:ext cx="170656" cy="29441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Rechte verbindingslijn 56"/>
                    <p:cNvCxnSpPr/>
                    <p:nvPr/>
                  </p:nvCxnSpPr>
                  <p:spPr>
                    <a:xfrm>
                      <a:off x="4835536" y="3636858"/>
                      <a:ext cx="5040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52" name="Tekstvak 51"/>
                <p:cNvSpPr txBox="1"/>
                <p:nvPr/>
              </p:nvSpPr>
              <p:spPr>
                <a:xfrm>
                  <a:off x="2364163" y="4040338"/>
                  <a:ext cx="444031" cy="584775"/>
                </a:xfrm>
                <a:prstGeom prst="rect">
                  <a:avLst/>
                </a:prstGeom>
                <a:noFill/>
              </p:spPr>
              <p:txBody>
                <a:bodyPr wrap="square" rtlCol="0">
                  <a:spAutoFit/>
                </a:bodyPr>
                <a:lstStyle/>
                <a:p>
                  <a:r>
                    <a:rPr lang="nl-NL" sz="3200" dirty="0"/>
                    <a:t>2</a:t>
                  </a:r>
                </a:p>
              </p:txBody>
            </p:sp>
          </p:grpSp>
        </p:grpSp>
        <p:cxnSp>
          <p:nvCxnSpPr>
            <p:cNvPr id="58" name="Rechte verbindingslijn met pijl 57"/>
            <p:cNvCxnSpPr/>
            <p:nvPr/>
          </p:nvCxnSpPr>
          <p:spPr>
            <a:xfrm flipH="1" flipV="1">
              <a:off x="1972556" y="2178546"/>
              <a:ext cx="170656" cy="29441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60" name="Groep 59"/>
          <p:cNvGrpSpPr/>
          <p:nvPr/>
        </p:nvGrpSpPr>
        <p:grpSpPr>
          <a:xfrm>
            <a:off x="2425104" y="2330947"/>
            <a:ext cx="5443336" cy="4319581"/>
            <a:chOff x="2425104" y="2330947"/>
            <a:chExt cx="5443336" cy="4319581"/>
          </a:xfrm>
        </p:grpSpPr>
        <p:cxnSp>
          <p:nvCxnSpPr>
            <p:cNvPr id="64" name="Rechte verbindingslijn met pijl 63"/>
            <p:cNvCxnSpPr/>
            <p:nvPr/>
          </p:nvCxnSpPr>
          <p:spPr>
            <a:xfrm flipV="1">
              <a:off x="3105200" y="2330947"/>
              <a:ext cx="0" cy="391947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6" name="Text Box 11"/>
            <p:cNvSpPr txBox="1">
              <a:spLocks noChangeArrowheads="1"/>
            </p:cNvSpPr>
            <p:nvPr/>
          </p:nvSpPr>
          <p:spPr bwMode="auto">
            <a:xfrm>
              <a:off x="3275855" y="6173475"/>
              <a:ext cx="45925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nl-NL" altLang="nl-NL" dirty="0"/>
                <a:t>Lijnen schrijven </a:t>
              </a:r>
            </a:p>
          </p:txBody>
        </p:sp>
        <p:sp>
          <p:nvSpPr>
            <p:cNvPr id="69" name="Tekstvak 68"/>
            <p:cNvSpPr txBox="1"/>
            <p:nvPr/>
          </p:nvSpPr>
          <p:spPr>
            <a:xfrm>
              <a:off x="2425104" y="6065753"/>
              <a:ext cx="493676" cy="584775"/>
            </a:xfrm>
            <a:prstGeom prst="rect">
              <a:avLst/>
            </a:prstGeom>
            <a:noFill/>
          </p:spPr>
          <p:txBody>
            <a:bodyPr wrap="square" rtlCol="0">
              <a:spAutoFit/>
            </a:bodyPr>
            <a:lstStyle/>
            <a:p>
              <a:r>
                <a:rPr lang="nl-NL" sz="3200" dirty="0"/>
                <a:t>4</a:t>
              </a:r>
            </a:p>
          </p:txBody>
        </p:sp>
      </p:grpSp>
      <p:grpSp>
        <p:nvGrpSpPr>
          <p:cNvPr id="47" name="Groep 46"/>
          <p:cNvGrpSpPr/>
          <p:nvPr/>
        </p:nvGrpSpPr>
        <p:grpSpPr>
          <a:xfrm>
            <a:off x="2425104" y="3241987"/>
            <a:ext cx="5613858" cy="2643996"/>
            <a:chOff x="2425104" y="3241987"/>
            <a:chExt cx="5613858" cy="2643996"/>
          </a:xfrm>
        </p:grpSpPr>
        <p:sp>
          <p:nvSpPr>
            <p:cNvPr id="63" name="Tekstvak 62"/>
            <p:cNvSpPr txBox="1"/>
            <p:nvPr/>
          </p:nvSpPr>
          <p:spPr>
            <a:xfrm>
              <a:off x="2425104" y="5301208"/>
              <a:ext cx="444031" cy="584775"/>
            </a:xfrm>
            <a:prstGeom prst="rect">
              <a:avLst/>
            </a:prstGeom>
            <a:noFill/>
          </p:spPr>
          <p:txBody>
            <a:bodyPr wrap="square" rtlCol="0">
              <a:spAutoFit/>
            </a:bodyPr>
            <a:lstStyle/>
            <a:p>
              <a:r>
                <a:rPr lang="nl-NL" sz="3200" dirty="0"/>
                <a:t>3</a:t>
              </a:r>
            </a:p>
          </p:txBody>
        </p:sp>
        <p:sp>
          <p:nvSpPr>
            <p:cNvPr id="71" name="Text Box 11"/>
            <p:cNvSpPr txBox="1">
              <a:spLocks noChangeArrowheads="1"/>
            </p:cNvSpPr>
            <p:nvPr/>
          </p:nvSpPr>
          <p:spPr bwMode="auto">
            <a:xfrm>
              <a:off x="3446377" y="5408929"/>
              <a:ext cx="45925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nl-NL" altLang="nl-NL" dirty="0"/>
                <a:t>Signaal met informatie over tv-programma</a:t>
              </a:r>
            </a:p>
          </p:txBody>
        </p:sp>
        <p:cxnSp>
          <p:nvCxnSpPr>
            <p:cNvPr id="72" name="Rechte verbindingslijn met pijl 71"/>
            <p:cNvCxnSpPr>
              <a:stCxn id="71" idx="1"/>
            </p:cNvCxnSpPr>
            <p:nvPr/>
          </p:nvCxnSpPr>
          <p:spPr>
            <a:xfrm flipV="1">
              <a:off x="3446377" y="3241987"/>
              <a:ext cx="0" cy="235160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2742620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p:txBody>
          <a:bodyPr/>
          <a:lstStyle/>
          <a:p>
            <a:pPr eaLnBrk="1" hangingPunct="1"/>
            <a:endParaRPr lang="nl-NL"/>
          </a:p>
        </p:txBody>
      </p:sp>
      <p:sp>
        <p:nvSpPr>
          <p:cNvPr id="17411" name="Rectangle 3"/>
          <p:cNvSpPr>
            <a:spLocks noGrp="1" noChangeArrowheads="1"/>
          </p:cNvSpPr>
          <p:nvPr>
            <p:ph type="subTitle" idx="1"/>
          </p:nvPr>
        </p:nvSpPr>
        <p:spPr/>
        <p:txBody>
          <a:bodyPr/>
          <a:lstStyle/>
          <a:p>
            <a:pPr eaLnBrk="1" hangingPunct="1"/>
            <a:endParaRPr lang="nl-NL"/>
          </a:p>
        </p:txBody>
      </p:sp>
      <p:sp>
        <p:nvSpPr>
          <p:cNvPr id="17412" name="Rectangle 4"/>
          <p:cNvSpPr>
            <a:spLocks noChangeArrowheads="1"/>
          </p:cNvSpPr>
          <p:nvPr/>
        </p:nvSpPr>
        <p:spPr bwMode="auto">
          <a:xfrm>
            <a:off x="0" y="0"/>
            <a:ext cx="9144000" cy="6858000"/>
          </a:xfrm>
          <a:prstGeom prst="rect">
            <a:avLst/>
          </a:prstGeom>
          <a:solidFill>
            <a:srgbClr val="FFCCCC"/>
          </a:solidFill>
          <a:ln w="9525">
            <a:solidFill>
              <a:srgbClr val="FFCC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7413" name="Rectangle 5"/>
          <p:cNvSpPr>
            <a:spLocks noChangeArrowheads="1"/>
          </p:cNvSpPr>
          <p:nvPr/>
        </p:nvSpPr>
        <p:spPr bwMode="auto">
          <a:xfrm>
            <a:off x="0" y="0"/>
            <a:ext cx="1042988" cy="6858000"/>
          </a:xfrm>
          <a:prstGeom prst="rect">
            <a:avLst/>
          </a:prstGeom>
          <a:solidFill>
            <a:srgbClr val="FF0000"/>
          </a:solidFill>
          <a:ln w="9525">
            <a:solidFill>
              <a:srgbClr val="FF0000"/>
            </a:solidFill>
            <a:miter lim="800000"/>
            <a:headEnd/>
            <a:tailEnd/>
          </a:ln>
        </p:spPr>
        <p:txBody>
          <a:bodyPr wrap="none" anchor="ctr"/>
          <a:lstStyle/>
          <a:p>
            <a:endParaRPr lang="nl-NL"/>
          </a:p>
        </p:txBody>
      </p:sp>
      <p:sp>
        <p:nvSpPr>
          <p:cNvPr id="17414" name="Rectangle 6"/>
          <p:cNvSpPr>
            <a:spLocks noChangeArrowheads="1"/>
          </p:cNvSpPr>
          <p:nvPr/>
        </p:nvSpPr>
        <p:spPr bwMode="auto">
          <a:xfrm>
            <a:off x="0" y="0"/>
            <a:ext cx="9144000" cy="1125538"/>
          </a:xfrm>
          <a:prstGeom prst="rect">
            <a:avLst/>
          </a:prstGeom>
          <a:solidFill>
            <a:srgbClr val="FF0000"/>
          </a:solidFill>
          <a:ln w="9525">
            <a:solidFill>
              <a:srgbClr val="FF0000"/>
            </a:solidFill>
            <a:miter lim="800000"/>
            <a:headEnd/>
            <a:tailEnd/>
          </a:ln>
        </p:spPr>
        <p:txBody>
          <a:bodyPr wrap="none" anchor="ctr"/>
          <a:lstStyle/>
          <a:p>
            <a:endParaRPr lang="nl-NL"/>
          </a:p>
        </p:txBody>
      </p:sp>
      <p:sp>
        <p:nvSpPr>
          <p:cNvPr id="17415" name="Text Box 8"/>
          <p:cNvSpPr txBox="1">
            <a:spLocks noChangeArrowheads="1"/>
          </p:cNvSpPr>
          <p:nvPr/>
        </p:nvSpPr>
        <p:spPr bwMode="auto">
          <a:xfrm>
            <a:off x="1116013" y="260350"/>
            <a:ext cx="7812087" cy="579438"/>
          </a:xfrm>
          <a:prstGeom prst="rect">
            <a:avLst/>
          </a:prstGeom>
          <a:solidFill>
            <a:srgbClr val="FF0000"/>
          </a:solidFill>
          <a:ln w="9525">
            <a:solidFill>
              <a:srgbClr val="FF0000"/>
            </a:solidFill>
            <a:miter lim="800000"/>
            <a:headEnd/>
            <a:tailEnd/>
          </a:ln>
        </p:spPr>
        <p:txBody>
          <a:bodyPr>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spcBef>
                <a:spcPct val="50000"/>
              </a:spcBef>
            </a:pPr>
            <a:r>
              <a:rPr lang="nl-NL" sz="3200" b="1" dirty="0">
                <a:latin typeface="Comic Sans MS" pitchFamily="66" charset="0"/>
              </a:rPr>
              <a:t>POOLLICHT</a:t>
            </a:r>
          </a:p>
        </p:txBody>
      </p:sp>
      <p:pic>
        <p:nvPicPr>
          <p:cNvPr id="8" name="Picture 10" descr="sc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3848418"/>
            <a:ext cx="3979068" cy="30095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1" descr="poollicht op satelli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125539"/>
            <a:ext cx="3979068" cy="27228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poollicht grote beer"/>
          <p:cNvPicPr>
            <a:picLocks noChangeAspect="1" noChangeArrowheads="1"/>
          </p:cNvPicPr>
          <p:nvPr/>
        </p:nvPicPr>
        <p:blipFill rotWithShape="1">
          <a:blip r:embed="rId4">
            <a:extLst>
              <a:ext uri="{28A0092B-C50C-407E-A947-70E740481C1C}">
                <a14:useLocalDpi xmlns:a14="http://schemas.microsoft.com/office/drawing/2010/main" val="0"/>
              </a:ext>
            </a:extLst>
          </a:blip>
          <a:srcRect t="10111"/>
          <a:stretch/>
        </p:blipFill>
        <p:spPr bwMode="auto">
          <a:xfrm>
            <a:off x="5022056" y="1125538"/>
            <a:ext cx="4144444" cy="2722880"/>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6228184" y="6497708"/>
            <a:ext cx="1188516" cy="369332"/>
          </a:xfrm>
          <a:prstGeom prst="rect">
            <a:avLst/>
          </a:prstGeom>
          <a:noFill/>
        </p:spPr>
        <p:txBody>
          <a:bodyPr wrap="square" rtlCol="0">
            <a:spAutoFit/>
          </a:bodyPr>
          <a:lstStyle/>
          <a:p>
            <a:r>
              <a:rPr lang="nl-NL" dirty="0">
                <a:hlinkClick r:id="rId5"/>
              </a:rPr>
              <a:t>KLIK HIER</a:t>
            </a:r>
            <a:endParaRPr lang="nl-NL" dirty="0"/>
          </a:p>
        </p:txBody>
      </p:sp>
      <p:sp>
        <p:nvSpPr>
          <p:cNvPr id="3" name="Tekstvak 2"/>
          <p:cNvSpPr txBox="1"/>
          <p:nvPr/>
        </p:nvSpPr>
        <p:spPr>
          <a:xfrm>
            <a:off x="5022056" y="4005064"/>
            <a:ext cx="4121944" cy="2585323"/>
          </a:xfrm>
          <a:prstGeom prst="rect">
            <a:avLst/>
          </a:prstGeom>
          <a:noFill/>
        </p:spPr>
        <p:txBody>
          <a:bodyPr wrap="square" rtlCol="0">
            <a:spAutoFit/>
          </a:bodyPr>
          <a:lstStyle/>
          <a:p>
            <a:r>
              <a:rPr lang="nl-NL" dirty="0"/>
              <a:t>Het B-veld van de aarde is niet homogeen, het heeft net als een staafmagneet rare flaporen. Kosmische straling vanaf de zon kan in het veld ingevangen worden en urenlang spiegelen tussen de NP en de ZP van de aarde.</a:t>
            </a:r>
          </a:p>
          <a:p>
            <a:r>
              <a:rPr lang="nl-NL" dirty="0"/>
              <a:t>   Wat wij dan zien is poollicht, fraaie </a:t>
            </a:r>
            <a:r>
              <a:rPr lang="nl-NL" dirty="0" err="1"/>
              <a:t>licht-effecten</a:t>
            </a:r>
            <a:r>
              <a:rPr lang="nl-NL" dirty="0"/>
              <a:t> aan de hemel. </a:t>
            </a:r>
          </a:p>
          <a:p>
            <a:r>
              <a:rPr lang="nl-NL" dirty="0"/>
              <a:t>   KEES FLOOR  geeft meer informatie:</a:t>
            </a:r>
          </a:p>
        </p:txBody>
      </p:sp>
      <p:cxnSp>
        <p:nvCxnSpPr>
          <p:cNvPr id="5" name="Rechte verbindingslijn 4"/>
          <p:cNvCxnSpPr/>
          <p:nvPr/>
        </p:nvCxnSpPr>
        <p:spPr>
          <a:xfrm>
            <a:off x="1042988" y="3848418"/>
            <a:ext cx="81235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p:cNvCxnSpPr/>
          <p:nvPr/>
        </p:nvCxnSpPr>
        <p:spPr>
          <a:xfrm flipV="1">
            <a:off x="5022056" y="1125538"/>
            <a:ext cx="0" cy="57324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kstvak 15">
            <a:extLst>
              <a:ext uri="{FF2B5EF4-FFF2-40B4-BE49-F238E27FC236}">
                <a16:creationId xmlns:a16="http://schemas.microsoft.com/office/drawing/2014/main" id="{6CBFE23F-69CD-4792-9AA3-87C55359318D}"/>
              </a:ext>
            </a:extLst>
          </p:cNvPr>
          <p:cNvSpPr txBox="1"/>
          <p:nvPr/>
        </p:nvSpPr>
        <p:spPr>
          <a:xfrm>
            <a:off x="6300192" y="304681"/>
            <a:ext cx="2344216" cy="369332"/>
          </a:xfrm>
          <a:prstGeom prst="rect">
            <a:avLst/>
          </a:prstGeom>
          <a:noFill/>
        </p:spPr>
        <p:txBody>
          <a:bodyPr wrap="square" rtlCol="0">
            <a:spAutoFit/>
          </a:bodyPr>
          <a:lstStyle/>
          <a:p>
            <a:r>
              <a:rPr lang="nl-NL" dirty="0">
                <a:hlinkClick r:id="rId6"/>
              </a:rPr>
              <a:t>WAT IS POOLLICHT</a:t>
            </a:r>
            <a:endParaRPr lang="nl-NL" dirty="0"/>
          </a:p>
        </p:txBody>
      </p:sp>
    </p:spTree>
    <p:extLst>
      <p:ext uri="{BB962C8B-B14F-4D97-AF65-F5344CB8AC3E}">
        <p14:creationId xmlns:p14="http://schemas.microsoft.com/office/powerpoint/2010/main" val="184070192"/>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p:txBody>
          <a:bodyPr/>
          <a:lstStyle/>
          <a:p>
            <a:pPr eaLnBrk="1" hangingPunct="1"/>
            <a:endParaRPr lang="nl-NL"/>
          </a:p>
        </p:txBody>
      </p:sp>
      <p:sp>
        <p:nvSpPr>
          <p:cNvPr id="21507" name="Rectangle 3"/>
          <p:cNvSpPr>
            <a:spLocks noGrp="1" noChangeArrowheads="1"/>
          </p:cNvSpPr>
          <p:nvPr>
            <p:ph type="subTitle" idx="1"/>
          </p:nvPr>
        </p:nvSpPr>
        <p:spPr/>
        <p:txBody>
          <a:bodyPr/>
          <a:lstStyle/>
          <a:p>
            <a:pPr eaLnBrk="1" hangingPunct="1"/>
            <a:endParaRPr lang="nl-NL"/>
          </a:p>
        </p:txBody>
      </p:sp>
      <p:sp>
        <p:nvSpPr>
          <p:cNvPr id="21508" name="Rectangle 4"/>
          <p:cNvSpPr>
            <a:spLocks noChangeArrowheads="1"/>
          </p:cNvSpPr>
          <p:nvPr/>
        </p:nvSpPr>
        <p:spPr bwMode="auto">
          <a:xfrm>
            <a:off x="0" y="0"/>
            <a:ext cx="9144000" cy="6858000"/>
          </a:xfrm>
          <a:prstGeom prst="rect">
            <a:avLst/>
          </a:prstGeom>
          <a:solidFill>
            <a:srgbClr val="FFCCFF"/>
          </a:solidFill>
          <a:ln w="9525">
            <a:solidFill>
              <a:srgbClr val="FF99FF"/>
            </a:solidFill>
            <a:miter lim="800000"/>
            <a:headEnd/>
            <a:tailEnd/>
          </a:ln>
        </p:spPr>
        <p:txBody>
          <a:bodyPr wrap="none" anchor="ctr"/>
          <a:lstStyle/>
          <a:p>
            <a:endParaRPr lang="nl-NL"/>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5" y="858018"/>
            <a:ext cx="3696202" cy="3088506"/>
          </a:xfrm>
          <a:prstGeom prst="rect">
            <a:avLst/>
          </a:prstGeom>
        </p:spPr>
      </p:pic>
      <p:pic>
        <p:nvPicPr>
          <p:cNvPr id="9" name="Afbeelding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71815" y="858018"/>
            <a:ext cx="4672185" cy="307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Rechte verbindingslijn 3"/>
          <p:cNvCxnSpPr/>
          <p:nvPr/>
        </p:nvCxnSpPr>
        <p:spPr>
          <a:xfrm>
            <a:off x="539552" y="3933058"/>
            <a:ext cx="8615389" cy="4178"/>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 name="Rechte verbindingslijn 11"/>
          <p:cNvCxnSpPr/>
          <p:nvPr/>
        </p:nvCxnSpPr>
        <p:spPr>
          <a:xfrm flipH="1" flipV="1">
            <a:off x="4451777" y="844550"/>
            <a:ext cx="20038" cy="3079219"/>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21509" name="Rectangle 5"/>
          <p:cNvSpPr>
            <a:spLocks noChangeArrowheads="1"/>
          </p:cNvSpPr>
          <p:nvPr/>
        </p:nvSpPr>
        <p:spPr bwMode="auto">
          <a:xfrm>
            <a:off x="0" y="0"/>
            <a:ext cx="755576" cy="6858000"/>
          </a:xfrm>
          <a:prstGeom prst="rect">
            <a:avLst/>
          </a:prstGeom>
          <a:solidFill>
            <a:srgbClr val="7030A0"/>
          </a:solidFill>
          <a:ln w="9525">
            <a:solidFill>
              <a:srgbClr val="7030A0"/>
            </a:solidFill>
            <a:miter lim="800000"/>
            <a:headEnd/>
            <a:tailEnd/>
          </a:ln>
        </p:spPr>
        <p:txBody>
          <a:bodyPr wrap="none" anchor="ctr"/>
          <a:lstStyle/>
          <a:p>
            <a:endParaRPr lang="nl-NL"/>
          </a:p>
        </p:txBody>
      </p:sp>
      <p:sp>
        <p:nvSpPr>
          <p:cNvPr id="21510" name="Rectangle 6"/>
          <p:cNvSpPr>
            <a:spLocks noChangeArrowheads="1"/>
          </p:cNvSpPr>
          <p:nvPr/>
        </p:nvSpPr>
        <p:spPr bwMode="auto">
          <a:xfrm>
            <a:off x="10941" y="1"/>
            <a:ext cx="9144000" cy="844549"/>
          </a:xfrm>
          <a:prstGeom prst="rect">
            <a:avLst/>
          </a:prstGeom>
          <a:solidFill>
            <a:srgbClr val="7030A0"/>
          </a:solidFill>
          <a:ln w="9525">
            <a:solidFill>
              <a:srgbClr val="7030A0"/>
            </a:solidFill>
            <a:miter lim="800000"/>
            <a:headEnd/>
            <a:tailEnd/>
          </a:ln>
        </p:spPr>
        <p:txBody>
          <a:bodyPr wrap="none" anchor="ctr"/>
          <a:lstStyle/>
          <a:p>
            <a:endParaRPr lang="nl-NL"/>
          </a:p>
        </p:txBody>
      </p:sp>
      <p:sp>
        <p:nvSpPr>
          <p:cNvPr id="13320" name="Text Box 8"/>
          <p:cNvSpPr txBox="1">
            <a:spLocks noChangeArrowheads="1"/>
          </p:cNvSpPr>
          <p:nvPr/>
        </p:nvSpPr>
        <p:spPr bwMode="auto">
          <a:xfrm>
            <a:off x="1116013" y="130175"/>
            <a:ext cx="7812087"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eaLnBrk="1" hangingPunct="1">
              <a:spcBef>
                <a:spcPct val="50000"/>
              </a:spcBef>
              <a:defRPr/>
            </a:pPr>
            <a:r>
              <a:rPr lang="nl-NL" sz="3200" b="1" cap="all" dirty="0">
                <a:latin typeface="Comic Sans MS" pitchFamily="66" charset="0"/>
              </a:rPr>
              <a:t>Van de graaf generator</a:t>
            </a:r>
          </a:p>
        </p:txBody>
      </p:sp>
      <p:sp>
        <p:nvSpPr>
          <p:cNvPr id="15" name="Rectangle 6"/>
          <p:cNvSpPr>
            <a:spLocks noChangeArrowheads="1"/>
          </p:cNvSpPr>
          <p:nvPr/>
        </p:nvSpPr>
        <p:spPr bwMode="auto">
          <a:xfrm>
            <a:off x="29263" y="6165304"/>
            <a:ext cx="9144000" cy="692696"/>
          </a:xfrm>
          <a:prstGeom prst="rect">
            <a:avLst/>
          </a:prstGeom>
          <a:solidFill>
            <a:srgbClr val="7030A0"/>
          </a:solidFill>
          <a:ln w="9525">
            <a:solidFill>
              <a:srgbClr val="7030A0"/>
            </a:solidFill>
            <a:miter lim="800000"/>
            <a:headEnd/>
            <a:tailEnd/>
          </a:ln>
        </p:spPr>
        <p:txBody>
          <a:bodyPr wrap="none" anchor="ctr"/>
          <a:lstStyle/>
          <a:p>
            <a:endParaRPr lang="nl-NL"/>
          </a:p>
        </p:txBody>
      </p:sp>
      <p:sp>
        <p:nvSpPr>
          <p:cNvPr id="7" name="Tekstvak 6"/>
          <p:cNvSpPr txBox="1"/>
          <p:nvPr/>
        </p:nvSpPr>
        <p:spPr>
          <a:xfrm>
            <a:off x="790956" y="4022909"/>
            <a:ext cx="8199831" cy="2154436"/>
          </a:xfrm>
          <a:prstGeom prst="rect">
            <a:avLst/>
          </a:prstGeom>
          <a:solidFill>
            <a:srgbClr val="FFCCFF"/>
          </a:solidFill>
        </p:spPr>
        <p:txBody>
          <a:bodyPr wrap="square" rtlCol="0">
            <a:spAutoFit/>
          </a:bodyPr>
          <a:lstStyle/>
          <a:p>
            <a:r>
              <a:rPr lang="nl-NL" dirty="0">
                <a:solidFill>
                  <a:srgbClr val="7030A0"/>
                </a:solidFill>
              </a:rPr>
              <a:t>Rubberen band draait	</a:t>
            </a:r>
            <a:r>
              <a:rPr lang="nl-NL" dirty="0">
                <a:solidFill>
                  <a:srgbClr val="7030A0"/>
                </a:solidFill>
                <a:sym typeface="Wingdings" pitchFamily="2" charset="2"/>
              </a:rPr>
              <a:t>	vervoer ladingen</a:t>
            </a:r>
          </a:p>
          <a:p>
            <a:r>
              <a:rPr lang="nl-NL" dirty="0">
                <a:solidFill>
                  <a:srgbClr val="7030A0"/>
                </a:solidFill>
                <a:sym typeface="Wingdings" pitchFamily="2" charset="2"/>
              </a:rPr>
              <a:t>				enorm grote spanningen</a:t>
            </a:r>
          </a:p>
          <a:p>
            <a:endParaRPr lang="nl-NL" sz="800" dirty="0">
              <a:solidFill>
                <a:srgbClr val="7030A0"/>
              </a:solidFill>
              <a:sym typeface="Wingdings" pitchFamily="2" charset="2"/>
            </a:endParaRPr>
          </a:p>
          <a:p>
            <a:r>
              <a:rPr lang="nl-NL" dirty="0">
                <a:solidFill>
                  <a:srgbClr val="7030A0"/>
                </a:solidFill>
                <a:sym typeface="Wingdings" pitchFamily="2" charset="2"/>
              </a:rPr>
              <a:t>			Effect 1: doorslagspanning overschreden        bliksem</a:t>
            </a:r>
          </a:p>
          <a:p>
            <a:r>
              <a:rPr lang="nl-NL" dirty="0">
                <a:solidFill>
                  <a:srgbClr val="7030A0"/>
                </a:solidFill>
                <a:sym typeface="Wingdings" pitchFamily="2" charset="2"/>
              </a:rPr>
              <a:t>			Effect 2: krachten zichtbaar maken met papiertjes/haren</a:t>
            </a:r>
          </a:p>
          <a:p>
            <a:endParaRPr lang="nl-NL" dirty="0">
              <a:solidFill>
                <a:srgbClr val="7030A0"/>
              </a:solidFill>
              <a:sym typeface="Wingdings" pitchFamily="2" charset="2"/>
            </a:endParaRPr>
          </a:p>
          <a:p>
            <a:r>
              <a:rPr lang="nl-NL" dirty="0">
                <a:solidFill>
                  <a:srgbClr val="7030A0"/>
                </a:solidFill>
                <a:sym typeface="Wingdings" pitchFamily="2" charset="2"/>
              </a:rPr>
              <a:t>			buiten geleider: afstoting</a:t>
            </a:r>
          </a:p>
          <a:p>
            <a:r>
              <a:rPr lang="nl-NL" dirty="0">
                <a:solidFill>
                  <a:srgbClr val="7030A0"/>
                </a:solidFill>
                <a:sym typeface="Wingdings" pitchFamily="2" charset="2"/>
              </a:rPr>
              <a:t>			binnen geleider geen krachten (kooi van Faraday)</a:t>
            </a:r>
            <a:endParaRPr lang="nl-NL" dirty="0">
              <a:solidFill>
                <a:srgbClr val="7030A0"/>
              </a:solidFill>
            </a:endParaRPr>
          </a:p>
        </p:txBody>
      </p:sp>
    </p:spTree>
    <p:extLst>
      <p:ext uri="{BB962C8B-B14F-4D97-AF65-F5344CB8AC3E}">
        <p14:creationId xmlns:p14="http://schemas.microsoft.com/office/powerpoint/2010/main" val="762780488"/>
      </p:ext>
    </p:extLst>
  </p:cSld>
  <p:clrMapOvr>
    <a:masterClrMapping/>
  </p:clrMapOvr>
  <p:transition spd="slow">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Rectangle 4"/>
          <p:cNvSpPr>
            <a:spLocks noChangeArrowheads="1"/>
          </p:cNvSpPr>
          <p:nvPr/>
        </p:nvSpPr>
        <p:spPr bwMode="auto">
          <a:xfrm>
            <a:off x="-1" y="6093296"/>
            <a:ext cx="9126129" cy="764704"/>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lgn="ctr">
              <a:defRPr/>
            </a:pPr>
            <a:endParaRPr lang="nl-NL"/>
          </a:p>
        </p:txBody>
      </p:sp>
      <p:sp>
        <p:nvSpPr>
          <p:cNvPr id="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7"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8"/>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11" name="Rectangle 10"/>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41987" name="Rectangle 3"/>
          <p:cNvSpPr>
            <a:spLocks noChangeArrowheads="1"/>
          </p:cNvSpPr>
          <p:nvPr/>
        </p:nvSpPr>
        <p:spPr bwMode="auto">
          <a:xfrm>
            <a:off x="0" y="0"/>
            <a:ext cx="9144000" cy="914400"/>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defRPr/>
            </a:pPr>
            <a:endParaRPr lang="nl-NL"/>
          </a:p>
        </p:txBody>
      </p:sp>
      <p:sp>
        <p:nvSpPr>
          <p:cNvPr id="41988" name="Text Box 5"/>
          <p:cNvSpPr txBox="1">
            <a:spLocks noChangeArrowheads="1"/>
          </p:cNvSpPr>
          <p:nvPr/>
        </p:nvSpPr>
        <p:spPr bwMode="auto">
          <a:xfrm>
            <a:off x="0" y="115888"/>
            <a:ext cx="9144000" cy="650875"/>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algn="ctr" eaLnBrk="1" hangingPunct="1">
              <a:spcBef>
                <a:spcPct val="50000"/>
              </a:spcBef>
              <a:defRPr/>
            </a:pPr>
            <a:r>
              <a:rPr lang="nl-NL" sz="3600" b="1" dirty="0">
                <a:solidFill>
                  <a:schemeClr val="bg1"/>
                </a:solidFill>
                <a:latin typeface="Comic Sans MS" pitchFamily="66" charset="0"/>
              </a:rPr>
              <a:t>SOM 60 CIRKELEN</a:t>
            </a:r>
          </a:p>
        </p:txBody>
      </p:sp>
      <p:pic>
        <p:nvPicPr>
          <p:cNvPr id="59394" name="Afbeelding 2">
            <a:extLst>
              <a:ext uri="{FF2B5EF4-FFF2-40B4-BE49-F238E27FC236}">
                <a16:creationId xmlns:a16="http://schemas.microsoft.com/office/drawing/2014/main" id="{6A6F4EA6-751D-4689-9C11-5E78F70402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0292" y="2795444"/>
            <a:ext cx="4185836" cy="3252876"/>
          </a:xfrm>
          <a:prstGeom prst="rect">
            <a:avLst/>
          </a:prstGeom>
          <a:solidFill>
            <a:schemeClr val="tx2">
              <a:lumMod val="40000"/>
              <a:lumOff val="60000"/>
            </a:schemeClr>
          </a:solidFill>
          <a:ln w="57150">
            <a:solidFill>
              <a:schemeClr val="tx2">
                <a:lumMod val="40000"/>
                <a:lumOff val="60000"/>
              </a:schemeClr>
            </a:solidFill>
          </a:ln>
        </p:spPr>
      </p:pic>
      <p:sp>
        <p:nvSpPr>
          <p:cNvPr id="8" name="Rechthoek 7">
            <a:extLst>
              <a:ext uri="{FF2B5EF4-FFF2-40B4-BE49-F238E27FC236}">
                <a16:creationId xmlns:a16="http://schemas.microsoft.com/office/drawing/2014/main" id="{AE4C3F60-2F28-4839-B0B6-723B445EE846}"/>
              </a:ext>
            </a:extLst>
          </p:cNvPr>
          <p:cNvSpPr/>
          <p:nvPr/>
        </p:nvSpPr>
        <p:spPr>
          <a:xfrm>
            <a:off x="816206" y="1080652"/>
            <a:ext cx="8238692" cy="1477328"/>
          </a:xfrm>
          <a:prstGeom prst="rect">
            <a:avLst/>
          </a:prstGeom>
        </p:spPr>
        <p:txBody>
          <a:bodyPr wrap="square">
            <a:spAutoFit/>
          </a:bodyPr>
          <a:lstStyle/>
          <a:p>
            <a:pPr lvl="0" algn="just">
              <a:spcAft>
                <a:spcPts val="0"/>
              </a:spcAft>
              <a:buClr>
                <a:srgbClr val="548DD4"/>
              </a:buClr>
              <a:buSzPts val="900"/>
              <a:tabLst>
                <a:tab pos="354013" algn="l"/>
              </a:tabLst>
            </a:pPr>
            <a:r>
              <a:rPr lang="nl-NL" dirty="0">
                <a:ea typeface="Times New Roman" panose="02020603050405020304" pitchFamily="18" charset="0"/>
              </a:rPr>
              <a:t>A	De richting van de lorentzkracht is steeds loodrecht op de snelheid van het deeltje, dus verandert de grootte van de snelheid van het deeltje niet en daarmee verandert de grootte van de lorentzkracht ook niet. Maar de richting van de snelheid van het deeltje verandert wel onder invloed van de lorentzkracht en dus verandert ook de richting van de lorentzkracht zelf.</a:t>
            </a:r>
          </a:p>
        </p:txBody>
      </p:sp>
      <p:sp>
        <p:nvSpPr>
          <p:cNvPr id="10" name="Rechthoek 9">
            <a:extLst>
              <a:ext uri="{FF2B5EF4-FFF2-40B4-BE49-F238E27FC236}">
                <a16:creationId xmlns:a16="http://schemas.microsoft.com/office/drawing/2014/main" id="{98AAC847-68AF-4947-B8A4-E6B63F00085E}"/>
              </a:ext>
            </a:extLst>
          </p:cNvPr>
          <p:cNvSpPr/>
          <p:nvPr/>
        </p:nvSpPr>
        <p:spPr>
          <a:xfrm>
            <a:off x="760188" y="2868909"/>
            <a:ext cx="4116612" cy="1477328"/>
          </a:xfrm>
          <a:prstGeom prst="rect">
            <a:avLst/>
          </a:prstGeom>
        </p:spPr>
        <p:txBody>
          <a:bodyPr wrap="square">
            <a:spAutoFit/>
          </a:bodyPr>
          <a:lstStyle/>
          <a:p>
            <a:pPr lvl="0" defTabSz="354013">
              <a:spcAft>
                <a:spcPts val="0"/>
              </a:spcAft>
              <a:buClr>
                <a:srgbClr val="548DD4"/>
              </a:buClr>
              <a:buSzPts val="900"/>
            </a:pPr>
            <a:r>
              <a:rPr lang="nl-NL" dirty="0">
                <a:ea typeface="Times New Roman" panose="02020603050405020304" pitchFamily="18" charset="0"/>
              </a:rPr>
              <a:t>B	De richting van de lorentzkracht is steeds loodrecht op de richting van de snelheid van het deeltje dus is deze kracht de middelpuntzoekende kracht op het deeltje en gaat het een cirkelbaan maken.</a:t>
            </a:r>
          </a:p>
        </p:txBody>
      </p:sp>
      <p:sp>
        <p:nvSpPr>
          <p:cNvPr id="16" name="Rectangle 4">
            <a:extLst>
              <a:ext uri="{FF2B5EF4-FFF2-40B4-BE49-F238E27FC236}">
                <a16:creationId xmlns:a16="http://schemas.microsoft.com/office/drawing/2014/main" id="{05C68E65-E37B-4A4F-A21C-E3207D9B3A20}"/>
              </a:ext>
            </a:extLst>
          </p:cNvPr>
          <p:cNvSpPr>
            <a:spLocks noChangeArrowheads="1"/>
          </p:cNvSpPr>
          <p:nvPr/>
        </p:nvSpPr>
        <p:spPr bwMode="auto">
          <a:xfrm>
            <a:off x="-2735" y="85067"/>
            <a:ext cx="758311" cy="6772933"/>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lgn="ctr">
              <a:defRPr/>
            </a:pPr>
            <a:endParaRPr lang="nl-NL"/>
          </a:p>
        </p:txBody>
      </p:sp>
      <p:sp>
        <p:nvSpPr>
          <p:cNvPr id="13" name="Rechthoek 12">
            <a:extLst>
              <a:ext uri="{FF2B5EF4-FFF2-40B4-BE49-F238E27FC236}">
                <a16:creationId xmlns:a16="http://schemas.microsoft.com/office/drawing/2014/main" id="{C305B82F-F325-4DB4-B7E1-68B8826B158D}"/>
              </a:ext>
            </a:extLst>
          </p:cNvPr>
          <p:cNvSpPr/>
          <p:nvPr/>
        </p:nvSpPr>
        <p:spPr>
          <a:xfrm>
            <a:off x="783020" y="4548882"/>
            <a:ext cx="4116612" cy="1477328"/>
          </a:xfrm>
          <a:prstGeom prst="rect">
            <a:avLst/>
          </a:prstGeom>
        </p:spPr>
        <p:txBody>
          <a:bodyPr wrap="square">
            <a:spAutoFit/>
          </a:bodyPr>
          <a:lstStyle/>
          <a:p>
            <a:pPr lvl="0" defTabSz="354013">
              <a:spcAft>
                <a:spcPts val="0"/>
              </a:spcAft>
              <a:buClr>
                <a:srgbClr val="548DD4"/>
              </a:buClr>
              <a:buSzPts val="900"/>
            </a:pPr>
            <a:r>
              <a:rPr lang="nl-NL" dirty="0">
                <a:ea typeface="Times New Roman" panose="02020603050405020304" pitchFamily="18" charset="0"/>
              </a:rPr>
              <a:t>C	 De richting van de stroom is naar rechts en de richting van het magneetveld het papier in, dus zal het deeltje naar boven toe worden afgebogen (volgens een cirkelbaan), zie figuur.</a:t>
            </a:r>
          </a:p>
        </p:txBody>
      </p:sp>
    </p:spTree>
    <p:extLst>
      <p:ext uri="{BB962C8B-B14F-4D97-AF65-F5344CB8AC3E}">
        <p14:creationId xmlns:p14="http://schemas.microsoft.com/office/powerpoint/2010/main" val="64078618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Rectangle 4"/>
          <p:cNvSpPr>
            <a:spLocks noChangeArrowheads="1"/>
          </p:cNvSpPr>
          <p:nvPr/>
        </p:nvSpPr>
        <p:spPr bwMode="auto">
          <a:xfrm>
            <a:off x="-18360" y="-8136"/>
            <a:ext cx="827088" cy="6858000"/>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lgn="ctr">
              <a:defRPr/>
            </a:pPr>
            <a:endParaRPr lang="nl-NL"/>
          </a:p>
        </p:txBody>
      </p:sp>
      <p:sp>
        <p:nvSpPr>
          <p:cNvPr id="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7"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8"/>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11" name="Rectangle 10"/>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41987" name="Rectangle 3"/>
          <p:cNvSpPr>
            <a:spLocks noChangeArrowheads="1"/>
          </p:cNvSpPr>
          <p:nvPr/>
        </p:nvSpPr>
        <p:spPr bwMode="auto">
          <a:xfrm>
            <a:off x="0" y="0"/>
            <a:ext cx="9144000" cy="914400"/>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defRPr/>
            </a:pPr>
            <a:endParaRPr lang="nl-NL"/>
          </a:p>
        </p:txBody>
      </p:sp>
      <p:sp>
        <p:nvSpPr>
          <p:cNvPr id="41988" name="Text Box 5"/>
          <p:cNvSpPr txBox="1">
            <a:spLocks noChangeArrowheads="1"/>
          </p:cNvSpPr>
          <p:nvPr/>
        </p:nvSpPr>
        <p:spPr bwMode="auto">
          <a:xfrm>
            <a:off x="0" y="115888"/>
            <a:ext cx="9144000" cy="650875"/>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algn="ctr" eaLnBrk="1" hangingPunct="1">
              <a:spcBef>
                <a:spcPct val="50000"/>
              </a:spcBef>
              <a:defRPr/>
            </a:pPr>
            <a:r>
              <a:rPr lang="nl-NL" sz="3600" b="1" dirty="0">
                <a:solidFill>
                  <a:schemeClr val="bg1"/>
                </a:solidFill>
                <a:latin typeface="Comic Sans MS" pitchFamily="66" charset="0"/>
              </a:rPr>
              <a:t>SOM 69 CYCLOTRON</a:t>
            </a:r>
          </a:p>
        </p:txBody>
      </p:sp>
      <p:sp>
        <p:nvSpPr>
          <p:cNvPr id="2" name="Rechthoek 1">
            <a:extLst>
              <a:ext uri="{FF2B5EF4-FFF2-40B4-BE49-F238E27FC236}">
                <a16:creationId xmlns:a16="http://schemas.microsoft.com/office/drawing/2014/main" id="{7DCBE580-A361-4351-A3D6-49F4E08D2E4D}"/>
              </a:ext>
            </a:extLst>
          </p:cNvPr>
          <p:cNvSpPr/>
          <p:nvPr/>
        </p:nvSpPr>
        <p:spPr>
          <a:xfrm>
            <a:off x="827088" y="893134"/>
            <a:ext cx="7417320" cy="923330"/>
          </a:xfrm>
          <a:prstGeom prst="rect">
            <a:avLst/>
          </a:prstGeom>
        </p:spPr>
        <p:txBody>
          <a:bodyPr wrap="square">
            <a:spAutoFit/>
          </a:bodyPr>
          <a:lstStyle/>
          <a:p>
            <a:pPr lvl="0" algn="just" defTabSz="361950">
              <a:spcAft>
                <a:spcPts val="0"/>
              </a:spcAft>
              <a:buClr>
                <a:srgbClr val="548DD4"/>
              </a:buClr>
              <a:buSzPts val="900"/>
            </a:pPr>
            <a:r>
              <a:rPr lang="nl-NL" dirty="0">
                <a:ea typeface="Times New Roman" panose="02020603050405020304" pitchFamily="18" charset="0"/>
              </a:rPr>
              <a:t>A	Telkens als het proton in ‘n halve doos ‘n halve cirkel beschrijft wordt de spanning omgekeerd, zodat de spanning tussen de dozen het proton steeds weer versnelt.</a:t>
            </a:r>
          </a:p>
        </p:txBody>
      </p:sp>
      <p:sp>
        <p:nvSpPr>
          <p:cNvPr id="12" name="Rectangle 4">
            <a:extLst>
              <a:ext uri="{FF2B5EF4-FFF2-40B4-BE49-F238E27FC236}">
                <a16:creationId xmlns:a16="http://schemas.microsoft.com/office/drawing/2014/main" id="{1A19266E-0A53-44F9-9E78-F66FC45A71BD}"/>
              </a:ext>
            </a:extLst>
          </p:cNvPr>
          <p:cNvSpPr>
            <a:spLocks noChangeArrowheads="1"/>
          </p:cNvSpPr>
          <p:nvPr/>
        </p:nvSpPr>
        <p:spPr bwMode="auto">
          <a:xfrm>
            <a:off x="8310016" y="-8136"/>
            <a:ext cx="827088" cy="6858000"/>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lgn="ctr">
              <a:defRPr/>
            </a:pPr>
            <a:endParaRPr lang="nl-NL"/>
          </a:p>
        </p:txBody>
      </p:sp>
      <p:sp>
        <p:nvSpPr>
          <p:cNvPr id="13" name="Rectangle 3">
            <a:extLst>
              <a:ext uri="{FF2B5EF4-FFF2-40B4-BE49-F238E27FC236}">
                <a16:creationId xmlns:a16="http://schemas.microsoft.com/office/drawing/2014/main" id="{F149EF15-CF45-4E8B-803E-64C92EAF8DE2}"/>
              </a:ext>
            </a:extLst>
          </p:cNvPr>
          <p:cNvSpPr>
            <a:spLocks noChangeArrowheads="1"/>
          </p:cNvSpPr>
          <p:nvPr/>
        </p:nvSpPr>
        <p:spPr bwMode="auto">
          <a:xfrm>
            <a:off x="-36252" y="5995108"/>
            <a:ext cx="9144000" cy="854756"/>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defRPr/>
            </a:pPr>
            <a:endParaRPr lang="nl-NL"/>
          </a:p>
        </p:txBody>
      </p:sp>
      <mc:AlternateContent xmlns:mc="http://schemas.openxmlformats.org/markup-compatibility/2006" xmlns:a14="http://schemas.microsoft.com/office/drawing/2010/main">
        <mc:Choice Requires="a14">
          <p:sp>
            <p:nvSpPr>
              <p:cNvPr id="14" name="Rechthoek 13">
                <a:extLst>
                  <a:ext uri="{FF2B5EF4-FFF2-40B4-BE49-F238E27FC236}">
                    <a16:creationId xmlns:a16="http://schemas.microsoft.com/office/drawing/2014/main" id="{F7C84BDD-5CFA-4F5E-BA4F-DC5083E4991F}"/>
                  </a:ext>
                </a:extLst>
              </p:cNvPr>
              <p:cNvSpPr/>
              <p:nvPr/>
            </p:nvSpPr>
            <p:spPr>
              <a:xfrm>
                <a:off x="818732" y="1699340"/>
                <a:ext cx="7417320" cy="923330"/>
              </a:xfrm>
              <a:prstGeom prst="rect">
                <a:avLst/>
              </a:prstGeom>
            </p:spPr>
            <p:txBody>
              <a:bodyPr wrap="square">
                <a:spAutoFit/>
              </a:bodyPr>
              <a:lstStyle/>
              <a:p>
                <a:pPr lvl="0" algn="just" defTabSz="361950">
                  <a:spcAft>
                    <a:spcPts val="0"/>
                  </a:spcAft>
                  <a:buClr>
                    <a:srgbClr val="548DD4"/>
                  </a:buClr>
                  <a:buSzPts val="900"/>
                </a:pPr>
                <a:endParaRPr lang="nl-NL" dirty="0">
                  <a:ea typeface="Times New Roman" panose="02020603050405020304" pitchFamily="18" charset="0"/>
                </a:endParaRPr>
              </a:p>
              <a:p>
                <a:pPr lvl="0" algn="just" defTabSz="361950">
                  <a:spcAft>
                    <a:spcPts val="0"/>
                  </a:spcAft>
                  <a:buClr>
                    <a:srgbClr val="548DD4"/>
                  </a:buClr>
                  <a:buSzPts val="900"/>
                </a:pPr>
                <a:r>
                  <a:rPr lang="nl-NL" dirty="0">
                    <a:ea typeface="Times New Roman" panose="02020603050405020304" pitchFamily="18" charset="0"/>
                  </a:rPr>
                  <a:t>B	Omdat het proton een steeds grotere snelheid krijgt neemt volgens </a:t>
                </a:r>
                <a14:m>
                  <m:oMath xmlns:m="http://schemas.openxmlformats.org/officeDocument/2006/math">
                    <m:r>
                      <a:rPr lang="nl-NL" sz="1200" b="0" i="1" u="none" strike="noStrike" smtClean="0">
                        <a:effectLst/>
                        <a:latin typeface="Cambria Math" panose="02040503050406030204" pitchFamily="18" charset="0"/>
                        <a:ea typeface="Times New Roman" panose="02020603050405020304" pitchFamily="18" charset="0"/>
                      </a:rPr>
                      <m:t>𝑟</m:t>
                    </m:r>
                    <m:r>
                      <a:rPr lang="nl-NL" sz="1200" b="0" i="1" u="none" strike="noStrike" smtClean="0">
                        <a:effectLst/>
                        <a:latin typeface="Cambria Math" panose="02040503050406030204" pitchFamily="18" charset="0"/>
                        <a:ea typeface="Times New Roman" panose="02020603050405020304" pitchFamily="18" charset="0"/>
                      </a:rPr>
                      <m:t>=</m:t>
                    </m:r>
                    <m:f>
                      <m:fPr>
                        <m:ctrlPr>
                          <a:rPr lang="nl-NL" sz="1200" i="1" u="none" strike="noStrike">
                            <a:effectLst/>
                            <a:latin typeface="Cambria Math" panose="02040503050406030204" pitchFamily="18" charset="0"/>
                            <a:ea typeface="Times New Roman" panose="02020603050405020304" pitchFamily="18" charset="0"/>
                          </a:rPr>
                        </m:ctrlPr>
                      </m:fPr>
                      <m:num>
                        <m:r>
                          <a:rPr lang="nl-NL" sz="1200" b="0" i="1" u="none" strike="noStrike" smtClean="0">
                            <a:effectLst/>
                            <a:latin typeface="Cambria Math" panose="02040503050406030204" pitchFamily="18" charset="0"/>
                            <a:ea typeface="Times New Roman" panose="02020603050405020304" pitchFamily="18" charset="0"/>
                          </a:rPr>
                          <m:t>𝑚</m:t>
                        </m:r>
                        <m:r>
                          <a:rPr lang="nl-NL" sz="1200" b="0" i="1" u="none" strike="noStrike" smtClean="0">
                            <a:effectLst/>
                            <a:latin typeface="Cambria Math" panose="02040503050406030204" pitchFamily="18" charset="0"/>
                            <a:ea typeface="Times New Roman" panose="02020603050405020304" pitchFamily="18" charset="0"/>
                          </a:rPr>
                          <m:t>∙</m:t>
                        </m:r>
                        <m:r>
                          <a:rPr lang="nl-NL" sz="1200" b="0" i="1" u="none" strike="noStrike" smtClean="0">
                            <a:effectLst/>
                            <a:latin typeface="Cambria Math" panose="02040503050406030204" pitchFamily="18" charset="0"/>
                            <a:ea typeface="Times New Roman" panose="02020603050405020304" pitchFamily="18" charset="0"/>
                          </a:rPr>
                          <m:t>𝑣</m:t>
                        </m:r>
                      </m:num>
                      <m:den>
                        <m:r>
                          <a:rPr lang="nl-NL" sz="1200" b="0" i="1" u="none" strike="noStrike" smtClean="0">
                            <a:effectLst/>
                            <a:latin typeface="Cambria Math" panose="02040503050406030204" pitchFamily="18" charset="0"/>
                            <a:ea typeface="Times New Roman" panose="02020603050405020304" pitchFamily="18" charset="0"/>
                          </a:rPr>
                          <m:t>𝐵</m:t>
                        </m:r>
                        <m:r>
                          <a:rPr lang="nl-NL" sz="1200" b="0" i="1" u="none" strike="noStrike" smtClean="0">
                            <a:effectLst/>
                            <a:latin typeface="Cambria Math" panose="02040503050406030204" pitchFamily="18" charset="0"/>
                            <a:ea typeface="Times New Roman" panose="02020603050405020304" pitchFamily="18" charset="0"/>
                          </a:rPr>
                          <m:t>∙</m:t>
                        </m:r>
                        <m:r>
                          <a:rPr lang="nl-NL" sz="1200" b="0" i="1" u="none" strike="noStrike" smtClean="0">
                            <a:effectLst/>
                            <a:latin typeface="Cambria Math" panose="02040503050406030204" pitchFamily="18" charset="0"/>
                            <a:ea typeface="Times New Roman" panose="02020603050405020304" pitchFamily="18" charset="0"/>
                          </a:rPr>
                          <m:t>𝑞</m:t>
                        </m:r>
                      </m:den>
                    </m:f>
                  </m:oMath>
                </a14:m>
                <a:r>
                  <a:rPr lang="nl-NL" sz="1200" dirty="0">
                    <a:ea typeface="Times New Roman" panose="02020603050405020304" pitchFamily="18" charset="0"/>
                  </a:rPr>
                  <a:t> </a:t>
                </a:r>
                <a:r>
                  <a:rPr lang="nl-NL" dirty="0">
                    <a:ea typeface="Times New Roman" panose="02020603050405020304" pitchFamily="18" charset="0"/>
                  </a:rPr>
                  <a:t>de straal van de cirkelbaan steeds toe.</a:t>
                </a:r>
              </a:p>
            </p:txBody>
          </p:sp>
        </mc:Choice>
        <mc:Fallback xmlns="">
          <p:sp>
            <p:nvSpPr>
              <p:cNvPr id="14" name="Rechthoek 13">
                <a:extLst>
                  <a:ext uri="{FF2B5EF4-FFF2-40B4-BE49-F238E27FC236}">
                    <a16:creationId xmlns:a16="http://schemas.microsoft.com/office/drawing/2014/main" id="{F7C84BDD-5CFA-4F5E-BA4F-DC5083E4991F}"/>
                  </a:ext>
                </a:extLst>
              </p:cNvPr>
              <p:cNvSpPr>
                <a:spLocks noRot="1" noChangeAspect="1" noMove="1" noResize="1" noEditPoints="1" noAdjustHandles="1" noChangeArrowheads="1" noChangeShapeType="1" noTextEdit="1"/>
              </p:cNvSpPr>
              <p:nvPr/>
            </p:nvSpPr>
            <p:spPr>
              <a:xfrm>
                <a:off x="818732" y="1699340"/>
                <a:ext cx="7417320" cy="923330"/>
              </a:xfrm>
              <a:prstGeom prst="rect">
                <a:avLst/>
              </a:prstGeom>
              <a:blipFill>
                <a:blip r:embed="rId2"/>
                <a:stretch>
                  <a:fillRect l="-657" b="-9934"/>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5" name="Rechthoek 14">
                <a:extLst>
                  <a:ext uri="{FF2B5EF4-FFF2-40B4-BE49-F238E27FC236}">
                    <a16:creationId xmlns:a16="http://schemas.microsoft.com/office/drawing/2014/main" id="{241ADE83-D2BC-45F4-81EC-F6F299C0CAD9}"/>
                  </a:ext>
                </a:extLst>
              </p:cNvPr>
              <p:cNvSpPr/>
              <p:nvPr/>
            </p:nvSpPr>
            <p:spPr>
              <a:xfrm>
                <a:off x="818732" y="2542731"/>
                <a:ext cx="7417320" cy="1223989"/>
              </a:xfrm>
              <a:prstGeom prst="rect">
                <a:avLst/>
              </a:prstGeom>
            </p:spPr>
            <p:txBody>
              <a:bodyPr wrap="square">
                <a:spAutoFit/>
              </a:bodyPr>
              <a:lstStyle/>
              <a:p>
                <a:pPr lvl="0" algn="just" defTabSz="361950">
                  <a:spcAft>
                    <a:spcPts val="0"/>
                  </a:spcAft>
                  <a:buClr>
                    <a:srgbClr val="548DD4"/>
                  </a:buClr>
                  <a:buSzPts val="900"/>
                </a:pPr>
                <a:endParaRPr lang="nl-NL" dirty="0">
                  <a:ea typeface="Times New Roman" panose="02020603050405020304" pitchFamily="18" charset="0"/>
                </a:endParaRPr>
              </a:p>
              <a:p>
                <a:pPr lvl="0" algn="just" defTabSz="361950">
                  <a:spcAft>
                    <a:spcPts val="0"/>
                  </a:spcAft>
                  <a:buClr>
                    <a:srgbClr val="548DD4"/>
                  </a:buClr>
                  <a:buSzPts val="900"/>
                </a:pPr>
                <a:r>
                  <a:rPr lang="nl-NL" dirty="0">
                    <a:ea typeface="Times New Roman" panose="02020603050405020304" pitchFamily="18" charset="0"/>
                  </a:rPr>
                  <a:t>C	Voor het versnellen geldt dat </a:t>
                </a:r>
                <a14:m>
                  <m:oMath xmlns:m="http://schemas.openxmlformats.org/officeDocument/2006/math">
                    <m:r>
                      <a:rPr lang="nl-NL" sz="2000" b="0" i="1" u="none" strike="noStrike" smtClean="0">
                        <a:effectLst/>
                        <a:latin typeface="Cambria Math" panose="02040503050406030204" pitchFamily="18" charset="0"/>
                        <a:ea typeface="Times New Roman" panose="02020603050405020304" pitchFamily="18" charset="0"/>
                      </a:rPr>
                      <m:t>∆</m:t>
                    </m:r>
                    <m:sSub>
                      <m:sSubPr>
                        <m:ctrlPr>
                          <a:rPr lang="nl-NL" sz="2000" i="1" u="none" strike="noStrike">
                            <a:effectLst/>
                            <a:latin typeface="Cambria Math" panose="02040503050406030204" pitchFamily="18" charset="0"/>
                            <a:ea typeface="Times New Roman" panose="02020603050405020304" pitchFamily="18" charset="0"/>
                          </a:rPr>
                        </m:ctrlPr>
                      </m:sSubPr>
                      <m:e>
                        <m:r>
                          <a:rPr lang="nl-NL" sz="2000" b="0" i="1" u="none" strike="noStrike" smtClean="0">
                            <a:effectLst/>
                            <a:latin typeface="Cambria Math" panose="02040503050406030204" pitchFamily="18" charset="0"/>
                            <a:ea typeface="Times New Roman" panose="02020603050405020304" pitchFamily="18" charset="0"/>
                          </a:rPr>
                          <m:t>𝐸</m:t>
                        </m:r>
                      </m:e>
                      <m:sub>
                        <m:r>
                          <a:rPr lang="nl-NL" sz="2000" b="0" i="1" u="none" strike="noStrike" smtClean="0">
                            <a:effectLst/>
                            <a:latin typeface="Cambria Math" panose="02040503050406030204" pitchFamily="18" charset="0"/>
                            <a:ea typeface="Times New Roman" panose="02020603050405020304" pitchFamily="18" charset="0"/>
                          </a:rPr>
                          <m:t>𝑘</m:t>
                        </m:r>
                      </m:sub>
                    </m:sSub>
                    <m:r>
                      <a:rPr lang="nl-NL" sz="2000" b="0" u="none" strike="noStrike" smtClean="0">
                        <a:effectLst/>
                        <a:latin typeface="Cambria Math" panose="02040503050406030204" pitchFamily="18" charset="0"/>
                        <a:ea typeface="Times New Roman" panose="02020603050405020304" pitchFamily="18" charset="0"/>
                      </a:rPr>
                      <m:t>=</m:t>
                    </m:r>
                    <m:r>
                      <a:rPr lang="nl-NL" sz="2000" b="0" i="1" u="none" strike="noStrike" smtClean="0">
                        <a:effectLst/>
                        <a:latin typeface="Cambria Math" panose="02040503050406030204" pitchFamily="18" charset="0"/>
                        <a:ea typeface="Times New Roman" panose="02020603050405020304" pitchFamily="18" charset="0"/>
                        <a:cs typeface="Helvetica" panose="020B0604020202020204" pitchFamily="34" charset="0"/>
                      </a:rPr>
                      <m:t>−∆</m:t>
                    </m:r>
                    <m:sSub>
                      <m:sSubPr>
                        <m:ctrlPr>
                          <a:rPr lang="nl-NL" sz="2000" i="1" u="none" strike="noStrike">
                            <a:effectLst/>
                            <a:latin typeface="Cambria Math" panose="02040503050406030204" pitchFamily="18" charset="0"/>
                            <a:ea typeface="Times New Roman" panose="02020603050405020304" pitchFamily="18" charset="0"/>
                          </a:rPr>
                        </m:ctrlPr>
                      </m:sSubPr>
                      <m:e>
                        <m:r>
                          <a:rPr lang="nl-NL" sz="2000" b="0" i="1" u="none" strike="noStrike" smtClean="0">
                            <a:effectLst/>
                            <a:latin typeface="Cambria Math" panose="02040503050406030204" pitchFamily="18" charset="0"/>
                            <a:ea typeface="Times New Roman" panose="02020603050405020304" pitchFamily="18" charset="0"/>
                            <a:cs typeface="Helvetica" panose="020B0604020202020204" pitchFamily="34" charset="0"/>
                          </a:rPr>
                          <m:t>𝐸</m:t>
                        </m:r>
                      </m:e>
                      <m:sub>
                        <m:r>
                          <a:rPr lang="nl-NL" sz="2000" b="0" i="1" u="none" strike="noStrike" smtClean="0">
                            <a:effectLst/>
                            <a:latin typeface="Cambria Math" panose="02040503050406030204" pitchFamily="18" charset="0"/>
                            <a:ea typeface="Times New Roman" panose="02020603050405020304" pitchFamily="18" charset="0"/>
                            <a:cs typeface="Helvetica" panose="020B0604020202020204" pitchFamily="34" charset="0"/>
                          </a:rPr>
                          <m:t>𝑒𝑙</m:t>
                        </m:r>
                      </m:sub>
                    </m:sSub>
                  </m:oMath>
                </a14:m>
                <a:r>
                  <a:rPr lang="nl-NL" dirty="0">
                    <a:ea typeface="Times New Roman" panose="02020603050405020304" pitchFamily="18" charset="0"/>
                  </a:rPr>
                  <a:t> en de elektrische energie die de deeltjes er steeds bij krijgen is telkens hetzelfde, dus is de toename van de kinetische energie ook gelijk.</a:t>
                </a:r>
              </a:p>
            </p:txBody>
          </p:sp>
        </mc:Choice>
        <mc:Fallback xmlns="">
          <p:sp>
            <p:nvSpPr>
              <p:cNvPr id="15" name="Rechthoek 14">
                <a:extLst>
                  <a:ext uri="{FF2B5EF4-FFF2-40B4-BE49-F238E27FC236}">
                    <a16:creationId xmlns:a16="http://schemas.microsoft.com/office/drawing/2014/main" id="{241ADE83-D2BC-45F4-81EC-F6F299C0CAD9}"/>
                  </a:ext>
                </a:extLst>
              </p:cNvPr>
              <p:cNvSpPr>
                <a:spLocks noRot="1" noChangeAspect="1" noMove="1" noResize="1" noEditPoints="1" noAdjustHandles="1" noChangeArrowheads="1" noChangeShapeType="1" noTextEdit="1"/>
              </p:cNvSpPr>
              <p:nvPr/>
            </p:nvSpPr>
            <p:spPr>
              <a:xfrm>
                <a:off x="818732" y="2542731"/>
                <a:ext cx="7417320" cy="1223989"/>
              </a:xfrm>
              <a:prstGeom prst="rect">
                <a:avLst/>
              </a:prstGeom>
              <a:blipFill>
                <a:blip r:embed="rId3"/>
                <a:stretch>
                  <a:fillRect l="-657" r="-740" b="-6965"/>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6" name="Rechthoek 15">
                <a:extLst>
                  <a:ext uri="{FF2B5EF4-FFF2-40B4-BE49-F238E27FC236}">
                    <a16:creationId xmlns:a16="http://schemas.microsoft.com/office/drawing/2014/main" id="{1A818158-3E7A-4E3A-8396-2DD34EA9B18A}"/>
                  </a:ext>
                </a:extLst>
              </p:cNvPr>
              <p:cNvSpPr/>
              <p:nvPr/>
            </p:nvSpPr>
            <p:spPr>
              <a:xfrm>
                <a:off x="808728" y="3933541"/>
                <a:ext cx="7417320" cy="646331"/>
              </a:xfrm>
              <a:prstGeom prst="rect">
                <a:avLst/>
              </a:prstGeom>
            </p:spPr>
            <p:txBody>
              <a:bodyPr wrap="square">
                <a:spAutoFit/>
              </a:bodyPr>
              <a:lstStyle/>
              <a:p>
                <a:pPr lvl="0" algn="just" defTabSz="361950">
                  <a:spcAft>
                    <a:spcPts val="0"/>
                  </a:spcAft>
                  <a:buClr>
                    <a:srgbClr val="548DD4"/>
                  </a:buClr>
                  <a:buSzPts val="900"/>
                </a:pPr>
                <a:r>
                  <a:rPr lang="nl-NL" dirty="0">
                    <a:ea typeface="Times New Roman" panose="02020603050405020304" pitchFamily="18" charset="0"/>
                  </a:rPr>
                  <a:t>D	De massa van de deuteriumkernen is groter en de lading is hetzelfde, dus zal volgens </a:t>
                </a:r>
                <a14:m>
                  <m:oMath xmlns:m="http://schemas.openxmlformats.org/officeDocument/2006/math">
                    <m:r>
                      <a:rPr lang="nl-NL" sz="1200" b="0" i="1" u="none" strike="noStrike" smtClean="0">
                        <a:effectLst/>
                        <a:latin typeface="Cambria Math" panose="02040503050406030204" pitchFamily="18" charset="0"/>
                        <a:ea typeface="Times New Roman" panose="02020603050405020304" pitchFamily="18" charset="0"/>
                      </a:rPr>
                      <m:t>𝑟</m:t>
                    </m:r>
                    <m:r>
                      <a:rPr lang="nl-NL" sz="1200" b="0" i="1" u="none" strike="noStrike" smtClean="0">
                        <a:effectLst/>
                        <a:latin typeface="Cambria Math" panose="02040503050406030204" pitchFamily="18" charset="0"/>
                        <a:ea typeface="Times New Roman" panose="02020603050405020304" pitchFamily="18" charset="0"/>
                      </a:rPr>
                      <m:t>=</m:t>
                    </m:r>
                    <m:f>
                      <m:fPr>
                        <m:ctrlPr>
                          <a:rPr lang="nl-NL" sz="1200" i="1" u="none" strike="noStrike">
                            <a:effectLst/>
                            <a:latin typeface="Cambria Math" panose="02040503050406030204" pitchFamily="18" charset="0"/>
                            <a:ea typeface="Times New Roman" panose="02020603050405020304" pitchFamily="18" charset="0"/>
                          </a:rPr>
                        </m:ctrlPr>
                      </m:fPr>
                      <m:num>
                        <m:r>
                          <a:rPr lang="nl-NL" sz="1200" b="0" i="1" u="none" strike="noStrike" smtClean="0">
                            <a:effectLst/>
                            <a:latin typeface="Cambria Math" panose="02040503050406030204" pitchFamily="18" charset="0"/>
                            <a:ea typeface="Times New Roman" panose="02020603050405020304" pitchFamily="18" charset="0"/>
                          </a:rPr>
                          <m:t>𝑚</m:t>
                        </m:r>
                        <m:r>
                          <a:rPr lang="nl-NL" sz="1200" b="0" i="1" u="none" strike="noStrike" smtClean="0">
                            <a:effectLst/>
                            <a:latin typeface="Cambria Math" panose="02040503050406030204" pitchFamily="18" charset="0"/>
                            <a:ea typeface="Times New Roman" panose="02020603050405020304" pitchFamily="18" charset="0"/>
                          </a:rPr>
                          <m:t>∙</m:t>
                        </m:r>
                        <m:r>
                          <a:rPr lang="nl-NL" sz="1200" b="0" i="1" u="none" strike="noStrike" smtClean="0">
                            <a:effectLst/>
                            <a:latin typeface="Cambria Math" panose="02040503050406030204" pitchFamily="18" charset="0"/>
                            <a:ea typeface="Times New Roman" panose="02020603050405020304" pitchFamily="18" charset="0"/>
                          </a:rPr>
                          <m:t>𝑣</m:t>
                        </m:r>
                      </m:num>
                      <m:den>
                        <m:r>
                          <a:rPr lang="nl-NL" sz="1200" b="0" i="1" u="none" strike="noStrike" smtClean="0">
                            <a:effectLst/>
                            <a:latin typeface="Cambria Math" panose="02040503050406030204" pitchFamily="18" charset="0"/>
                            <a:ea typeface="Times New Roman" panose="02020603050405020304" pitchFamily="18" charset="0"/>
                          </a:rPr>
                          <m:t>𝐵</m:t>
                        </m:r>
                        <m:r>
                          <a:rPr lang="nl-NL" sz="1200" b="0" i="1" u="none" strike="noStrike" smtClean="0">
                            <a:effectLst/>
                            <a:latin typeface="Cambria Math" panose="02040503050406030204" pitchFamily="18" charset="0"/>
                            <a:ea typeface="Times New Roman" panose="02020603050405020304" pitchFamily="18" charset="0"/>
                          </a:rPr>
                          <m:t>∙</m:t>
                        </m:r>
                        <m:r>
                          <a:rPr lang="nl-NL" sz="1200" b="0" i="1" u="none" strike="noStrike" smtClean="0">
                            <a:effectLst/>
                            <a:latin typeface="Cambria Math" panose="02040503050406030204" pitchFamily="18" charset="0"/>
                            <a:ea typeface="Times New Roman" panose="02020603050405020304" pitchFamily="18" charset="0"/>
                          </a:rPr>
                          <m:t>𝑞</m:t>
                        </m:r>
                      </m:den>
                    </m:f>
                  </m:oMath>
                </a14:m>
                <a:r>
                  <a:rPr lang="nl-NL" sz="1200" dirty="0">
                    <a:ea typeface="Times New Roman" panose="02020603050405020304" pitchFamily="18" charset="0"/>
                  </a:rPr>
                  <a:t> </a:t>
                </a:r>
                <a:r>
                  <a:rPr lang="nl-NL" dirty="0">
                    <a:ea typeface="Times New Roman" panose="02020603050405020304" pitchFamily="18" charset="0"/>
                  </a:rPr>
                  <a:t>de straal van de cirkelbaan groter zijn dan bij de protonen. </a:t>
                </a:r>
              </a:p>
            </p:txBody>
          </p:sp>
        </mc:Choice>
        <mc:Fallback xmlns="">
          <p:sp>
            <p:nvSpPr>
              <p:cNvPr id="16" name="Rechthoek 15">
                <a:extLst>
                  <a:ext uri="{FF2B5EF4-FFF2-40B4-BE49-F238E27FC236}">
                    <a16:creationId xmlns:a16="http://schemas.microsoft.com/office/drawing/2014/main" id="{1A818158-3E7A-4E3A-8396-2DD34EA9B18A}"/>
                  </a:ext>
                </a:extLst>
              </p:cNvPr>
              <p:cNvSpPr>
                <a:spLocks noRot="1" noChangeAspect="1" noMove="1" noResize="1" noEditPoints="1" noAdjustHandles="1" noChangeArrowheads="1" noChangeShapeType="1" noTextEdit="1"/>
              </p:cNvSpPr>
              <p:nvPr/>
            </p:nvSpPr>
            <p:spPr>
              <a:xfrm>
                <a:off x="808728" y="3933541"/>
                <a:ext cx="7417320" cy="646331"/>
              </a:xfrm>
              <a:prstGeom prst="rect">
                <a:avLst/>
              </a:prstGeom>
              <a:blipFill>
                <a:blip r:embed="rId4"/>
                <a:stretch>
                  <a:fillRect l="-740" t="-4717" r="-740" b="-10377"/>
                </a:stretch>
              </a:blipFill>
            </p:spPr>
            <p:txBody>
              <a:bodyPr/>
              <a:lstStyle/>
              <a:p>
                <a:r>
                  <a:rPr lang="nl-NL">
                    <a:noFill/>
                  </a:rPr>
                  <a:t> </a:t>
                </a:r>
              </a:p>
            </p:txBody>
          </p:sp>
        </mc:Fallback>
      </mc:AlternateContent>
      <p:sp>
        <p:nvSpPr>
          <p:cNvPr id="17" name="Rechthoek 16">
            <a:extLst>
              <a:ext uri="{FF2B5EF4-FFF2-40B4-BE49-F238E27FC236}">
                <a16:creationId xmlns:a16="http://schemas.microsoft.com/office/drawing/2014/main" id="{083AA33B-B38B-4FB1-99B3-3061FB2713FE}"/>
              </a:ext>
            </a:extLst>
          </p:cNvPr>
          <p:cNvSpPr/>
          <p:nvPr/>
        </p:nvSpPr>
        <p:spPr>
          <a:xfrm>
            <a:off x="818732" y="4760088"/>
            <a:ext cx="7417320" cy="1200329"/>
          </a:xfrm>
          <a:prstGeom prst="rect">
            <a:avLst/>
          </a:prstGeom>
        </p:spPr>
        <p:txBody>
          <a:bodyPr wrap="square">
            <a:spAutoFit/>
          </a:bodyPr>
          <a:lstStyle/>
          <a:p>
            <a:pPr lvl="0" algn="just" defTabSz="361950">
              <a:spcAft>
                <a:spcPts val="0"/>
              </a:spcAft>
              <a:buClr>
                <a:srgbClr val="548DD4"/>
              </a:buClr>
              <a:buSzPts val="900"/>
            </a:pPr>
            <a:r>
              <a:rPr lang="nl-NL" dirty="0">
                <a:ea typeface="Times New Roman" panose="02020603050405020304" pitchFamily="18" charset="0"/>
              </a:rPr>
              <a:t>E	Als de deuteriumkernen evenveel rondjes hebben gedraaid als de protonen hebben ze er net zo vaak dezelfde hoeveelheid kinetische energie bij gekregen, dus is de energie waarmee de deuteriumkernen het cyclotron verlaten even groot als bij de protonen.</a:t>
            </a:r>
          </a:p>
        </p:txBody>
      </p:sp>
      <p:pic>
        <p:nvPicPr>
          <p:cNvPr id="4" name="Afbeelding 3">
            <a:extLst>
              <a:ext uri="{FF2B5EF4-FFF2-40B4-BE49-F238E27FC236}">
                <a16:creationId xmlns:a16="http://schemas.microsoft.com/office/drawing/2014/main" id="{1B94D035-37C2-4474-AA54-89AD554278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620" y="957111"/>
            <a:ext cx="7622264" cy="5050465"/>
          </a:xfrm>
          <a:prstGeom prst="rect">
            <a:avLst/>
          </a:prstGeom>
        </p:spPr>
      </p:pic>
    </p:spTree>
    <p:extLst>
      <p:ext uri="{BB962C8B-B14F-4D97-AF65-F5344CB8AC3E}">
        <p14:creationId xmlns:p14="http://schemas.microsoft.com/office/powerpoint/2010/main" val="380260326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p:bldP spid="16"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0" y="-1"/>
            <a:ext cx="9144000" cy="1463271"/>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defRPr/>
            </a:pPr>
            <a:endParaRPr lang="nl-NL"/>
          </a:p>
        </p:txBody>
      </p:sp>
      <p:sp>
        <p:nvSpPr>
          <p:cNvPr id="41988" name="Text Box 5"/>
          <p:cNvSpPr txBox="1">
            <a:spLocks noChangeArrowheads="1"/>
          </p:cNvSpPr>
          <p:nvPr/>
        </p:nvSpPr>
        <p:spPr bwMode="auto">
          <a:xfrm>
            <a:off x="0" y="277787"/>
            <a:ext cx="9144000" cy="650875"/>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algn="ctr" eaLnBrk="1" hangingPunct="1">
              <a:spcBef>
                <a:spcPct val="50000"/>
              </a:spcBef>
              <a:defRPr/>
            </a:pPr>
            <a:r>
              <a:rPr lang="nl-NL" sz="3600" b="1" dirty="0">
                <a:solidFill>
                  <a:schemeClr val="bg1"/>
                </a:solidFill>
                <a:latin typeface="Comic Sans MS" pitchFamily="66" charset="0"/>
              </a:rPr>
              <a:t>SOM 70 ONTDEKKING ELEKTRON</a:t>
            </a:r>
          </a:p>
        </p:txBody>
      </p:sp>
      <p:sp>
        <p:nvSpPr>
          <p:cNvPr id="41990" name="Rectangle 4"/>
          <p:cNvSpPr>
            <a:spLocks noChangeArrowheads="1"/>
          </p:cNvSpPr>
          <p:nvPr/>
        </p:nvSpPr>
        <p:spPr bwMode="auto">
          <a:xfrm>
            <a:off x="-7496" y="5800680"/>
            <a:ext cx="9144000" cy="1052736"/>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lgn="ctr">
              <a:defRPr/>
            </a:pPr>
            <a:endParaRPr lang="nl-NL"/>
          </a:p>
        </p:txBody>
      </p:sp>
      <mc:AlternateContent xmlns:mc="http://schemas.openxmlformats.org/markup-compatibility/2006" xmlns:a14="http://schemas.microsoft.com/office/drawing/2010/main">
        <mc:Choice Requires="a14">
          <p:sp>
            <p:nvSpPr>
              <p:cNvPr id="13" name="Tekstvak 12"/>
              <p:cNvSpPr txBox="1"/>
              <p:nvPr/>
            </p:nvSpPr>
            <p:spPr>
              <a:xfrm>
                <a:off x="-3736" y="1463271"/>
                <a:ext cx="9147736" cy="1015663"/>
              </a:xfrm>
              <a:prstGeom prst="rect">
                <a:avLst/>
              </a:prstGeom>
              <a:noFill/>
            </p:spPr>
            <p:txBody>
              <a:bodyPr wrap="square" rtlCol="0">
                <a:spAutoFit/>
              </a:bodyPr>
              <a:lstStyle/>
              <a:p>
                <a:pPr lvl="0"/>
                <a:r>
                  <a:rPr lang="nl-NL" sz="2000" dirty="0"/>
                  <a:t>A	Als het deeltje in een rechte lijn beweegt is de resulterende kracht op het deeltje gelijk aan nul en dus moet gelden dat: </a:t>
                </a:r>
                <a14:m>
                  <m:oMath xmlns:m="http://schemas.openxmlformats.org/officeDocument/2006/math">
                    <m:sSub>
                      <m:sSubPr>
                        <m:ctrlPr>
                          <a:rPr lang="nl-NL" sz="2000" i="1">
                            <a:latin typeface="Cambria Math" panose="02040503050406030204" pitchFamily="18" charset="0"/>
                          </a:rPr>
                        </m:ctrlPr>
                      </m:sSubPr>
                      <m:e>
                        <m:r>
                          <a:rPr lang="nl-NL" sz="2000" i="1">
                            <a:latin typeface="Cambria Math"/>
                          </a:rPr>
                          <m:t>𝐹</m:t>
                        </m:r>
                      </m:e>
                      <m:sub>
                        <m:r>
                          <m:rPr>
                            <m:sty m:val="p"/>
                          </m:rPr>
                          <a:rPr lang="nl-NL" sz="2000">
                            <a:latin typeface="Cambria Math"/>
                          </a:rPr>
                          <m:t>el</m:t>
                        </m:r>
                      </m:sub>
                    </m:sSub>
                    <m:r>
                      <a:rPr lang="nl-NL" sz="2000" i="1">
                        <a:latin typeface="Cambria Math"/>
                      </a:rPr>
                      <m:t>=</m:t>
                    </m:r>
                    <m:sSub>
                      <m:sSubPr>
                        <m:ctrlPr>
                          <a:rPr lang="nl-NL" sz="2000" i="1">
                            <a:latin typeface="Cambria Math" panose="02040503050406030204" pitchFamily="18" charset="0"/>
                          </a:rPr>
                        </m:ctrlPr>
                      </m:sSubPr>
                      <m:e>
                        <m:r>
                          <a:rPr lang="nl-NL" sz="2000" i="1">
                            <a:latin typeface="Cambria Math"/>
                          </a:rPr>
                          <m:t>𝐹</m:t>
                        </m:r>
                      </m:e>
                      <m:sub>
                        <m:r>
                          <m:rPr>
                            <m:sty m:val="p"/>
                          </m:rPr>
                          <a:rPr lang="nl-NL" sz="2000">
                            <a:latin typeface="Cambria Math"/>
                          </a:rPr>
                          <m:t>L</m:t>
                        </m:r>
                      </m:sub>
                    </m:sSub>
                  </m:oMath>
                </a14:m>
                <a:r>
                  <a:rPr lang="nl-NL" sz="2000" dirty="0"/>
                  <a:t>.</a:t>
                </a:r>
              </a:p>
              <a:p>
                <a:pPr lvl="0"/>
                <a:endParaRPr lang="nl-NL" sz="2000" dirty="0"/>
              </a:p>
            </p:txBody>
          </p:sp>
        </mc:Choice>
        <mc:Fallback xmlns="">
          <p:sp>
            <p:nvSpPr>
              <p:cNvPr id="13" name="Tekstvak 12"/>
              <p:cNvSpPr txBox="1">
                <a:spLocks noRot="1" noChangeAspect="1" noMove="1" noResize="1" noEditPoints="1" noAdjustHandles="1" noChangeArrowheads="1" noChangeShapeType="1" noTextEdit="1"/>
              </p:cNvSpPr>
              <p:nvPr/>
            </p:nvSpPr>
            <p:spPr>
              <a:xfrm>
                <a:off x="-3736" y="1463271"/>
                <a:ext cx="9147736" cy="1015663"/>
              </a:xfrm>
              <a:prstGeom prst="rect">
                <a:avLst/>
              </a:prstGeom>
              <a:blipFill rotWithShape="1">
                <a:blip r:embed="rId2"/>
                <a:stretch>
                  <a:fillRect l="-666" t="-2994"/>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4" name="Tekstvak 13"/>
              <p:cNvSpPr txBox="1"/>
              <p:nvPr/>
            </p:nvSpPr>
            <p:spPr>
              <a:xfrm>
                <a:off x="0" y="3402741"/>
                <a:ext cx="9144000" cy="841769"/>
              </a:xfrm>
              <a:prstGeom prst="rect">
                <a:avLst/>
              </a:prstGeom>
              <a:noFill/>
            </p:spPr>
            <p:txBody>
              <a:bodyPr wrap="square" rtlCol="0">
                <a:spAutoFit/>
              </a:bodyPr>
              <a:lstStyle/>
              <a:p>
                <a:pPr lvl="0"/>
                <a:r>
                  <a:rPr lang="nl-NL" sz="2000" dirty="0"/>
                  <a:t>C	Invullen geeft: </a:t>
                </a:r>
                <a14:m>
                  <m:oMath xmlns:m="http://schemas.openxmlformats.org/officeDocument/2006/math">
                    <m:r>
                      <a:rPr lang="nl-NL" sz="2000" i="1">
                        <a:latin typeface="Cambria Math"/>
                      </a:rPr>
                      <m:t>𝑞</m:t>
                    </m:r>
                    <m:r>
                      <a:rPr lang="nl-NL" sz="2000" i="1">
                        <a:latin typeface="Cambria Math"/>
                      </a:rPr>
                      <m:t>∙</m:t>
                    </m:r>
                    <m:r>
                      <a:rPr lang="nl-NL" sz="2000" i="1">
                        <a:latin typeface="Cambria Math"/>
                      </a:rPr>
                      <m:t>𝐸</m:t>
                    </m:r>
                    <m:r>
                      <a:rPr lang="nl-NL" sz="2000" i="1">
                        <a:latin typeface="Cambria Math"/>
                      </a:rPr>
                      <m:t>=</m:t>
                    </m:r>
                    <m:r>
                      <a:rPr lang="nl-NL" sz="2000" i="1">
                        <a:latin typeface="Cambria Math"/>
                      </a:rPr>
                      <m:t>𝐵</m:t>
                    </m:r>
                    <m:r>
                      <a:rPr lang="nl-NL" sz="2000" i="1">
                        <a:latin typeface="Cambria Math"/>
                      </a:rPr>
                      <m:t>∙</m:t>
                    </m:r>
                    <m:r>
                      <a:rPr lang="nl-NL" sz="2000" i="1">
                        <a:latin typeface="Cambria Math"/>
                      </a:rPr>
                      <m:t>𝑞</m:t>
                    </m:r>
                    <m:r>
                      <a:rPr lang="nl-NL" sz="2000" i="1">
                        <a:latin typeface="Cambria Math"/>
                      </a:rPr>
                      <m:t>∙</m:t>
                    </m:r>
                    <m:r>
                      <a:rPr lang="nl-NL" sz="2000" i="1">
                        <a:latin typeface="Cambria Math"/>
                      </a:rPr>
                      <m:t>𝑣</m:t>
                    </m:r>
                  </m:oMath>
                </a14:m>
                <a:r>
                  <a:rPr lang="nl-NL" sz="2000" dirty="0"/>
                  <a:t> </a:t>
                </a:r>
                <a:r>
                  <a:rPr lang="nl-NL" sz="2000" dirty="0">
                    <a:sym typeface="Wingdings"/>
                  </a:rPr>
                  <a:t></a:t>
                </a:r>
                <a:r>
                  <a:rPr lang="nl-NL" sz="2000" dirty="0"/>
                  <a:t> </a:t>
                </a:r>
                <a14:m>
                  <m:oMath xmlns:m="http://schemas.openxmlformats.org/officeDocument/2006/math">
                    <m:r>
                      <a:rPr lang="nl-NL" sz="2000" i="1">
                        <a:latin typeface="Cambria Math"/>
                      </a:rPr>
                      <m:t>𝑣</m:t>
                    </m:r>
                    <m:r>
                      <a:rPr lang="nl-NL" sz="2000" i="1">
                        <a:latin typeface="Cambria Math"/>
                      </a:rPr>
                      <m:t>=</m:t>
                    </m:r>
                    <m:f>
                      <m:fPr>
                        <m:ctrlPr>
                          <a:rPr lang="nl-NL" sz="2000" i="1">
                            <a:latin typeface="Cambria Math" panose="02040503050406030204" pitchFamily="18" charset="0"/>
                          </a:rPr>
                        </m:ctrlPr>
                      </m:fPr>
                      <m:num>
                        <m:r>
                          <a:rPr lang="nl-NL" sz="2000" i="1">
                            <a:latin typeface="Cambria Math"/>
                          </a:rPr>
                          <m:t>𝐸</m:t>
                        </m:r>
                      </m:num>
                      <m:den>
                        <m:r>
                          <a:rPr lang="nl-NL" sz="2000" i="1">
                            <a:latin typeface="Cambria Math"/>
                          </a:rPr>
                          <m:t>𝐵</m:t>
                        </m:r>
                      </m:den>
                    </m:f>
                  </m:oMath>
                </a14:m>
                <a:r>
                  <a:rPr lang="nl-NL" sz="2000" dirty="0"/>
                  <a:t>, dus is er maar één snelheid mogelijk bij gegeven </a:t>
                </a:r>
                <a14:m>
                  <m:oMath xmlns:m="http://schemas.openxmlformats.org/officeDocument/2006/math">
                    <m:r>
                      <a:rPr lang="nl-NL" sz="2000" i="1">
                        <a:latin typeface="Cambria Math"/>
                      </a:rPr>
                      <m:t>𝑈</m:t>
                    </m:r>
                  </m:oMath>
                </a14:m>
                <a:r>
                  <a:rPr lang="nl-NL" sz="2000" dirty="0"/>
                  <a:t> en </a:t>
                </a:r>
                <a14:m>
                  <m:oMath xmlns:m="http://schemas.openxmlformats.org/officeDocument/2006/math">
                    <m:r>
                      <a:rPr lang="nl-NL" sz="2000" i="1">
                        <a:latin typeface="Cambria Math"/>
                      </a:rPr>
                      <m:t>𝐵</m:t>
                    </m:r>
                  </m:oMath>
                </a14:m>
                <a:r>
                  <a:rPr lang="nl-NL" sz="2000" dirty="0"/>
                  <a:t>.</a:t>
                </a:r>
              </a:p>
            </p:txBody>
          </p:sp>
        </mc:Choice>
        <mc:Fallback xmlns="">
          <p:sp>
            <p:nvSpPr>
              <p:cNvPr id="14" name="Tekstvak 13"/>
              <p:cNvSpPr txBox="1">
                <a:spLocks noRot="1" noChangeAspect="1" noMove="1" noResize="1" noEditPoints="1" noAdjustHandles="1" noChangeArrowheads="1" noChangeShapeType="1" noTextEdit="1"/>
              </p:cNvSpPr>
              <p:nvPr/>
            </p:nvSpPr>
            <p:spPr>
              <a:xfrm>
                <a:off x="0" y="3402741"/>
                <a:ext cx="9144000" cy="841769"/>
              </a:xfrm>
              <a:prstGeom prst="rect">
                <a:avLst/>
              </a:prstGeom>
              <a:blipFill rotWithShape="1">
                <a:blip r:embed="rId3"/>
                <a:stretch>
                  <a:fillRect l="-667" r="-333" b="-12319"/>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5" name="Tekstvak 14"/>
              <p:cNvSpPr txBox="1"/>
              <p:nvPr/>
            </p:nvSpPr>
            <p:spPr>
              <a:xfrm>
                <a:off x="-3736" y="2473982"/>
                <a:ext cx="9147736" cy="707886"/>
              </a:xfrm>
              <a:prstGeom prst="rect">
                <a:avLst/>
              </a:prstGeom>
              <a:noFill/>
            </p:spPr>
            <p:txBody>
              <a:bodyPr wrap="square" rtlCol="0">
                <a:spAutoFit/>
              </a:bodyPr>
              <a:lstStyle/>
              <a:p>
                <a:pPr lvl="0"/>
                <a:r>
                  <a:rPr lang="nl-NL" sz="2000" dirty="0"/>
                  <a:t>B	De elektrische kracht is niet afhankelijk van de snelheid (</a:t>
                </a:r>
                <a14:m>
                  <m:oMath xmlns:m="http://schemas.openxmlformats.org/officeDocument/2006/math">
                    <m:sSub>
                      <m:sSubPr>
                        <m:ctrlPr>
                          <a:rPr lang="nl-NL" sz="2000" i="1">
                            <a:latin typeface="Cambria Math" panose="02040503050406030204" pitchFamily="18" charset="0"/>
                          </a:rPr>
                        </m:ctrlPr>
                      </m:sSubPr>
                      <m:e>
                        <m:r>
                          <a:rPr lang="nl-NL" sz="2000" i="1">
                            <a:latin typeface="Cambria Math"/>
                          </a:rPr>
                          <m:t>𝐹</m:t>
                        </m:r>
                      </m:e>
                      <m:sub>
                        <m:r>
                          <m:rPr>
                            <m:sty m:val="p"/>
                          </m:rPr>
                          <a:rPr lang="nl-NL" sz="2000">
                            <a:latin typeface="Cambria Math"/>
                          </a:rPr>
                          <m:t>el</m:t>
                        </m:r>
                      </m:sub>
                    </m:sSub>
                    <m:r>
                      <a:rPr lang="nl-NL" sz="2000" i="1">
                        <a:latin typeface="Cambria Math"/>
                      </a:rPr>
                      <m:t>=</m:t>
                    </m:r>
                    <m:r>
                      <a:rPr lang="nl-NL" sz="2000" i="1">
                        <a:latin typeface="Cambria Math"/>
                      </a:rPr>
                      <m:t>𝑞</m:t>
                    </m:r>
                    <m:r>
                      <a:rPr lang="nl-NL" sz="2000" i="1">
                        <a:latin typeface="Cambria Math"/>
                      </a:rPr>
                      <m:t>∙</m:t>
                    </m:r>
                    <m:r>
                      <a:rPr lang="nl-NL" sz="2000" i="1">
                        <a:latin typeface="Cambria Math"/>
                      </a:rPr>
                      <m:t>𝐸</m:t>
                    </m:r>
                  </m:oMath>
                </a14:m>
                <a:r>
                  <a:rPr lang="nl-NL" sz="2000" dirty="0"/>
                  <a:t>), maar de lorentzkracht wel  (</a:t>
                </a:r>
                <a14:m>
                  <m:oMath xmlns:m="http://schemas.openxmlformats.org/officeDocument/2006/math">
                    <m:sSub>
                      <m:sSubPr>
                        <m:ctrlPr>
                          <a:rPr lang="nl-NL" sz="2000" i="1">
                            <a:latin typeface="Cambria Math" panose="02040503050406030204" pitchFamily="18" charset="0"/>
                          </a:rPr>
                        </m:ctrlPr>
                      </m:sSubPr>
                      <m:e>
                        <m:r>
                          <a:rPr lang="nl-NL" sz="2000" i="1">
                            <a:latin typeface="Cambria Math"/>
                          </a:rPr>
                          <m:t>𝐹</m:t>
                        </m:r>
                      </m:e>
                      <m:sub>
                        <m:r>
                          <m:rPr>
                            <m:sty m:val="p"/>
                          </m:rPr>
                          <a:rPr lang="nl-NL" sz="2000">
                            <a:latin typeface="Cambria Math"/>
                          </a:rPr>
                          <m:t>L</m:t>
                        </m:r>
                      </m:sub>
                    </m:sSub>
                    <m:r>
                      <a:rPr lang="nl-NL" sz="2000" i="1">
                        <a:latin typeface="Cambria Math"/>
                      </a:rPr>
                      <m:t>=</m:t>
                    </m:r>
                    <m:r>
                      <a:rPr lang="nl-NL" sz="2000" i="1">
                        <a:latin typeface="Cambria Math"/>
                      </a:rPr>
                      <m:t>𝐵</m:t>
                    </m:r>
                    <m:r>
                      <a:rPr lang="nl-NL" sz="2000" i="1">
                        <a:latin typeface="Cambria Math"/>
                      </a:rPr>
                      <m:t>∙</m:t>
                    </m:r>
                    <m:r>
                      <a:rPr lang="nl-NL" sz="2000" i="1">
                        <a:latin typeface="Cambria Math"/>
                      </a:rPr>
                      <m:t>𝑞</m:t>
                    </m:r>
                    <m:r>
                      <a:rPr lang="nl-NL" sz="2000" i="1">
                        <a:latin typeface="Cambria Math"/>
                      </a:rPr>
                      <m:t>∙</m:t>
                    </m:r>
                    <m:r>
                      <a:rPr lang="nl-NL" sz="2000" i="1">
                        <a:latin typeface="Cambria Math"/>
                      </a:rPr>
                      <m:t>𝑣</m:t>
                    </m:r>
                  </m:oMath>
                </a14:m>
                <a:r>
                  <a:rPr lang="nl-NL" sz="2000" dirty="0"/>
                  <a:t>), dus is er maar één snelheid waarbij geldt </a:t>
                </a:r>
                <a14:m>
                  <m:oMath xmlns:m="http://schemas.openxmlformats.org/officeDocument/2006/math">
                    <m:sSub>
                      <m:sSubPr>
                        <m:ctrlPr>
                          <a:rPr lang="nl-NL" sz="2000" i="1">
                            <a:latin typeface="Cambria Math" panose="02040503050406030204" pitchFamily="18" charset="0"/>
                          </a:rPr>
                        </m:ctrlPr>
                      </m:sSubPr>
                      <m:e>
                        <m:r>
                          <a:rPr lang="nl-NL" sz="2000" i="1">
                            <a:latin typeface="Cambria Math"/>
                          </a:rPr>
                          <m:t>𝐹</m:t>
                        </m:r>
                      </m:e>
                      <m:sub>
                        <m:r>
                          <m:rPr>
                            <m:sty m:val="p"/>
                          </m:rPr>
                          <a:rPr lang="nl-NL" sz="2000">
                            <a:latin typeface="Cambria Math"/>
                          </a:rPr>
                          <m:t>el</m:t>
                        </m:r>
                      </m:sub>
                    </m:sSub>
                    <m:r>
                      <a:rPr lang="nl-NL" sz="2000" i="1">
                        <a:latin typeface="Cambria Math"/>
                      </a:rPr>
                      <m:t>=</m:t>
                    </m:r>
                    <m:sSub>
                      <m:sSubPr>
                        <m:ctrlPr>
                          <a:rPr lang="nl-NL" sz="2000" i="1">
                            <a:latin typeface="Cambria Math" panose="02040503050406030204" pitchFamily="18" charset="0"/>
                          </a:rPr>
                        </m:ctrlPr>
                      </m:sSubPr>
                      <m:e>
                        <m:r>
                          <a:rPr lang="nl-NL" sz="2000" i="1">
                            <a:latin typeface="Cambria Math"/>
                          </a:rPr>
                          <m:t>𝐹</m:t>
                        </m:r>
                      </m:e>
                      <m:sub>
                        <m:r>
                          <m:rPr>
                            <m:sty m:val="p"/>
                          </m:rPr>
                          <a:rPr lang="nl-NL" sz="2000">
                            <a:latin typeface="Cambria Math"/>
                          </a:rPr>
                          <m:t>L</m:t>
                        </m:r>
                      </m:sub>
                    </m:sSub>
                  </m:oMath>
                </a14:m>
                <a:r>
                  <a:rPr lang="nl-NL" sz="2000" dirty="0"/>
                  <a:t>.</a:t>
                </a:r>
              </a:p>
            </p:txBody>
          </p:sp>
        </mc:Choice>
        <mc:Fallback xmlns="">
          <p:sp>
            <p:nvSpPr>
              <p:cNvPr id="15" name="Tekstvak 14"/>
              <p:cNvSpPr txBox="1">
                <a:spLocks noRot="1" noChangeAspect="1" noMove="1" noResize="1" noEditPoints="1" noAdjustHandles="1" noChangeArrowheads="1" noChangeShapeType="1" noTextEdit="1"/>
              </p:cNvSpPr>
              <p:nvPr/>
            </p:nvSpPr>
            <p:spPr>
              <a:xfrm>
                <a:off x="-3736" y="2473982"/>
                <a:ext cx="9147736" cy="707886"/>
              </a:xfrm>
              <a:prstGeom prst="rect">
                <a:avLst/>
              </a:prstGeom>
              <a:blipFill rotWithShape="1">
                <a:blip r:embed="rId4"/>
                <a:stretch>
                  <a:fillRect l="-666" t="-4310" r="-666" b="-14655"/>
                </a:stretch>
              </a:blipFill>
            </p:spPr>
            <p:txBody>
              <a:bodyPr/>
              <a:lstStyle/>
              <a:p>
                <a:r>
                  <a:rPr lang="nl-NL">
                    <a:noFill/>
                  </a:rPr>
                  <a:t> </a:t>
                </a:r>
              </a:p>
            </p:txBody>
          </p:sp>
        </mc:Fallback>
      </mc:AlternateContent>
      <p:sp>
        <p:nvSpPr>
          <p:cNvPr id="16" name="Tekstvak 15"/>
          <p:cNvSpPr txBox="1"/>
          <p:nvPr/>
        </p:nvSpPr>
        <p:spPr>
          <a:xfrm>
            <a:off x="8582" y="4477241"/>
            <a:ext cx="9135418" cy="1323439"/>
          </a:xfrm>
          <a:prstGeom prst="rect">
            <a:avLst/>
          </a:prstGeom>
          <a:noFill/>
        </p:spPr>
        <p:txBody>
          <a:bodyPr wrap="square" rtlCol="0">
            <a:spAutoFit/>
          </a:bodyPr>
          <a:lstStyle/>
          <a:p>
            <a:pPr lvl="0"/>
            <a:r>
              <a:rPr lang="nl-NL" sz="2000" dirty="0"/>
              <a:t>D	Op deeltjes die sneller gaan is de lorentzkracht groter, dus zullen deze worden afgebogen in de richting van de lorentzkracht, en op deeltjes die langzamer gaan is de lorentzkracht juist weer kleiner, dus die zullen worden afgebogen in de richting van de elektrische kracht.</a:t>
            </a:r>
          </a:p>
        </p:txBody>
      </p:sp>
      <p:grpSp>
        <p:nvGrpSpPr>
          <p:cNvPr id="4" name="Groep 3"/>
          <p:cNvGrpSpPr/>
          <p:nvPr/>
        </p:nvGrpSpPr>
        <p:grpSpPr>
          <a:xfrm>
            <a:off x="-7496" y="933988"/>
            <a:ext cx="9144000" cy="5263040"/>
            <a:chOff x="0" y="902264"/>
            <a:chExt cx="9144000" cy="5263040"/>
          </a:xfrm>
          <a:solidFill>
            <a:schemeClr val="tx2">
              <a:lumMod val="40000"/>
              <a:lumOff val="60000"/>
            </a:schemeClr>
          </a:solidFill>
        </p:grpSpPr>
        <p:pic>
          <p:nvPicPr>
            <p:cNvPr id="3" name="Afbeelding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337" y="928662"/>
              <a:ext cx="7081055" cy="5236642"/>
            </a:xfrm>
            <a:prstGeom prst="rect">
              <a:avLst/>
            </a:prstGeom>
            <a:grpFill/>
            <a:ln>
              <a:solidFill>
                <a:schemeClr val="tx2">
                  <a:lumMod val="40000"/>
                  <a:lumOff val="60000"/>
                </a:schemeClr>
              </a:solidFill>
            </a:ln>
          </p:spPr>
        </p:pic>
        <p:sp>
          <p:nvSpPr>
            <p:cNvPr id="9" name="Rectangle 4"/>
            <p:cNvSpPr>
              <a:spLocks noChangeArrowheads="1"/>
            </p:cNvSpPr>
            <p:nvPr/>
          </p:nvSpPr>
          <p:spPr bwMode="auto">
            <a:xfrm>
              <a:off x="0" y="928662"/>
              <a:ext cx="1043608" cy="5236642"/>
            </a:xfrm>
            <a:prstGeom prst="rect">
              <a:avLst/>
            </a:prstGeom>
            <a:grpFill/>
            <a:ln w="9525">
              <a:solidFill>
                <a:schemeClr val="tx2">
                  <a:lumMod val="40000"/>
                  <a:lumOff val="60000"/>
                </a:schemeClr>
              </a:solidFill>
              <a:miter lim="800000"/>
              <a:headEnd/>
              <a:tailEnd/>
            </a:ln>
            <a:effectLst/>
          </p:spPr>
          <p:txBody>
            <a:bodyPr wrap="none" anchor="ctr"/>
            <a:lstStyle/>
            <a:p>
              <a:pPr algn="ctr">
                <a:defRPr/>
              </a:pPr>
              <a:endParaRPr lang="nl-NL"/>
            </a:p>
          </p:txBody>
        </p:sp>
        <p:sp>
          <p:nvSpPr>
            <p:cNvPr id="10" name="Rectangle 4"/>
            <p:cNvSpPr>
              <a:spLocks noChangeArrowheads="1"/>
            </p:cNvSpPr>
            <p:nvPr/>
          </p:nvSpPr>
          <p:spPr bwMode="auto">
            <a:xfrm>
              <a:off x="8100392" y="902264"/>
              <a:ext cx="1043608" cy="5263039"/>
            </a:xfrm>
            <a:prstGeom prst="rect">
              <a:avLst/>
            </a:prstGeom>
            <a:grpFill/>
            <a:ln w="9525">
              <a:solidFill>
                <a:schemeClr val="tx2">
                  <a:lumMod val="40000"/>
                  <a:lumOff val="60000"/>
                </a:schemeClr>
              </a:solidFill>
              <a:miter lim="800000"/>
              <a:headEnd/>
              <a:tailEnd/>
            </a:ln>
            <a:effectLst/>
          </p:spPr>
          <p:txBody>
            <a:bodyPr wrap="none" anchor="ctr"/>
            <a:lstStyle/>
            <a:p>
              <a:pPr algn="ctr">
                <a:defRPr/>
              </a:pPr>
              <a:endParaRPr lang="nl-NL"/>
            </a:p>
          </p:txBody>
        </p:sp>
      </p:grpSp>
    </p:spTree>
    <p:extLst>
      <p:ext uri="{BB962C8B-B14F-4D97-AF65-F5344CB8AC3E}">
        <p14:creationId xmlns:p14="http://schemas.microsoft.com/office/powerpoint/2010/main" val="211243017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Rectangle 4"/>
          <p:cNvSpPr>
            <a:spLocks noChangeArrowheads="1"/>
          </p:cNvSpPr>
          <p:nvPr/>
        </p:nvSpPr>
        <p:spPr bwMode="auto">
          <a:xfrm>
            <a:off x="0" y="6165304"/>
            <a:ext cx="9144000" cy="692696"/>
          </a:xfrm>
          <a:prstGeom prst="rect">
            <a:avLst/>
          </a:prstGeom>
          <a:solidFill>
            <a:schemeClr val="tx2"/>
          </a:solidFill>
          <a:ln w="9525">
            <a:solidFill>
              <a:schemeClr val="tx2"/>
            </a:solidFill>
            <a:miter lim="800000"/>
            <a:headEnd/>
            <a:tailEnd/>
          </a:ln>
          <a:effectLst/>
        </p:spPr>
        <p:txBody>
          <a:bodyPr wrap="none" anchor="ctr"/>
          <a:lstStyle/>
          <a:p>
            <a:pPr algn="ctr">
              <a:defRPr/>
            </a:pPr>
            <a:endParaRPr lang="nl-NL"/>
          </a:p>
        </p:txBody>
      </p:sp>
      <mc:AlternateContent xmlns:mc="http://schemas.openxmlformats.org/markup-compatibility/2006" xmlns:a14="http://schemas.microsoft.com/office/drawing/2010/main">
        <mc:Choice Requires="a14">
          <p:sp>
            <p:nvSpPr>
              <p:cNvPr id="2" name="Tekstvak 1"/>
              <p:cNvSpPr txBox="1"/>
              <p:nvPr/>
            </p:nvSpPr>
            <p:spPr>
              <a:xfrm>
                <a:off x="-8870" y="2372214"/>
                <a:ext cx="9144000" cy="2593018"/>
              </a:xfrm>
              <a:prstGeom prst="rect">
                <a:avLst/>
              </a:prstGeom>
              <a:noFill/>
            </p:spPr>
            <p:txBody>
              <a:bodyPr wrap="square" rtlCol="0">
                <a:spAutoFit/>
              </a:bodyPr>
              <a:lstStyle/>
              <a:p>
                <a:pPr lvl="0"/>
                <a:r>
                  <a:rPr lang="nl-NL" sz="2400" dirty="0"/>
                  <a:t>B	De snelheid van het deeltje in de halve cirkel volgt uit </a:t>
                </a:r>
                <a14:m>
                  <m:oMath xmlns:m="http://schemas.openxmlformats.org/officeDocument/2006/math">
                    <m:r>
                      <a:rPr lang="nl-NL" sz="2400" b="0" i="1">
                        <a:latin typeface="Cambria Math"/>
                      </a:rPr>
                      <m:t>𝑣</m:t>
                    </m:r>
                    <m:r>
                      <a:rPr lang="nl-NL" sz="2400" b="0" i="1">
                        <a:latin typeface="Cambria Math"/>
                      </a:rPr>
                      <m:t>=</m:t>
                    </m:r>
                    <m:f>
                      <m:fPr>
                        <m:ctrlPr>
                          <a:rPr lang="nl-NL" sz="2400" i="1">
                            <a:latin typeface="Cambria Math" panose="02040503050406030204" pitchFamily="18" charset="0"/>
                          </a:rPr>
                        </m:ctrlPr>
                      </m:fPr>
                      <m:num>
                        <m:r>
                          <a:rPr lang="nl-NL" sz="2400" b="0" i="1">
                            <a:latin typeface="Cambria Math"/>
                          </a:rPr>
                          <m:t>𝜋</m:t>
                        </m:r>
                        <m:r>
                          <a:rPr lang="nl-NL" sz="2400" b="0" i="1">
                            <a:latin typeface="Cambria Math"/>
                          </a:rPr>
                          <m:t>∙</m:t>
                        </m:r>
                        <m:r>
                          <a:rPr lang="nl-NL" sz="2400" b="0" i="1">
                            <a:latin typeface="Cambria Math"/>
                          </a:rPr>
                          <m:t>𝑟</m:t>
                        </m:r>
                      </m:num>
                      <m:den>
                        <m:r>
                          <a:rPr lang="nl-NL" sz="2400" b="0" i="1">
                            <a:latin typeface="Cambria Math"/>
                          </a:rPr>
                          <m:t>∆</m:t>
                        </m:r>
                        <m:r>
                          <a:rPr lang="nl-NL" sz="2400" b="0" i="1">
                            <a:latin typeface="Cambria Math"/>
                          </a:rPr>
                          <m:t>𝑡</m:t>
                        </m:r>
                      </m:den>
                    </m:f>
                  </m:oMath>
                </a14:m>
                <a:r>
                  <a:rPr lang="nl-NL" sz="2400" dirty="0"/>
                  <a:t> en dat betekent dat de tijd die het deeltje nodig heeft voor een halve cirkelbaan evenredig is met </a:t>
                </a:r>
                <a14:m>
                  <m:oMath xmlns:m="http://schemas.openxmlformats.org/officeDocument/2006/math">
                    <m:r>
                      <a:rPr lang="nl-NL" sz="2400" b="0" i="1">
                        <a:latin typeface="Cambria Math"/>
                      </a:rPr>
                      <m:t>𝑟</m:t>
                    </m:r>
                    <m:r>
                      <a:rPr lang="nl-NL" sz="2400" b="0" i="1">
                        <a:latin typeface="Cambria Math"/>
                      </a:rPr>
                      <m:t>/</m:t>
                    </m:r>
                    <m:r>
                      <a:rPr lang="nl-NL" sz="2400" b="0" i="1">
                        <a:latin typeface="Cambria Math"/>
                      </a:rPr>
                      <m:t>𝑣</m:t>
                    </m:r>
                  </m:oMath>
                </a14:m>
                <a:r>
                  <a:rPr lang="nl-NL" sz="2400" dirty="0"/>
                  <a:t>. </a:t>
                </a:r>
              </a:p>
              <a:p>
                <a:pPr lvl="0"/>
                <a:r>
                  <a:rPr lang="nl-NL" sz="2400" dirty="0"/>
                  <a:t>	Uit </a:t>
                </a:r>
                <a14:m>
                  <m:oMath xmlns:m="http://schemas.openxmlformats.org/officeDocument/2006/math">
                    <m:r>
                      <a:rPr lang="nl-NL" sz="2400" b="0" i="1">
                        <a:latin typeface="Cambria Math"/>
                      </a:rPr>
                      <m:t>𝑟</m:t>
                    </m:r>
                    <m:r>
                      <a:rPr lang="nl-NL" sz="2400" b="0" i="1">
                        <a:latin typeface="Cambria Math"/>
                      </a:rPr>
                      <m:t>=</m:t>
                    </m:r>
                    <m:f>
                      <m:fPr>
                        <m:ctrlPr>
                          <a:rPr lang="nl-NL" sz="2400" i="1">
                            <a:latin typeface="Cambria Math" panose="02040503050406030204" pitchFamily="18" charset="0"/>
                          </a:rPr>
                        </m:ctrlPr>
                      </m:fPr>
                      <m:num>
                        <m:r>
                          <a:rPr lang="nl-NL" sz="2400" b="0" i="1">
                            <a:latin typeface="Cambria Math"/>
                          </a:rPr>
                          <m:t>𝑚</m:t>
                        </m:r>
                        <m:r>
                          <a:rPr lang="nl-NL" sz="2400" b="0" i="1">
                            <a:latin typeface="Cambria Math"/>
                          </a:rPr>
                          <m:t>∙</m:t>
                        </m:r>
                        <m:r>
                          <a:rPr lang="nl-NL" sz="2400" b="0" i="1">
                            <a:latin typeface="Cambria Math"/>
                          </a:rPr>
                          <m:t>𝑣</m:t>
                        </m:r>
                      </m:num>
                      <m:den>
                        <m:r>
                          <a:rPr lang="nl-NL" sz="2400" b="0" i="1">
                            <a:latin typeface="Cambria Math"/>
                          </a:rPr>
                          <m:t>𝐵</m:t>
                        </m:r>
                        <m:r>
                          <a:rPr lang="nl-NL" sz="2400" b="0" i="1">
                            <a:latin typeface="Cambria Math"/>
                          </a:rPr>
                          <m:t>∙</m:t>
                        </m:r>
                        <m:r>
                          <a:rPr lang="nl-NL" sz="2400" b="0" i="1">
                            <a:latin typeface="Cambria Math"/>
                          </a:rPr>
                          <m:t>𝑞</m:t>
                        </m:r>
                      </m:den>
                    </m:f>
                  </m:oMath>
                </a14:m>
                <a:r>
                  <a:rPr lang="nl-NL" sz="2400" dirty="0"/>
                  <a:t> volgt dat de straal van de cirkelbaan evenredig is met de snelheid en dat betekent dat de tijd </a:t>
                </a:r>
                <a14:m>
                  <m:oMath xmlns:m="http://schemas.openxmlformats.org/officeDocument/2006/math">
                    <m:r>
                      <a:rPr lang="nl-NL" sz="2400" b="0" i="1">
                        <a:latin typeface="Cambria Math"/>
                      </a:rPr>
                      <m:t>∆</m:t>
                    </m:r>
                    <m:r>
                      <a:rPr lang="nl-NL" sz="2400" b="0" i="1">
                        <a:latin typeface="Cambria Math"/>
                      </a:rPr>
                      <m:t>𝑡</m:t>
                    </m:r>
                  </m:oMath>
                </a14:m>
                <a:r>
                  <a:rPr lang="nl-NL" sz="2400" dirty="0"/>
                  <a:t> die het deeltje voor een halve cirkelbaan nodig heeft steeds gelijk blijft.</a:t>
                </a:r>
              </a:p>
            </p:txBody>
          </p:sp>
        </mc:Choice>
        <mc:Fallback xmlns="">
          <p:sp>
            <p:nvSpPr>
              <p:cNvPr id="2" name="Tekstvak 1"/>
              <p:cNvSpPr txBox="1">
                <a:spLocks noRot="1" noChangeAspect="1" noMove="1" noResize="1" noEditPoints="1" noAdjustHandles="1" noChangeArrowheads="1" noChangeShapeType="1" noTextEdit="1"/>
              </p:cNvSpPr>
              <p:nvPr/>
            </p:nvSpPr>
            <p:spPr>
              <a:xfrm>
                <a:off x="-8870" y="2372214"/>
                <a:ext cx="9144000" cy="2593018"/>
              </a:xfrm>
              <a:prstGeom prst="rect">
                <a:avLst/>
              </a:prstGeom>
              <a:blipFill rotWithShape="1">
                <a:blip r:embed="rId2"/>
                <a:stretch>
                  <a:fillRect l="-1067" t="-235" r="-1133" b="-4225"/>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7" name="Tekstvak 6"/>
              <p:cNvSpPr txBox="1"/>
              <p:nvPr/>
            </p:nvSpPr>
            <p:spPr>
              <a:xfrm>
                <a:off x="32853" y="5004281"/>
                <a:ext cx="9144000" cy="1161023"/>
              </a:xfrm>
              <a:prstGeom prst="rect">
                <a:avLst/>
              </a:prstGeom>
              <a:noFill/>
            </p:spPr>
            <p:txBody>
              <a:bodyPr wrap="square" rtlCol="0">
                <a:spAutoFit/>
              </a:bodyPr>
              <a:lstStyle/>
              <a:p>
                <a:pPr lvl="0"/>
                <a:r>
                  <a:rPr lang="nl-NL" sz="2400" b="0" dirty="0"/>
                  <a:t>C	</a:t>
                </a:r>
                <a14:m>
                  <m:oMath xmlns:m="http://schemas.openxmlformats.org/officeDocument/2006/math">
                    <m:r>
                      <a:rPr lang="nl-NL" sz="2400" b="0" i="1">
                        <a:latin typeface="Cambria Math"/>
                      </a:rPr>
                      <m:t>𝑣</m:t>
                    </m:r>
                    <m:r>
                      <a:rPr lang="nl-NL" sz="2400" b="0" i="1">
                        <a:latin typeface="Cambria Math"/>
                      </a:rPr>
                      <m:t>=</m:t>
                    </m:r>
                    <m:f>
                      <m:fPr>
                        <m:ctrlPr>
                          <a:rPr lang="nl-NL" sz="2400" i="1">
                            <a:latin typeface="Cambria Math" panose="02040503050406030204" pitchFamily="18" charset="0"/>
                          </a:rPr>
                        </m:ctrlPr>
                      </m:fPr>
                      <m:num>
                        <m:r>
                          <a:rPr lang="nl-NL" sz="2400" b="0" i="1">
                            <a:latin typeface="Cambria Math"/>
                          </a:rPr>
                          <m:t>𝜋</m:t>
                        </m:r>
                        <m:r>
                          <a:rPr lang="nl-NL" sz="2400" b="0" i="1">
                            <a:latin typeface="Cambria Math"/>
                          </a:rPr>
                          <m:t>∙</m:t>
                        </m:r>
                        <m:r>
                          <a:rPr lang="nl-NL" sz="2400" b="0" i="1">
                            <a:latin typeface="Cambria Math"/>
                          </a:rPr>
                          <m:t>𝑟</m:t>
                        </m:r>
                      </m:num>
                      <m:den>
                        <m:r>
                          <a:rPr lang="nl-NL" sz="2400" b="0" i="1">
                            <a:latin typeface="Cambria Math"/>
                          </a:rPr>
                          <m:t>∆</m:t>
                        </m:r>
                        <m:r>
                          <a:rPr lang="nl-NL" sz="2400" b="0" i="1">
                            <a:latin typeface="Cambria Math"/>
                          </a:rPr>
                          <m:t>𝑡</m:t>
                        </m:r>
                      </m:den>
                    </m:f>
                  </m:oMath>
                </a14:m>
                <a:r>
                  <a:rPr lang="nl-NL" sz="2400" dirty="0"/>
                  <a:t> </a:t>
                </a:r>
                <a:r>
                  <a:rPr lang="nl-NL" sz="2400" dirty="0">
                    <a:sym typeface="Wingdings"/>
                  </a:rPr>
                  <a:t></a:t>
                </a:r>
                <a:r>
                  <a:rPr lang="nl-NL" sz="2400" dirty="0"/>
                  <a:t> </a:t>
                </a:r>
                <a14:m>
                  <m:oMath xmlns:m="http://schemas.openxmlformats.org/officeDocument/2006/math">
                    <m:r>
                      <a:rPr lang="nl-NL" sz="2400" b="0" i="1">
                        <a:latin typeface="Cambria Math"/>
                      </a:rPr>
                      <m:t>∆</m:t>
                    </m:r>
                    <m:r>
                      <a:rPr lang="nl-NL" sz="2400" b="0" i="1">
                        <a:latin typeface="Cambria Math"/>
                      </a:rPr>
                      <m:t>𝑡</m:t>
                    </m:r>
                    <m:r>
                      <a:rPr lang="nl-NL" sz="2400" b="0" i="1">
                        <a:latin typeface="Cambria Math"/>
                      </a:rPr>
                      <m:t>=</m:t>
                    </m:r>
                    <m:r>
                      <a:rPr lang="nl-NL" sz="2400" b="0" i="1">
                        <a:latin typeface="Cambria Math"/>
                      </a:rPr>
                      <m:t>𝜋</m:t>
                    </m:r>
                    <m:r>
                      <a:rPr lang="nl-NL" sz="2400" b="0" i="1">
                        <a:latin typeface="Cambria Math"/>
                      </a:rPr>
                      <m:t>∙</m:t>
                    </m:r>
                    <m:f>
                      <m:fPr>
                        <m:ctrlPr>
                          <a:rPr lang="nl-NL" sz="2400" i="1">
                            <a:latin typeface="Cambria Math" panose="02040503050406030204" pitchFamily="18" charset="0"/>
                          </a:rPr>
                        </m:ctrlPr>
                      </m:fPr>
                      <m:num>
                        <m:r>
                          <a:rPr lang="nl-NL" sz="2400" b="0" i="1">
                            <a:latin typeface="Cambria Math"/>
                          </a:rPr>
                          <m:t>𝑟</m:t>
                        </m:r>
                      </m:num>
                      <m:den>
                        <m:r>
                          <a:rPr lang="nl-NL" sz="2400" b="0" i="1">
                            <a:latin typeface="Cambria Math"/>
                          </a:rPr>
                          <m:t>𝑣</m:t>
                        </m:r>
                      </m:den>
                    </m:f>
                  </m:oMath>
                </a14:m>
                <a:r>
                  <a:rPr lang="nl-NL" sz="2400" dirty="0"/>
                  <a:t> en uit </a:t>
                </a:r>
                <a14:m>
                  <m:oMath xmlns:m="http://schemas.openxmlformats.org/officeDocument/2006/math">
                    <m:r>
                      <a:rPr lang="nl-NL" sz="2400" b="0" i="1">
                        <a:latin typeface="Cambria Math"/>
                      </a:rPr>
                      <m:t>𝑟</m:t>
                    </m:r>
                    <m:r>
                      <a:rPr lang="nl-NL" sz="2400" b="0" i="1">
                        <a:latin typeface="Cambria Math"/>
                      </a:rPr>
                      <m:t>=</m:t>
                    </m:r>
                    <m:f>
                      <m:fPr>
                        <m:ctrlPr>
                          <a:rPr lang="nl-NL" sz="2400" i="1">
                            <a:latin typeface="Cambria Math" panose="02040503050406030204" pitchFamily="18" charset="0"/>
                          </a:rPr>
                        </m:ctrlPr>
                      </m:fPr>
                      <m:num>
                        <m:r>
                          <a:rPr lang="nl-NL" sz="2400" b="0" i="1">
                            <a:latin typeface="Cambria Math"/>
                          </a:rPr>
                          <m:t>𝑚</m:t>
                        </m:r>
                        <m:r>
                          <a:rPr lang="nl-NL" sz="2400" b="0" i="1">
                            <a:latin typeface="Cambria Math"/>
                          </a:rPr>
                          <m:t>∙</m:t>
                        </m:r>
                        <m:r>
                          <a:rPr lang="nl-NL" sz="2400" b="0" i="1">
                            <a:latin typeface="Cambria Math"/>
                          </a:rPr>
                          <m:t>𝑣</m:t>
                        </m:r>
                      </m:num>
                      <m:den>
                        <m:r>
                          <a:rPr lang="nl-NL" sz="2400" b="0" i="1">
                            <a:latin typeface="Cambria Math"/>
                          </a:rPr>
                          <m:t>𝐵</m:t>
                        </m:r>
                        <m:r>
                          <a:rPr lang="nl-NL" sz="2400" b="0" i="1">
                            <a:latin typeface="Cambria Math"/>
                          </a:rPr>
                          <m:t>∙</m:t>
                        </m:r>
                        <m:r>
                          <a:rPr lang="nl-NL" sz="2400" b="0" i="1">
                            <a:latin typeface="Cambria Math"/>
                          </a:rPr>
                          <m:t>𝑞</m:t>
                        </m:r>
                      </m:den>
                    </m:f>
                  </m:oMath>
                </a14:m>
                <a:r>
                  <a:rPr lang="nl-NL" sz="2400" dirty="0"/>
                  <a:t> is af te leiden dat </a:t>
                </a:r>
                <a14:m>
                  <m:oMath xmlns:m="http://schemas.openxmlformats.org/officeDocument/2006/math">
                    <m:f>
                      <m:fPr>
                        <m:ctrlPr>
                          <a:rPr lang="nl-NL" sz="2400" i="1">
                            <a:latin typeface="Cambria Math" panose="02040503050406030204" pitchFamily="18" charset="0"/>
                          </a:rPr>
                        </m:ctrlPr>
                      </m:fPr>
                      <m:num>
                        <m:r>
                          <a:rPr lang="nl-NL" sz="2400" b="0" i="1">
                            <a:latin typeface="Cambria Math"/>
                          </a:rPr>
                          <m:t>𝑟</m:t>
                        </m:r>
                      </m:num>
                      <m:den>
                        <m:r>
                          <a:rPr lang="nl-NL" sz="2400" b="0" i="1">
                            <a:latin typeface="Cambria Math"/>
                          </a:rPr>
                          <m:t>𝑣</m:t>
                        </m:r>
                      </m:den>
                    </m:f>
                    <m:r>
                      <a:rPr lang="nl-NL" sz="2400" b="0" i="1">
                        <a:latin typeface="Cambria Math"/>
                      </a:rPr>
                      <m:t>=</m:t>
                    </m:r>
                    <m:f>
                      <m:fPr>
                        <m:ctrlPr>
                          <a:rPr lang="nl-NL" sz="2400" i="1">
                            <a:latin typeface="Cambria Math" panose="02040503050406030204" pitchFamily="18" charset="0"/>
                          </a:rPr>
                        </m:ctrlPr>
                      </m:fPr>
                      <m:num>
                        <m:r>
                          <a:rPr lang="nl-NL" sz="2400" b="0" i="1">
                            <a:latin typeface="Cambria Math"/>
                          </a:rPr>
                          <m:t>𝑚</m:t>
                        </m:r>
                      </m:num>
                      <m:den>
                        <m:r>
                          <a:rPr lang="nl-NL" sz="2400" b="0" i="1">
                            <a:latin typeface="Cambria Math"/>
                          </a:rPr>
                          <m:t>𝐵</m:t>
                        </m:r>
                        <m:r>
                          <a:rPr lang="nl-NL" sz="2400" b="0" i="1">
                            <a:latin typeface="Cambria Math"/>
                          </a:rPr>
                          <m:t>∙</m:t>
                        </m:r>
                        <m:r>
                          <a:rPr lang="nl-NL" sz="2400" b="0" i="1">
                            <a:latin typeface="Cambria Math"/>
                          </a:rPr>
                          <m:t>𝑞</m:t>
                        </m:r>
                      </m:den>
                    </m:f>
                  </m:oMath>
                </a14:m>
                <a:r>
                  <a:rPr lang="nl-NL" sz="2400" dirty="0"/>
                  <a:t>. Dit invullen geeft: </a:t>
                </a:r>
                <a14:m>
                  <m:oMath xmlns:m="http://schemas.openxmlformats.org/officeDocument/2006/math">
                    <m:r>
                      <a:rPr lang="nl-NL" sz="2400" b="0" i="1">
                        <a:latin typeface="Cambria Math"/>
                      </a:rPr>
                      <m:t>∆</m:t>
                    </m:r>
                    <m:r>
                      <a:rPr lang="nl-NL" sz="2400" b="0" i="1">
                        <a:latin typeface="Cambria Math"/>
                      </a:rPr>
                      <m:t>𝑡</m:t>
                    </m:r>
                    <m:r>
                      <a:rPr lang="nl-NL" sz="2400" b="0" i="1">
                        <a:latin typeface="Cambria Math"/>
                      </a:rPr>
                      <m:t>=</m:t>
                    </m:r>
                    <m:r>
                      <a:rPr lang="nl-NL" sz="2400" b="0" i="1">
                        <a:latin typeface="Cambria Math"/>
                      </a:rPr>
                      <m:t>𝜋</m:t>
                    </m:r>
                    <m:r>
                      <a:rPr lang="nl-NL" sz="2400" b="0" i="1">
                        <a:latin typeface="Cambria Math"/>
                      </a:rPr>
                      <m:t>∙</m:t>
                    </m:r>
                    <m:f>
                      <m:fPr>
                        <m:ctrlPr>
                          <a:rPr lang="nl-NL" sz="2400" i="1">
                            <a:latin typeface="Cambria Math" panose="02040503050406030204" pitchFamily="18" charset="0"/>
                          </a:rPr>
                        </m:ctrlPr>
                      </m:fPr>
                      <m:num>
                        <m:r>
                          <a:rPr lang="nl-NL" sz="2400" b="0" i="1">
                            <a:latin typeface="Cambria Math"/>
                          </a:rPr>
                          <m:t>𝑚</m:t>
                        </m:r>
                      </m:num>
                      <m:den>
                        <m:r>
                          <a:rPr lang="nl-NL" sz="2400" b="0" i="1">
                            <a:latin typeface="Cambria Math"/>
                          </a:rPr>
                          <m:t>𝐵</m:t>
                        </m:r>
                        <m:r>
                          <a:rPr lang="nl-NL" sz="2400" b="0" i="1">
                            <a:latin typeface="Cambria Math"/>
                          </a:rPr>
                          <m:t>∙</m:t>
                        </m:r>
                        <m:r>
                          <a:rPr lang="nl-NL" sz="2400" b="0" i="1">
                            <a:latin typeface="Cambria Math"/>
                          </a:rPr>
                          <m:t>𝑞</m:t>
                        </m:r>
                      </m:den>
                    </m:f>
                  </m:oMath>
                </a14:m>
                <a:r>
                  <a:rPr lang="nl-NL" sz="2400" dirty="0"/>
                  <a:t>.</a:t>
                </a:r>
              </a:p>
            </p:txBody>
          </p:sp>
        </mc:Choice>
        <mc:Fallback xmlns="">
          <p:sp>
            <p:nvSpPr>
              <p:cNvPr id="7" name="Tekstvak 6"/>
              <p:cNvSpPr txBox="1">
                <a:spLocks noRot="1" noChangeAspect="1" noMove="1" noResize="1" noEditPoints="1" noAdjustHandles="1" noChangeArrowheads="1" noChangeShapeType="1" noTextEdit="1"/>
              </p:cNvSpPr>
              <p:nvPr/>
            </p:nvSpPr>
            <p:spPr>
              <a:xfrm>
                <a:off x="32853" y="5004281"/>
                <a:ext cx="9144000" cy="1161023"/>
              </a:xfrm>
              <a:prstGeom prst="rect">
                <a:avLst/>
              </a:prstGeom>
              <a:blipFill rotWithShape="1">
                <a:blip r:embed="rId3"/>
                <a:stretch>
                  <a:fillRect l="-1000" t="-1053" b="-1053"/>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8" name="Tekstvak 7"/>
              <p:cNvSpPr txBox="1"/>
              <p:nvPr/>
            </p:nvSpPr>
            <p:spPr>
              <a:xfrm>
                <a:off x="-8870" y="1340768"/>
                <a:ext cx="9144000" cy="830997"/>
              </a:xfrm>
              <a:prstGeom prst="rect">
                <a:avLst/>
              </a:prstGeom>
              <a:noFill/>
            </p:spPr>
            <p:txBody>
              <a:bodyPr wrap="square" rtlCol="0">
                <a:spAutoFit/>
              </a:bodyPr>
              <a:lstStyle/>
              <a:p>
                <a:pPr lvl="0"/>
                <a:r>
                  <a:rPr lang="nl-NL" sz="2400" dirty="0"/>
                  <a:t>A	Bij elke oversteek is het spanningsverschil gelijk en dus is ook de energietoename hetzelfde (want </a:t>
                </a:r>
                <a14:m>
                  <m:oMath xmlns:m="http://schemas.openxmlformats.org/officeDocument/2006/math">
                    <m:r>
                      <a:rPr lang="nl-NL" sz="2400" b="0" i="1">
                        <a:latin typeface="Cambria Math"/>
                      </a:rPr>
                      <m:t>∆</m:t>
                    </m:r>
                    <m:sSub>
                      <m:sSubPr>
                        <m:ctrlPr>
                          <a:rPr lang="nl-NL" sz="2400" i="1">
                            <a:latin typeface="Cambria Math" panose="02040503050406030204" pitchFamily="18" charset="0"/>
                          </a:rPr>
                        </m:ctrlPr>
                      </m:sSubPr>
                      <m:e>
                        <m:r>
                          <a:rPr lang="nl-NL" sz="2400" b="0" i="1">
                            <a:latin typeface="Cambria Math"/>
                          </a:rPr>
                          <m:t>𝐸</m:t>
                        </m:r>
                      </m:e>
                      <m:sub>
                        <m:r>
                          <a:rPr lang="nl-NL" sz="2400" b="0" i="1">
                            <a:latin typeface="Cambria Math"/>
                          </a:rPr>
                          <m:t>𝑒𝑙</m:t>
                        </m:r>
                      </m:sub>
                    </m:sSub>
                    <m:r>
                      <a:rPr lang="nl-NL" sz="2400" b="0" i="1">
                        <a:latin typeface="Cambria Math"/>
                      </a:rPr>
                      <m:t>=</m:t>
                    </m:r>
                    <m:r>
                      <a:rPr lang="nl-NL" sz="2400" b="0" i="1">
                        <a:latin typeface="Cambria Math"/>
                      </a:rPr>
                      <m:t>𝑞</m:t>
                    </m:r>
                    <m:r>
                      <a:rPr lang="nl-NL" sz="2400" b="0" i="1">
                        <a:latin typeface="Cambria Math"/>
                      </a:rPr>
                      <m:t>∙</m:t>
                    </m:r>
                    <m:r>
                      <a:rPr lang="nl-NL" sz="2400" b="0" i="1">
                        <a:latin typeface="Cambria Math"/>
                      </a:rPr>
                      <m:t>𝑈</m:t>
                    </m:r>
                  </m:oMath>
                </a14:m>
                <a:r>
                  <a:rPr lang="nl-NL" sz="2400" dirty="0"/>
                  <a:t>).</a:t>
                </a:r>
              </a:p>
            </p:txBody>
          </p:sp>
        </mc:Choice>
        <mc:Fallback xmlns="">
          <p:sp>
            <p:nvSpPr>
              <p:cNvPr id="8" name="Tekstvak 7"/>
              <p:cNvSpPr txBox="1">
                <a:spLocks noRot="1" noChangeAspect="1" noMove="1" noResize="1" noEditPoints="1" noAdjustHandles="1" noChangeArrowheads="1" noChangeShapeType="1" noTextEdit="1"/>
              </p:cNvSpPr>
              <p:nvPr/>
            </p:nvSpPr>
            <p:spPr>
              <a:xfrm>
                <a:off x="-8870" y="1340768"/>
                <a:ext cx="9144000" cy="830997"/>
              </a:xfrm>
              <a:prstGeom prst="rect">
                <a:avLst/>
              </a:prstGeom>
              <a:blipFill rotWithShape="1">
                <a:blip r:embed="rId4"/>
                <a:stretch>
                  <a:fillRect l="-1067" t="-5882" r="-67" b="-16176"/>
                </a:stretch>
              </a:blipFill>
            </p:spPr>
            <p:txBody>
              <a:bodyPr/>
              <a:lstStyle/>
              <a:p>
                <a:r>
                  <a:rPr lang="nl-NL">
                    <a:noFill/>
                  </a:rPr>
                  <a:t> </a:t>
                </a:r>
              </a:p>
            </p:txBody>
          </p:sp>
        </mc:Fallback>
      </mc:AlternateContent>
      <p:sp>
        <p:nvSpPr>
          <p:cNvPr id="9" name="Rectangle 3">
            <a:extLst>
              <a:ext uri="{FF2B5EF4-FFF2-40B4-BE49-F238E27FC236}">
                <a16:creationId xmlns:a16="http://schemas.microsoft.com/office/drawing/2014/main" id="{7A268E58-27EA-4748-8305-1102C99B4530}"/>
              </a:ext>
            </a:extLst>
          </p:cNvPr>
          <p:cNvSpPr>
            <a:spLocks noChangeArrowheads="1"/>
          </p:cNvSpPr>
          <p:nvPr/>
        </p:nvSpPr>
        <p:spPr bwMode="auto">
          <a:xfrm>
            <a:off x="-8870" y="-2638"/>
            <a:ext cx="9144000" cy="1171885"/>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defRPr/>
            </a:pPr>
            <a:endParaRPr lang="nl-NL"/>
          </a:p>
        </p:txBody>
      </p:sp>
      <p:sp>
        <p:nvSpPr>
          <p:cNvPr id="10" name="Text Box 5">
            <a:extLst>
              <a:ext uri="{FF2B5EF4-FFF2-40B4-BE49-F238E27FC236}">
                <a16:creationId xmlns:a16="http://schemas.microsoft.com/office/drawing/2014/main" id="{6AF4E302-D03B-47BE-A44D-E59B5698B4BF}"/>
              </a:ext>
            </a:extLst>
          </p:cNvPr>
          <p:cNvSpPr txBox="1">
            <a:spLocks noChangeArrowheads="1"/>
          </p:cNvSpPr>
          <p:nvPr/>
        </p:nvSpPr>
        <p:spPr bwMode="auto">
          <a:xfrm>
            <a:off x="-37463" y="246410"/>
            <a:ext cx="9144000" cy="650875"/>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algn="ctr" eaLnBrk="1" hangingPunct="1">
              <a:spcBef>
                <a:spcPct val="50000"/>
              </a:spcBef>
              <a:defRPr/>
            </a:pPr>
            <a:r>
              <a:rPr lang="nl-NL" sz="3600" b="1" dirty="0">
                <a:solidFill>
                  <a:schemeClr val="bg1"/>
                </a:solidFill>
                <a:latin typeface="Comic Sans MS" pitchFamily="66" charset="0"/>
              </a:rPr>
              <a:t>SOM 71 CYCLOTRON</a:t>
            </a:r>
          </a:p>
        </p:txBody>
      </p:sp>
      <p:sp>
        <p:nvSpPr>
          <p:cNvPr id="11" name="Rectangle 4">
            <a:extLst>
              <a:ext uri="{FF2B5EF4-FFF2-40B4-BE49-F238E27FC236}">
                <a16:creationId xmlns:a16="http://schemas.microsoft.com/office/drawing/2014/main" id="{ED1B94DD-B425-4163-9195-D497F7232049}"/>
              </a:ext>
            </a:extLst>
          </p:cNvPr>
          <p:cNvSpPr>
            <a:spLocks noChangeArrowheads="1"/>
          </p:cNvSpPr>
          <p:nvPr/>
        </p:nvSpPr>
        <p:spPr bwMode="auto">
          <a:xfrm>
            <a:off x="28593" y="6165304"/>
            <a:ext cx="9144000" cy="692696"/>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lgn="ctr">
              <a:defRPr/>
            </a:pPr>
            <a:endParaRPr lang="nl-NL"/>
          </a:p>
        </p:txBody>
      </p:sp>
      <p:pic>
        <p:nvPicPr>
          <p:cNvPr id="14" name="Afbeelding 13">
            <a:extLst>
              <a:ext uri="{FF2B5EF4-FFF2-40B4-BE49-F238E27FC236}">
                <a16:creationId xmlns:a16="http://schemas.microsoft.com/office/drawing/2014/main" id="{21AA2619-C6B6-4FD6-ADB8-FB1E3094C2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30" y="1171883"/>
            <a:ext cx="9176853" cy="4996057"/>
          </a:xfrm>
          <a:prstGeom prst="rect">
            <a:avLst/>
          </a:prstGeom>
        </p:spPr>
      </p:pic>
    </p:spTree>
    <p:extLst>
      <p:ext uri="{BB962C8B-B14F-4D97-AF65-F5344CB8AC3E}">
        <p14:creationId xmlns:p14="http://schemas.microsoft.com/office/powerpoint/2010/main" val="96555308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Rectangle 4"/>
          <p:cNvSpPr>
            <a:spLocks noChangeArrowheads="1"/>
          </p:cNvSpPr>
          <p:nvPr/>
        </p:nvSpPr>
        <p:spPr bwMode="auto">
          <a:xfrm>
            <a:off x="0" y="0"/>
            <a:ext cx="827088" cy="6858000"/>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lgn="ctr">
              <a:defRPr/>
            </a:pPr>
            <a:endParaRPr lang="nl-NL"/>
          </a:p>
        </p:txBody>
      </p:sp>
      <p:sp>
        <p:nvSpPr>
          <p:cNvPr id="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7"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8"/>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11" name="Rectangle 10"/>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41987" name="Rectangle 3"/>
          <p:cNvSpPr>
            <a:spLocks noChangeArrowheads="1"/>
          </p:cNvSpPr>
          <p:nvPr/>
        </p:nvSpPr>
        <p:spPr bwMode="auto">
          <a:xfrm>
            <a:off x="0" y="0"/>
            <a:ext cx="9144000" cy="914400"/>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defRPr/>
            </a:pPr>
            <a:endParaRPr lang="nl-NL"/>
          </a:p>
        </p:txBody>
      </p:sp>
      <p:sp>
        <p:nvSpPr>
          <p:cNvPr id="41988" name="Text Box 5"/>
          <p:cNvSpPr txBox="1">
            <a:spLocks noChangeArrowheads="1"/>
          </p:cNvSpPr>
          <p:nvPr/>
        </p:nvSpPr>
        <p:spPr bwMode="auto">
          <a:xfrm>
            <a:off x="0" y="115888"/>
            <a:ext cx="9144000" cy="650875"/>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algn="ctr" eaLnBrk="1" hangingPunct="1">
              <a:spcBef>
                <a:spcPct val="50000"/>
              </a:spcBef>
              <a:defRPr/>
            </a:pPr>
            <a:r>
              <a:rPr lang="nl-NL" sz="3600" b="1" dirty="0">
                <a:solidFill>
                  <a:schemeClr val="bg1"/>
                </a:solidFill>
                <a:latin typeface="Comic Sans MS" pitchFamily="66" charset="0"/>
              </a:rPr>
              <a:t>SOM 74/5</a:t>
            </a:r>
          </a:p>
        </p:txBody>
      </p:sp>
      <mc:AlternateContent xmlns:mc="http://schemas.openxmlformats.org/markup-compatibility/2006" xmlns:a14="http://schemas.microsoft.com/office/drawing/2010/main">
        <mc:Choice Requires="a14">
          <p:sp>
            <p:nvSpPr>
              <p:cNvPr id="2" name="Rechthoek 1">
                <a:extLst>
                  <a:ext uri="{FF2B5EF4-FFF2-40B4-BE49-F238E27FC236}">
                    <a16:creationId xmlns:a16="http://schemas.microsoft.com/office/drawing/2014/main" id="{03A57480-DD51-46AA-A74C-AB086BBB635F}"/>
                  </a:ext>
                </a:extLst>
              </p:cNvPr>
              <p:cNvSpPr/>
              <p:nvPr/>
            </p:nvSpPr>
            <p:spPr>
              <a:xfrm>
                <a:off x="827088" y="4016581"/>
                <a:ext cx="8316912" cy="1327351"/>
              </a:xfrm>
              <a:prstGeom prst="rect">
                <a:avLst/>
              </a:prstGeom>
            </p:spPr>
            <p:txBody>
              <a:bodyPr wrap="square">
                <a:spAutoFit/>
              </a:bodyPr>
              <a:lstStyle/>
              <a:p>
                <a:pPr lvl="0">
                  <a:spcAft>
                    <a:spcPts val="0"/>
                  </a:spcAft>
                  <a:buSzPts val="900"/>
                  <a:tabLst>
                    <a:tab pos="228600" algn="l"/>
                    <a:tab pos="449580" algn="l"/>
                  </a:tabLst>
                </a:pPr>
                <a:r>
                  <a:rPr lang="nl-NL" dirty="0">
                    <a:ea typeface="Times New Roman" panose="02020603050405020304" pitchFamily="18" charset="0"/>
                  </a:rPr>
                  <a:t>SOM 75</a:t>
                </a:r>
              </a:p>
              <a:p>
                <a:pPr lvl="0">
                  <a:spcAft>
                    <a:spcPts val="0"/>
                  </a:spcAft>
                  <a:buSzPts val="900"/>
                  <a:tabLst>
                    <a:tab pos="354013" algn="l"/>
                    <a:tab pos="717550" algn="l"/>
                  </a:tabLst>
                </a:pPr>
                <a:r>
                  <a:rPr lang="nl-NL" dirty="0">
                    <a:ea typeface="Times New Roman" panose="02020603050405020304" pitchFamily="18" charset="0"/>
                  </a:rPr>
                  <a:t>A			</a:t>
                </a:r>
                <a14:m>
                  <m:oMath xmlns:m="http://schemas.openxmlformats.org/officeDocument/2006/math">
                    <m:r>
                      <a:rPr lang="nl-NL" b="0" u="none" strike="noStrike" smtClean="0">
                        <a:effectLst/>
                        <a:latin typeface="Cambria Math" panose="02040503050406030204" pitchFamily="18" charset="0"/>
                        <a:ea typeface="Times New Roman" panose="02020603050405020304" pitchFamily="18" charset="0"/>
                      </a:rPr>
                      <m:t>∆</m:t>
                    </m:r>
                    <m:sSub>
                      <m:sSubPr>
                        <m:ctrlPr>
                          <a:rPr lang="nl-NL" i="1" u="none" strike="noStrike">
                            <a:effectLst/>
                            <a:latin typeface="Cambria Math" panose="02040503050406030204" pitchFamily="18" charset="0"/>
                            <a:ea typeface="Times New Roman" panose="02020603050405020304" pitchFamily="18" charset="0"/>
                          </a:rPr>
                        </m:ctrlPr>
                      </m:sSubPr>
                      <m:e>
                        <m:r>
                          <a:rPr lang="nl-NL" b="0" i="1" u="none" strike="noStrike" smtClean="0">
                            <a:effectLst/>
                            <a:latin typeface="Cambria Math" panose="02040503050406030204" pitchFamily="18" charset="0"/>
                            <a:ea typeface="Times New Roman" panose="02020603050405020304" pitchFamily="18" charset="0"/>
                          </a:rPr>
                          <m:t>𝐸</m:t>
                        </m:r>
                      </m:e>
                      <m:sub>
                        <m:r>
                          <a:rPr lang="nl-NL" b="0" i="1" u="none" strike="noStrike" smtClean="0">
                            <a:effectLst/>
                            <a:latin typeface="Cambria Math" panose="02040503050406030204" pitchFamily="18" charset="0"/>
                            <a:ea typeface="Times New Roman" panose="02020603050405020304" pitchFamily="18" charset="0"/>
                          </a:rPr>
                          <m:t>𝑘</m:t>
                        </m:r>
                      </m:sub>
                    </m:sSub>
                    <m:r>
                      <a:rPr lang="nl-NL" b="0" u="none" strike="noStrike" smtClean="0">
                        <a:effectLst/>
                        <a:latin typeface="Cambria Math" panose="02040503050406030204" pitchFamily="18" charset="0"/>
                        <a:ea typeface="Times New Roman" panose="02020603050405020304" pitchFamily="18" charset="0"/>
                      </a:rPr>
                      <m:t>=</m:t>
                    </m:r>
                    <m:r>
                      <a:rPr lang="nl-NL" b="0" i="1" u="none" strike="noStrike" smtClean="0">
                        <a:effectLst/>
                        <a:latin typeface="Cambria Math" panose="02040503050406030204" pitchFamily="18" charset="0"/>
                        <a:ea typeface="Times New Roman" panose="02020603050405020304" pitchFamily="18" charset="0"/>
                      </a:rPr>
                      <m:t>2</m:t>
                    </m:r>
                    <m:r>
                      <a:rPr lang="nl-NL" b="0" u="none" strike="noStrike" smtClean="0">
                        <a:effectLst/>
                        <a:latin typeface="Cambria Math" panose="02040503050406030204" pitchFamily="18" charset="0"/>
                        <a:ea typeface="Times New Roman" panose="02020603050405020304" pitchFamily="18" charset="0"/>
                      </a:rPr>
                      <m:t>∙</m:t>
                    </m:r>
                    <m:r>
                      <a:rPr lang="nl-NL" b="0" i="1" u="none" strike="noStrike" smtClean="0">
                        <a:effectLst/>
                        <a:latin typeface="Cambria Math" panose="02040503050406030204" pitchFamily="18" charset="0"/>
                        <a:ea typeface="Times New Roman" panose="02020603050405020304" pitchFamily="18" charset="0"/>
                      </a:rPr>
                      <m:t>𝑞</m:t>
                    </m:r>
                    <m:r>
                      <a:rPr lang="nl-NL" b="0" u="none" strike="noStrike" smtClean="0">
                        <a:effectLst/>
                        <a:latin typeface="Cambria Math" panose="02040503050406030204" pitchFamily="18" charset="0"/>
                        <a:ea typeface="Times New Roman" panose="02020603050405020304" pitchFamily="18" charset="0"/>
                      </a:rPr>
                      <m:t>∙</m:t>
                    </m:r>
                    <m:r>
                      <a:rPr lang="nl-NL" b="0" i="1" u="none" strike="noStrike" smtClean="0">
                        <a:effectLst/>
                        <a:latin typeface="Cambria Math" panose="02040503050406030204" pitchFamily="18" charset="0"/>
                        <a:ea typeface="Times New Roman" panose="02020603050405020304" pitchFamily="18" charset="0"/>
                      </a:rPr>
                      <m:t>𝑈</m:t>
                    </m:r>
                  </m:oMath>
                </a14:m>
                <a:r>
                  <a:rPr lang="nl-NL" dirty="0">
                    <a:ea typeface="Times New Roman" panose="02020603050405020304" pitchFamily="18" charset="0"/>
                  </a:rPr>
                  <a:t> </a:t>
                </a:r>
                <a:r>
                  <a:rPr lang="nl-NL" dirty="0">
                    <a:ea typeface="Times New Roman" panose="02020603050405020304" pitchFamily="18" charset="0"/>
                    <a:sym typeface="Wingdings" panose="05000000000000000000" pitchFamily="2" charset="2"/>
                  </a:rPr>
                  <a:t></a:t>
                </a:r>
                <a:r>
                  <a:rPr lang="nl-NL" dirty="0">
                    <a:ea typeface="Times New Roman" panose="02020603050405020304" pitchFamily="18" charset="0"/>
                  </a:rPr>
                  <a:t> </a:t>
                </a:r>
                <a14:m>
                  <m:oMath xmlns:m="http://schemas.openxmlformats.org/officeDocument/2006/math">
                    <m:f>
                      <m:fPr>
                        <m:ctrlPr>
                          <a:rPr lang="nl-NL" i="1" u="none" strike="noStrike">
                            <a:effectLst/>
                            <a:latin typeface="Cambria Math" panose="02040503050406030204" pitchFamily="18" charset="0"/>
                            <a:ea typeface="Times New Roman" panose="02020603050405020304" pitchFamily="18" charset="0"/>
                          </a:rPr>
                        </m:ctrlPr>
                      </m:fPr>
                      <m:num>
                        <m:r>
                          <a:rPr lang="nl-NL" b="0" i="1" u="none" strike="noStrike" smtClean="0">
                            <a:effectLst/>
                            <a:latin typeface="Cambria Math" panose="02040503050406030204" pitchFamily="18" charset="0"/>
                            <a:ea typeface="Times New Roman" panose="02020603050405020304" pitchFamily="18" charset="0"/>
                          </a:rPr>
                          <m:t>1</m:t>
                        </m:r>
                      </m:num>
                      <m:den>
                        <m:r>
                          <a:rPr lang="nl-NL" b="0" i="1" u="none" strike="noStrike" smtClean="0">
                            <a:effectLst/>
                            <a:latin typeface="Cambria Math" panose="02040503050406030204" pitchFamily="18" charset="0"/>
                            <a:ea typeface="Times New Roman" panose="02020603050405020304" pitchFamily="18" charset="0"/>
                          </a:rPr>
                          <m:t>2</m:t>
                        </m:r>
                      </m:den>
                    </m:f>
                    <m:r>
                      <a:rPr lang="nl-NL" b="0" u="none" strike="noStrike" smtClean="0">
                        <a:effectLst/>
                        <a:latin typeface="Cambria Math" panose="02040503050406030204" pitchFamily="18" charset="0"/>
                        <a:ea typeface="Times New Roman" panose="02020603050405020304" pitchFamily="18" charset="0"/>
                      </a:rPr>
                      <m:t>∙</m:t>
                    </m:r>
                    <m:r>
                      <a:rPr lang="nl-NL" b="0" i="1" u="none" strike="noStrike" smtClean="0">
                        <a:effectLst/>
                        <a:latin typeface="Cambria Math" panose="02040503050406030204" pitchFamily="18" charset="0"/>
                        <a:ea typeface="Times New Roman" panose="02020603050405020304" pitchFamily="18" charset="0"/>
                      </a:rPr>
                      <m:t>𝑚</m:t>
                    </m:r>
                    <m:r>
                      <a:rPr lang="nl-NL" b="0" u="none" strike="noStrike" smtClean="0">
                        <a:effectLst/>
                        <a:latin typeface="Cambria Math" panose="02040503050406030204" pitchFamily="18" charset="0"/>
                        <a:ea typeface="Times New Roman" panose="02020603050405020304" pitchFamily="18" charset="0"/>
                      </a:rPr>
                      <m:t>∙</m:t>
                    </m:r>
                    <m:sSup>
                      <m:sSupPr>
                        <m:ctrlPr>
                          <a:rPr lang="nl-NL" i="1" u="none" strike="noStrike">
                            <a:effectLst/>
                            <a:latin typeface="Cambria Math" panose="02040503050406030204" pitchFamily="18" charset="0"/>
                            <a:ea typeface="Times New Roman" panose="02020603050405020304" pitchFamily="18" charset="0"/>
                          </a:rPr>
                        </m:ctrlPr>
                      </m:sSupPr>
                      <m:e>
                        <m:r>
                          <a:rPr lang="nl-NL" b="0" i="1" u="none" strike="noStrike" smtClean="0">
                            <a:effectLst/>
                            <a:latin typeface="Cambria Math" panose="02040503050406030204" pitchFamily="18" charset="0"/>
                            <a:ea typeface="Times New Roman" panose="02020603050405020304" pitchFamily="18" charset="0"/>
                          </a:rPr>
                          <m:t>𝑣</m:t>
                        </m:r>
                      </m:e>
                      <m:sup>
                        <m:r>
                          <a:rPr lang="nl-NL" b="0" i="1" u="none" strike="noStrike" smtClean="0">
                            <a:effectLst/>
                            <a:latin typeface="Cambria Math" panose="02040503050406030204" pitchFamily="18" charset="0"/>
                            <a:ea typeface="Times New Roman" panose="02020603050405020304" pitchFamily="18" charset="0"/>
                          </a:rPr>
                          <m:t>2</m:t>
                        </m:r>
                      </m:sup>
                    </m:sSup>
                    <m:r>
                      <a:rPr lang="nl-NL" b="0" u="none" strike="noStrike" smtClean="0">
                        <a:effectLst/>
                        <a:latin typeface="Cambria Math" panose="02040503050406030204" pitchFamily="18" charset="0"/>
                        <a:ea typeface="Times New Roman" panose="02020603050405020304" pitchFamily="18" charset="0"/>
                      </a:rPr>
                      <m:t>=</m:t>
                    </m:r>
                    <m:r>
                      <a:rPr lang="nl-NL" b="0" i="1" u="none" strike="noStrike" smtClean="0">
                        <a:effectLst/>
                        <a:latin typeface="Cambria Math" panose="02040503050406030204" pitchFamily="18" charset="0"/>
                        <a:ea typeface="Times New Roman" panose="02020603050405020304" pitchFamily="18" charset="0"/>
                      </a:rPr>
                      <m:t>2</m:t>
                    </m:r>
                    <m:r>
                      <a:rPr lang="nl-NL" b="0" u="none" strike="noStrike" smtClean="0">
                        <a:effectLst/>
                        <a:latin typeface="Cambria Math" panose="02040503050406030204" pitchFamily="18" charset="0"/>
                        <a:ea typeface="Times New Roman" panose="02020603050405020304" pitchFamily="18" charset="0"/>
                      </a:rPr>
                      <m:t>∙</m:t>
                    </m:r>
                    <m:r>
                      <a:rPr lang="nl-NL" b="0" i="1" u="none" strike="noStrike" smtClean="0">
                        <a:effectLst/>
                        <a:latin typeface="Cambria Math" panose="02040503050406030204" pitchFamily="18" charset="0"/>
                        <a:ea typeface="Times New Roman" panose="02020603050405020304" pitchFamily="18" charset="0"/>
                      </a:rPr>
                      <m:t>𝑞</m:t>
                    </m:r>
                    <m:r>
                      <a:rPr lang="nl-NL" b="0" u="none" strike="noStrike" smtClean="0">
                        <a:effectLst/>
                        <a:latin typeface="Cambria Math" panose="02040503050406030204" pitchFamily="18" charset="0"/>
                        <a:ea typeface="Times New Roman" panose="02020603050405020304" pitchFamily="18" charset="0"/>
                      </a:rPr>
                      <m:t>∙</m:t>
                    </m:r>
                    <m:r>
                      <a:rPr lang="nl-NL" b="0" i="1" u="none" strike="noStrike" smtClean="0">
                        <a:effectLst/>
                        <a:latin typeface="Cambria Math" panose="02040503050406030204" pitchFamily="18" charset="0"/>
                        <a:ea typeface="Times New Roman" panose="02020603050405020304" pitchFamily="18" charset="0"/>
                      </a:rPr>
                      <m:t>𝑈</m:t>
                    </m:r>
                  </m:oMath>
                </a14:m>
                <a:r>
                  <a:rPr lang="nl-NL" dirty="0">
                    <a:ea typeface="Times New Roman" panose="02020603050405020304" pitchFamily="18" charset="0"/>
                  </a:rPr>
                  <a:t> </a:t>
                </a:r>
                <a:r>
                  <a:rPr lang="nl-NL" dirty="0">
                    <a:ea typeface="Times New Roman" panose="02020603050405020304" pitchFamily="18" charset="0"/>
                    <a:sym typeface="Wingdings" panose="05000000000000000000" pitchFamily="2" charset="2"/>
                  </a:rPr>
                  <a:t></a:t>
                </a:r>
              </a:p>
              <a:p>
                <a:pPr lvl="0">
                  <a:spcAft>
                    <a:spcPts val="0"/>
                  </a:spcAft>
                  <a:buClr>
                    <a:srgbClr val="548DD4"/>
                  </a:buClr>
                  <a:buSzPts val="900"/>
                </a:pPr>
                <a:r>
                  <a:rPr lang="nl-NL" dirty="0">
                    <a:ea typeface="Times New Roman" panose="02020603050405020304" pitchFamily="18" charset="0"/>
                    <a:sym typeface="Wingdings" panose="05000000000000000000" pitchFamily="2" charset="2"/>
                  </a:rPr>
                  <a:t>	</a:t>
                </a:r>
                <a:r>
                  <a:rPr lang="nl-NL" dirty="0">
                    <a:ea typeface="Times New Roman" panose="02020603050405020304" pitchFamily="18" charset="0"/>
                  </a:rPr>
                  <a:t> </a:t>
                </a:r>
                <a14:m>
                  <m:oMath xmlns:m="http://schemas.openxmlformats.org/officeDocument/2006/math">
                    <m:r>
                      <a:rPr lang="nl-NL" b="0" i="1" u="none" strike="noStrike" smtClean="0">
                        <a:effectLst/>
                        <a:latin typeface="Cambria Math" panose="02040503050406030204" pitchFamily="18" charset="0"/>
                        <a:ea typeface="Times New Roman" panose="02020603050405020304" pitchFamily="18" charset="0"/>
                      </a:rPr>
                      <m:t>𝑣</m:t>
                    </m:r>
                    <m:r>
                      <a:rPr lang="nl-NL" b="0" u="none" strike="noStrike" smtClean="0">
                        <a:effectLst/>
                        <a:latin typeface="Cambria Math" panose="02040503050406030204" pitchFamily="18" charset="0"/>
                        <a:ea typeface="Times New Roman" panose="02020603050405020304" pitchFamily="18" charset="0"/>
                      </a:rPr>
                      <m:t>=</m:t>
                    </m:r>
                    <m:rad>
                      <m:radPr>
                        <m:degHide m:val="on"/>
                        <m:ctrlPr>
                          <a:rPr lang="nl-NL" i="1" u="none" strike="noStrike">
                            <a:effectLst/>
                            <a:latin typeface="Cambria Math" panose="02040503050406030204" pitchFamily="18" charset="0"/>
                            <a:ea typeface="Times New Roman" panose="02020603050405020304" pitchFamily="18" charset="0"/>
                          </a:rPr>
                        </m:ctrlPr>
                      </m:radPr>
                      <m:deg/>
                      <m:e>
                        <m:f>
                          <m:fPr>
                            <m:ctrlPr>
                              <a:rPr lang="nl-NL" i="1" u="none" strike="noStrike">
                                <a:effectLst/>
                                <a:latin typeface="Cambria Math" panose="02040503050406030204" pitchFamily="18" charset="0"/>
                                <a:ea typeface="Times New Roman" panose="02020603050405020304" pitchFamily="18" charset="0"/>
                              </a:rPr>
                            </m:ctrlPr>
                          </m:fPr>
                          <m:num>
                            <m:r>
                              <a:rPr lang="nl-NL" b="0" i="1" u="none" strike="noStrike" smtClean="0">
                                <a:effectLst/>
                                <a:latin typeface="Cambria Math" panose="02040503050406030204" pitchFamily="18" charset="0"/>
                                <a:ea typeface="Times New Roman" panose="02020603050405020304" pitchFamily="18" charset="0"/>
                              </a:rPr>
                              <m:t>4</m:t>
                            </m:r>
                            <m:r>
                              <a:rPr lang="nl-NL" b="0" u="none" strike="noStrike" smtClean="0">
                                <a:effectLst/>
                                <a:latin typeface="Cambria Math" panose="02040503050406030204" pitchFamily="18" charset="0"/>
                                <a:ea typeface="Times New Roman" panose="02020603050405020304" pitchFamily="18" charset="0"/>
                              </a:rPr>
                              <m:t>∙</m:t>
                            </m:r>
                            <m:r>
                              <a:rPr lang="nl-NL" b="0" i="1" u="none" strike="noStrike" smtClean="0">
                                <a:effectLst/>
                                <a:latin typeface="Cambria Math" panose="02040503050406030204" pitchFamily="18" charset="0"/>
                                <a:ea typeface="Times New Roman" panose="02020603050405020304" pitchFamily="18" charset="0"/>
                              </a:rPr>
                              <m:t>𝑞</m:t>
                            </m:r>
                            <m:r>
                              <a:rPr lang="nl-NL" b="0" u="none" strike="noStrike" smtClean="0">
                                <a:effectLst/>
                                <a:latin typeface="Cambria Math" panose="02040503050406030204" pitchFamily="18" charset="0"/>
                                <a:ea typeface="Times New Roman" panose="02020603050405020304" pitchFamily="18" charset="0"/>
                              </a:rPr>
                              <m:t>∙</m:t>
                            </m:r>
                            <m:r>
                              <a:rPr lang="nl-NL" b="0" i="1" u="none" strike="noStrike" smtClean="0">
                                <a:effectLst/>
                                <a:latin typeface="Cambria Math" panose="02040503050406030204" pitchFamily="18" charset="0"/>
                                <a:ea typeface="Times New Roman" panose="02020603050405020304" pitchFamily="18" charset="0"/>
                              </a:rPr>
                              <m:t>𝑈</m:t>
                            </m:r>
                          </m:num>
                          <m:den>
                            <m:r>
                              <a:rPr lang="nl-NL" b="0" i="1" u="none" strike="noStrike" smtClean="0">
                                <a:effectLst/>
                                <a:latin typeface="Cambria Math" panose="02040503050406030204" pitchFamily="18" charset="0"/>
                                <a:ea typeface="Times New Roman" panose="02020603050405020304" pitchFamily="18" charset="0"/>
                              </a:rPr>
                              <m:t>𝑚</m:t>
                            </m:r>
                          </m:den>
                        </m:f>
                      </m:e>
                    </m:rad>
                    <m:r>
                      <a:rPr lang="nl-NL" b="0" u="none" strike="noStrike" smtClean="0">
                        <a:effectLst/>
                        <a:latin typeface="Cambria Math" panose="02040503050406030204" pitchFamily="18" charset="0"/>
                        <a:ea typeface="Times New Roman" panose="02020603050405020304" pitchFamily="18" charset="0"/>
                      </a:rPr>
                      <m:t>=</m:t>
                    </m:r>
                    <m:rad>
                      <m:radPr>
                        <m:degHide m:val="on"/>
                        <m:ctrlPr>
                          <a:rPr lang="nl-NL" i="1" u="none" strike="noStrike">
                            <a:effectLst/>
                            <a:latin typeface="Cambria Math" panose="02040503050406030204" pitchFamily="18" charset="0"/>
                            <a:ea typeface="Times New Roman" panose="02020603050405020304" pitchFamily="18" charset="0"/>
                          </a:rPr>
                        </m:ctrlPr>
                      </m:radPr>
                      <m:deg/>
                      <m:e>
                        <m:f>
                          <m:fPr>
                            <m:ctrlPr>
                              <a:rPr lang="nl-NL" i="1" u="none" strike="noStrike">
                                <a:effectLst/>
                                <a:latin typeface="Cambria Math" panose="02040503050406030204" pitchFamily="18" charset="0"/>
                                <a:ea typeface="Times New Roman" panose="02020603050405020304" pitchFamily="18" charset="0"/>
                              </a:rPr>
                            </m:ctrlPr>
                          </m:fPr>
                          <m:num>
                            <m:r>
                              <a:rPr lang="nl-NL" b="0" i="1" u="none" strike="noStrike" smtClean="0">
                                <a:effectLst/>
                                <a:latin typeface="Cambria Math" panose="02040503050406030204" pitchFamily="18" charset="0"/>
                                <a:ea typeface="Times New Roman" panose="02020603050405020304" pitchFamily="18" charset="0"/>
                              </a:rPr>
                              <m:t>4</m:t>
                            </m:r>
                            <m:r>
                              <a:rPr lang="nl-NL" b="0" u="none" strike="noStrike" smtClean="0">
                                <a:effectLst/>
                                <a:latin typeface="Cambria Math" panose="02040503050406030204" pitchFamily="18" charset="0"/>
                                <a:ea typeface="Times New Roman" panose="02020603050405020304" pitchFamily="18" charset="0"/>
                              </a:rPr>
                              <m:t> × </m:t>
                            </m:r>
                            <m:r>
                              <a:rPr lang="nl-NL" b="0" i="1" u="none" strike="noStrike" smtClean="0">
                                <a:effectLst/>
                                <a:latin typeface="Cambria Math" panose="02040503050406030204" pitchFamily="18" charset="0"/>
                                <a:ea typeface="Times New Roman" panose="02020603050405020304" pitchFamily="18" charset="0"/>
                              </a:rPr>
                              <m:t>1</m:t>
                            </m:r>
                            <m:r>
                              <a:rPr lang="nl-NL" b="0" u="none" strike="noStrike" smtClean="0">
                                <a:effectLst/>
                                <a:latin typeface="Cambria Math" panose="02040503050406030204" pitchFamily="18" charset="0"/>
                                <a:ea typeface="Times New Roman" panose="02020603050405020304" pitchFamily="18" charset="0"/>
                              </a:rPr>
                              <m:t>,</m:t>
                            </m:r>
                            <m:r>
                              <a:rPr lang="nl-NL" b="0" i="1" u="none" strike="noStrike" smtClean="0">
                                <a:effectLst/>
                                <a:latin typeface="Cambria Math" panose="02040503050406030204" pitchFamily="18" charset="0"/>
                                <a:ea typeface="Times New Roman" panose="02020603050405020304" pitchFamily="18" charset="0"/>
                              </a:rPr>
                              <m:t>6</m:t>
                            </m:r>
                            <m:r>
                              <a:rPr lang="nl-NL" b="0" u="none" strike="noStrike" smtClean="0">
                                <a:effectLst/>
                                <a:latin typeface="Cambria Math" panose="02040503050406030204" pitchFamily="18" charset="0"/>
                                <a:ea typeface="Times New Roman" panose="02020603050405020304" pitchFamily="18" charset="0"/>
                              </a:rPr>
                              <m:t>∙</m:t>
                            </m:r>
                            <m:sSup>
                              <m:sSupPr>
                                <m:ctrlPr>
                                  <a:rPr lang="nl-NL" i="1" u="none" strike="noStrike">
                                    <a:effectLst/>
                                    <a:latin typeface="Cambria Math" panose="02040503050406030204" pitchFamily="18" charset="0"/>
                                    <a:ea typeface="Times New Roman" panose="02020603050405020304" pitchFamily="18" charset="0"/>
                                  </a:rPr>
                                </m:ctrlPr>
                              </m:sSupPr>
                              <m:e>
                                <m:r>
                                  <a:rPr lang="nl-NL" b="0" i="1" u="none" strike="noStrike" smtClean="0">
                                    <a:effectLst/>
                                    <a:latin typeface="Cambria Math" panose="02040503050406030204" pitchFamily="18" charset="0"/>
                                    <a:ea typeface="Times New Roman" panose="02020603050405020304" pitchFamily="18" charset="0"/>
                                  </a:rPr>
                                  <m:t>10</m:t>
                                </m:r>
                              </m:e>
                              <m:sup>
                                <m:r>
                                  <a:rPr lang="nl-NL" b="0" i="1" u="none" strike="noStrike" smtClean="0">
                                    <a:effectLst/>
                                    <a:latin typeface="Cambria Math" panose="02040503050406030204" pitchFamily="18" charset="0"/>
                                    <a:ea typeface="Times New Roman" panose="02020603050405020304" pitchFamily="18" charset="0"/>
                                  </a:rPr>
                                  <m:t>−19</m:t>
                                </m:r>
                                <m:r>
                                  <a:rPr lang="nl-NL" b="0" u="none" strike="noStrike" smtClean="0">
                                    <a:effectLst/>
                                    <a:latin typeface="Cambria Math" panose="02040503050406030204" pitchFamily="18" charset="0"/>
                                    <a:ea typeface="Times New Roman" panose="02020603050405020304" pitchFamily="18" charset="0"/>
                                  </a:rPr>
                                  <m:t> </m:t>
                                </m:r>
                              </m:sup>
                            </m:sSup>
                            <m:r>
                              <a:rPr lang="nl-NL" b="0" u="none" strike="noStrike" smtClean="0">
                                <a:effectLst/>
                                <a:latin typeface="Cambria Math" panose="02040503050406030204" pitchFamily="18" charset="0"/>
                                <a:ea typeface="Times New Roman" panose="02020603050405020304" pitchFamily="18" charset="0"/>
                              </a:rPr>
                              <m:t>× </m:t>
                            </m:r>
                            <m:r>
                              <a:rPr lang="nl-NL" b="0" i="1" u="none" strike="noStrike" smtClean="0">
                                <a:effectLst/>
                                <a:latin typeface="Cambria Math" panose="02040503050406030204" pitchFamily="18" charset="0"/>
                                <a:ea typeface="Times New Roman" panose="02020603050405020304" pitchFamily="18" charset="0"/>
                              </a:rPr>
                              <m:t>50</m:t>
                            </m:r>
                            <m:r>
                              <a:rPr lang="nl-NL" b="0" u="none" strike="noStrike" smtClean="0">
                                <a:effectLst/>
                                <a:latin typeface="Cambria Math" panose="02040503050406030204" pitchFamily="18" charset="0"/>
                                <a:ea typeface="Times New Roman" panose="02020603050405020304" pitchFamily="18" charset="0"/>
                              </a:rPr>
                              <m:t>∙</m:t>
                            </m:r>
                            <m:sSup>
                              <m:sSupPr>
                                <m:ctrlPr>
                                  <a:rPr lang="nl-NL" i="1" u="none" strike="noStrike">
                                    <a:effectLst/>
                                    <a:latin typeface="Cambria Math" panose="02040503050406030204" pitchFamily="18" charset="0"/>
                                    <a:ea typeface="Times New Roman" panose="02020603050405020304" pitchFamily="18" charset="0"/>
                                  </a:rPr>
                                </m:ctrlPr>
                              </m:sSupPr>
                              <m:e>
                                <m:r>
                                  <a:rPr lang="nl-NL" b="0" i="1" u="none" strike="noStrike" smtClean="0">
                                    <a:effectLst/>
                                    <a:latin typeface="Cambria Math" panose="02040503050406030204" pitchFamily="18" charset="0"/>
                                    <a:ea typeface="Times New Roman" panose="02020603050405020304" pitchFamily="18" charset="0"/>
                                  </a:rPr>
                                  <m:t>10</m:t>
                                </m:r>
                              </m:e>
                              <m:sup>
                                <m:r>
                                  <a:rPr lang="nl-NL" b="0" i="1" u="none" strike="noStrike" smtClean="0">
                                    <a:effectLst/>
                                    <a:latin typeface="Cambria Math" panose="02040503050406030204" pitchFamily="18" charset="0"/>
                                    <a:ea typeface="Times New Roman" panose="02020603050405020304" pitchFamily="18" charset="0"/>
                                  </a:rPr>
                                  <m:t>3</m:t>
                                </m:r>
                              </m:sup>
                            </m:sSup>
                          </m:num>
                          <m:den>
                            <m:r>
                              <a:rPr lang="nl-NL" b="0" i="1" u="none" strike="noStrike" smtClean="0">
                                <a:effectLst/>
                                <a:latin typeface="Cambria Math" panose="02040503050406030204" pitchFamily="18" charset="0"/>
                                <a:ea typeface="Times New Roman" panose="02020603050405020304" pitchFamily="18" charset="0"/>
                              </a:rPr>
                              <m:t>1</m:t>
                            </m:r>
                            <m:r>
                              <a:rPr lang="nl-NL" b="0" u="none" strike="noStrike" smtClean="0">
                                <a:effectLst/>
                                <a:latin typeface="Cambria Math" panose="02040503050406030204" pitchFamily="18" charset="0"/>
                                <a:ea typeface="Times New Roman" panose="02020603050405020304" pitchFamily="18" charset="0"/>
                              </a:rPr>
                              <m:t>,</m:t>
                            </m:r>
                            <m:r>
                              <a:rPr lang="nl-NL" b="0" i="1" u="none" strike="noStrike" smtClean="0">
                                <a:effectLst/>
                                <a:latin typeface="Cambria Math" panose="02040503050406030204" pitchFamily="18" charset="0"/>
                                <a:ea typeface="Times New Roman" panose="02020603050405020304" pitchFamily="18" charset="0"/>
                              </a:rPr>
                              <m:t>67</m:t>
                            </m:r>
                            <m:r>
                              <a:rPr lang="nl-NL" b="0" u="none" strike="noStrike" smtClean="0">
                                <a:effectLst/>
                                <a:latin typeface="Cambria Math" panose="02040503050406030204" pitchFamily="18" charset="0"/>
                                <a:ea typeface="Times New Roman" panose="02020603050405020304" pitchFamily="18" charset="0"/>
                              </a:rPr>
                              <m:t>∙</m:t>
                            </m:r>
                            <m:sSup>
                              <m:sSupPr>
                                <m:ctrlPr>
                                  <a:rPr lang="nl-NL" i="1" u="none" strike="noStrike">
                                    <a:effectLst/>
                                    <a:latin typeface="Cambria Math" panose="02040503050406030204" pitchFamily="18" charset="0"/>
                                    <a:ea typeface="Times New Roman" panose="02020603050405020304" pitchFamily="18" charset="0"/>
                                  </a:rPr>
                                </m:ctrlPr>
                              </m:sSupPr>
                              <m:e>
                                <m:r>
                                  <a:rPr lang="nl-NL" b="0" i="1" u="none" strike="noStrike" smtClean="0">
                                    <a:effectLst/>
                                    <a:latin typeface="Cambria Math" panose="02040503050406030204" pitchFamily="18" charset="0"/>
                                    <a:ea typeface="Times New Roman" panose="02020603050405020304" pitchFamily="18" charset="0"/>
                                  </a:rPr>
                                  <m:t>10</m:t>
                                </m:r>
                              </m:e>
                              <m:sup>
                                <m:r>
                                  <a:rPr lang="nl-NL" b="0" i="1" u="none" strike="noStrike" smtClean="0">
                                    <a:effectLst/>
                                    <a:latin typeface="Cambria Math" panose="02040503050406030204" pitchFamily="18" charset="0"/>
                                    <a:ea typeface="Times New Roman" panose="02020603050405020304" pitchFamily="18" charset="0"/>
                                  </a:rPr>
                                  <m:t>−27</m:t>
                                </m:r>
                              </m:sup>
                            </m:sSup>
                          </m:den>
                        </m:f>
                      </m:e>
                    </m:rad>
                    <m:r>
                      <a:rPr lang="nl-NL" b="0" u="none" strike="noStrike" smtClean="0">
                        <a:effectLst/>
                        <a:latin typeface="Cambria Math" panose="02040503050406030204" pitchFamily="18" charset="0"/>
                        <a:ea typeface="Times New Roman" panose="02020603050405020304" pitchFamily="18" charset="0"/>
                      </a:rPr>
                      <m:t>=</m:t>
                    </m:r>
                    <m:r>
                      <a:rPr lang="nl-NL" b="0" i="1" u="none" strike="noStrike" smtClean="0">
                        <a:effectLst/>
                        <a:latin typeface="Cambria Math" panose="02040503050406030204" pitchFamily="18" charset="0"/>
                        <a:ea typeface="Times New Roman" panose="02020603050405020304" pitchFamily="18" charset="0"/>
                      </a:rPr>
                      <m:t>4</m:t>
                    </m:r>
                    <m:r>
                      <a:rPr lang="nl-NL" b="0" u="none" strike="noStrike" smtClean="0">
                        <a:effectLst/>
                        <a:latin typeface="Cambria Math" panose="02040503050406030204" pitchFamily="18" charset="0"/>
                        <a:ea typeface="Times New Roman" panose="02020603050405020304" pitchFamily="18" charset="0"/>
                      </a:rPr>
                      <m:t>,</m:t>
                    </m:r>
                    <m:r>
                      <a:rPr lang="nl-NL" b="0" i="1" u="none" strike="noStrike" smtClean="0">
                        <a:effectLst/>
                        <a:latin typeface="Cambria Math" panose="02040503050406030204" pitchFamily="18" charset="0"/>
                        <a:ea typeface="Times New Roman" panose="02020603050405020304" pitchFamily="18" charset="0"/>
                      </a:rPr>
                      <m:t>4</m:t>
                    </m:r>
                    <m:r>
                      <a:rPr lang="nl-NL" b="0" u="none" strike="noStrike" smtClean="0">
                        <a:effectLst/>
                        <a:latin typeface="Cambria Math" panose="02040503050406030204" pitchFamily="18" charset="0"/>
                        <a:ea typeface="Times New Roman" panose="02020603050405020304" pitchFamily="18" charset="0"/>
                      </a:rPr>
                      <m:t>∙</m:t>
                    </m:r>
                    <m:sSup>
                      <m:sSupPr>
                        <m:ctrlPr>
                          <a:rPr lang="nl-NL" i="1" u="none" strike="noStrike">
                            <a:effectLst/>
                            <a:latin typeface="Cambria Math" panose="02040503050406030204" pitchFamily="18" charset="0"/>
                            <a:ea typeface="Times New Roman" panose="02020603050405020304" pitchFamily="18" charset="0"/>
                          </a:rPr>
                        </m:ctrlPr>
                      </m:sSupPr>
                      <m:e>
                        <m:r>
                          <a:rPr lang="nl-NL" b="0" i="1" u="none" strike="noStrike" smtClean="0">
                            <a:effectLst/>
                            <a:latin typeface="Cambria Math" panose="02040503050406030204" pitchFamily="18" charset="0"/>
                            <a:ea typeface="Times New Roman" panose="02020603050405020304" pitchFamily="18" charset="0"/>
                          </a:rPr>
                          <m:t>10</m:t>
                        </m:r>
                      </m:e>
                      <m:sup>
                        <m:r>
                          <a:rPr lang="nl-NL" b="0" i="1" u="none" strike="noStrike" smtClean="0">
                            <a:effectLst/>
                            <a:latin typeface="Cambria Math" panose="02040503050406030204" pitchFamily="18" charset="0"/>
                            <a:ea typeface="Times New Roman" panose="02020603050405020304" pitchFamily="18" charset="0"/>
                          </a:rPr>
                          <m:t>6</m:t>
                        </m:r>
                      </m:sup>
                    </m:sSup>
                    <m:r>
                      <a:rPr lang="nl-NL" b="0" u="none" strike="noStrike" smtClean="0">
                        <a:effectLst/>
                        <a:latin typeface="Cambria Math" panose="02040503050406030204" pitchFamily="18" charset="0"/>
                        <a:ea typeface="Times New Roman" panose="02020603050405020304" pitchFamily="18" charset="0"/>
                      </a:rPr>
                      <m:t> </m:t>
                    </m:r>
                    <m:r>
                      <a:rPr lang="nl-NL" b="0" i="1" u="none" strike="noStrike" smtClean="0">
                        <a:effectLst/>
                        <a:latin typeface="Cambria Math" panose="02040503050406030204" pitchFamily="18" charset="0"/>
                        <a:ea typeface="Times New Roman" panose="02020603050405020304" pitchFamily="18" charset="0"/>
                      </a:rPr>
                      <m:t>𝑚</m:t>
                    </m:r>
                    <m:r>
                      <a:rPr lang="nl-NL" b="0" u="none" strike="noStrike" smtClean="0">
                        <a:effectLst/>
                        <a:latin typeface="Cambria Math" panose="02040503050406030204" pitchFamily="18" charset="0"/>
                        <a:ea typeface="Times New Roman" panose="02020603050405020304" pitchFamily="18" charset="0"/>
                      </a:rPr>
                      <m:t>/</m:t>
                    </m:r>
                    <m:r>
                      <a:rPr lang="nl-NL" b="0" i="1" u="none" strike="noStrike" smtClean="0">
                        <a:effectLst/>
                        <a:latin typeface="Cambria Math" panose="02040503050406030204" pitchFamily="18" charset="0"/>
                        <a:ea typeface="Times New Roman" panose="02020603050405020304" pitchFamily="18" charset="0"/>
                      </a:rPr>
                      <m:t>𝑠</m:t>
                    </m:r>
                  </m:oMath>
                </a14:m>
                <a:r>
                  <a:rPr lang="nl-NL" dirty="0">
                    <a:ea typeface="Times New Roman" panose="02020603050405020304" pitchFamily="18" charset="0"/>
                  </a:rPr>
                  <a:t>.</a:t>
                </a:r>
              </a:p>
            </p:txBody>
          </p:sp>
        </mc:Choice>
        <mc:Fallback xmlns="">
          <p:sp>
            <p:nvSpPr>
              <p:cNvPr id="2" name="Rechthoek 1">
                <a:extLst>
                  <a:ext uri="{FF2B5EF4-FFF2-40B4-BE49-F238E27FC236}">
                    <a16:creationId xmlns:a16="http://schemas.microsoft.com/office/drawing/2014/main" id="{03A57480-DD51-46AA-A74C-AB086BBB635F}"/>
                  </a:ext>
                </a:extLst>
              </p:cNvPr>
              <p:cNvSpPr>
                <a:spLocks noRot="1" noChangeAspect="1" noMove="1" noResize="1" noEditPoints="1" noAdjustHandles="1" noChangeArrowheads="1" noChangeShapeType="1" noTextEdit="1"/>
              </p:cNvSpPr>
              <p:nvPr/>
            </p:nvSpPr>
            <p:spPr>
              <a:xfrm>
                <a:off x="827088" y="4016581"/>
                <a:ext cx="8316912" cy="1327351"/>
              </a:xfrm>
              <a:prstGeom prst="rect">
                <a:avLst/>
              </a:prstGeom>
              <a:blipFill>
                <a:blip r:embed="rId2"/>
                <a:stretch>
                  <a:fillRect l="-660" t="-2752"/>
                </a:stretch>
              </a:blipFill>
            </p:spPr>
            <p:txBody>
              <a:bodyPr/>
              <a:lstStyle/>
              <a:p>
                <a:r>
                  <a:rPr lang="nl-NL">
                    <a:noFill/>
                  </a:rPr>
                  <a:t> </a:t>
                </a:r>
              </a:p>
            </p:txBody>
          </p:sp>
        </mc:Fallback>
      </mc:AlternateContent>
      <p:sp>
        <p:nvSpPr>
          <p:cNvPr id="10" name="Rechthoek 9">
            <a:extLst>
              <a:ext uri="{FF2B5EF4-FFF2-40B4-BE49-F238E27FC236}">
                <a16:creationId xmlns:a16="http://schemas.microsoft.com/office/drawing/2014/main" id="{27F65091-4B16-4D75-9DA3-F72E1658B56A}"/>
              </a:ext>
            </a:extLst>
          </p:cNvPr>
          <p:cNvSpPr/>
          <p:nvPr/>
        </p:nvSpPr>
        <p:spPr>
          <a:xfrm>
            <a:off x="841664" y="914400"/>
            <a:ext cx="8316912" cy="923330"/>
          </a:xfrm>
          <a:prstGeom prst="rect">
            <a:avLst/>
          </a:prstGeom>
        </p:spPr>
        <p:txBody>
          <a:bodyPr wrap="square">
            <a:spAutoFit/>
          </a:bodyPr>
          <a:lstStyle/>
          <a:p>
            <a:pPr lvl="0">
              <a:spcAft>
                <a:spcPts val="0"/>
              </a:spcAft>
              <a:buClr>
                <a:srgbClr val="548DD4"/>
              </a:buClr>
              <a:buSzPts val="900"/>
            </a:pPr>
            <a:r>
              <a:rPr lang="nl-NL" dirty="0">
                <a:ea typeface="Times New Roman" panose="02020603050405020304" pitchFamily="18" charset="0"/>
              </a:rPr>
              <a:t>SOM 74</a:t>
            </a:r>
          </a:p>
          <a:p>
            <a:pPr lvl="0">
              <a:spcAft>
                <a:spcPts val="0"/>
              </a:spcAft>
              <a:buClr>
                <a:srgbClr val="548DD4"/>
              </a:buClr>
              <a:buSzPts val="900"/>
              <a:tabLst>
                <a:tab pos="354013" algn="l"/>
              </a:tabLst>
            </a:pPr>
            <a:r>
              <a:rPr lang="nl-NL" dirty="0">
                <a:ea typeface="Times New Roman" panose="02020603050405020304" pitchFamily="18" charset="0"/>
              </a:rPr>
              <a:t>A	De richting van het B-veld is van noord naar zuid, dus schuin naar rechts voor. Samen met de stroomrichting volgt uit de LHR dat de FL omhoog gericht is.</a:t>
            </a:r>
          </a:p>
        </p:txBody>
      </p:sp>
      <mc:AlternateContent xmlns:mc="http://schemas.openxmlformats.org/markup-compatibility/2006" xmlns:a14="http://schemas.microsoft.com/office/drawing/2010/main">
        <mc:Choice Requires="a14">
          <p:sp>
            <p:nvSpPr>
              <p:cNvPr id="12" name="Rechthoek 11">
                <a:extLst>
                  <a:ext uri="{FF2B5EF4-FFF2-40B4-BE49-F238E27FC236}">
                    <a16:creationId xmlns:a16="http://schemas.microsoft.com/office/drawing/2014/main" id="{096E3D3B-81D4-497A-B12C-D977B27B9727}"/>
                  </a:ext>
                </a:extLst>
              </p:cNvPr>
              <p:cNvSpPr/>
              <p:nvPr/>
            </p:nvSpPr>
            <p:spPr>
              <a:xfrm>
                <a:off x="841664" y="2449530"/>
                <a:ext cx="8316912" cy="545406"/>
              </a:xfrm>
              <a:prstGeom prst="rect">
                <a:avLst/>
              </a:prstGeom>
            </p:spPr>
            <p:txBody>
              <a:bodyPr wrap="square">
                <a:spAutoFit/>
              </a:bodyPr>
              <a:lstStyle/>
              <a:p>
                <a:pPr lvl="0" defTabSz="895350">
                  <a:spcAft>
                    <a:spcPts val="0"/>
                  </a:spcAft>
                  <a:buClr>
                    <a:srgbClr val="548DD4"/>
                  </a:buClr>
                  <a:buSzPts val="900"/>
                </a:pPr>
                <a:r>
                  <a:rPr lang="nl-NL" i="1" dirty="0">
                    <a:ea typeface="Times New Roman" panose="02020603050405020304" pitchFamily="18" charset="0"/>
                  </a:rPr>
                  <a:t>C	</a:t>
                </a:r>
                <a14:m>
                  <m:oMath xmlns:m="http://schemas.openxmlformats.org/officeDocument/2006/math">
                    <m:sSub>
                      <m:sSubPr>
                        <m:ctrlPr>
                          <a:rPr lang="nl-NL" i="1" u="none" strike="noStrike">
                            <a:effectLst/>
                            <a:latin typeface="Cambria Math" panose="02040503050406030204" pitchFamily="18" charset="0"/>
                            <a:ea typeface="Times New Roman" panose="02020603050405020304" pitchFamily="18" charset="0"/>
                          </a:rPr>
                        </m:ctrlPr>
                      </m:sSubPr>
                      <m:e>
                        <m:r>
                          <a:rPr lang="nl-NL" b="0" i="1" u="none" strike="noStrike" smtClean="0">
                            <a:effectLst/>
                            <a:latin typeface="Cambria Math" panose="02040503050406030204" pitchFamily="18" charset="0"/>
                            <a:ea typeface="Times New Roman" panose="02020603050405020304" pitchFamily="18" charset="0"/>
                          </a:rPr>
                          <m:t>𝐹</m:t>
                        </m:r>
                      </m:e>
                      <m:sub>
                        <m:r>
                          <a:rPr lang="nl-NL" b="0" i="1" u="none" strike="noStrike" smtClean="0">
                            <a:effectLst/>
                            <a:latin typeface="Cambria Math" panose="02040503050406030204" pitchFamily="18" charset="0"/>
                            <a:ea typeface="Times New Roman" panose="02020603050405020304" pitchFamily="18" charset="0"/>
                          </a:rPr>
                          <m:t>𝐿</m:t>
                        </m:r>
                      </m:sub>
                    </m:sSub>
                    <m:r>
                      <a:rPr lang="nl-NL" b="0" i="1" u="none" strike="noStrike" smtClean="0">
                        <a:effectLst/>
                        <a:latin typeface="Cambria Math" panose="02040503050406030204" pitchFamily="18" charset="0"/>
                        <a:ea typeface="Times New Roman" panose="02020603050405020304" pitchFamily="18" charset="0"/>
                      </a:rPr>
                      <m:t>=</m:t>
                    </m:r>
                    <m:r>
                      <a:rPr lang="nl-NL" b="0" i="1" u="none" strike="noStrike" smtClean="0">
                        <a:effectLst/>
                        <a:latin typeface="Cambria Math" panose="02040503050406030204" pitchFamily="18" charset="0"/>
                        <a:ea typeface="Times New Roman" panose="02020603050405020304" pitchFamily="18" charset="0"/>
                      </a:rPr>
                      <m:t>𝐵</m:t>
                    </m:r>
                    <m:r>
                      <a:rPr lang="nl-NL" b="0" i="1" u="none" strike="noStrike" smtClean="0">
                        <a:effectLst/>
                        <a:latin typeface="Cambria Math" panose="02040503050406030204" pitchFamily="18" charset="0"/>
                        <a:ea typeface="Times New Roman" panose="02020603050405020304" pitchFamily="18" charset="0"/>
                      </a:rPr>
                      <m:t>∙</m:t>
                    </m:r>
                    <m:r>
                      <a:rPr lang="nl-NL" b="0" i="1" u="none" strike="noStrike" smtClean="0">
                        <a:effectLst/>
                        <a:latin typeface="Cambria Math" panose="02040503050406030204" pitchFamily="18" charset="0"/>
                        <a:ea typeface="Times New Roman" panose="02020603050405020304" pitchFamily="18" charset="0"/>
                      </a:rPr>
                      <m:t>𝐼</m:t>
                    </m:r>
                    <m:r>
                      <a:rPr lang="nl-NL" b="0" i="1" u="none" strike="noStrike" smtClean="0">
                        <a:effectLst/>
                        <a:latin typeface="Cambria Math" panose="02040503050406030204" pitchFamily="18" charset="0"/>
                        <a:ea typeface="Times New Roman" panose="02020603050405020304" pitchFamily="18" charset="0"/>
                      </a:rPr>
                      <m:t>∙</m:t>
                    </m:r>
                    <m:r>
                      <a:rPr lang="nl-NL" b="0" i="1" u="none" strike="noStrike" smtClean="0">
                        <a:effectLst/>
                        <a:latin typeface="Cambria Math" panose="02040503050406030204" pitchFamily="18" charset="0"/>
                        <a:ea typeface="Times New Roman" panose="02020603050405020304" pitchFamily="18" charset="0"/>
                      </a:rPr>
                      <m:t>𝑙</m:t>
                    </m:r>
                  </m:oMath>
                </a14:m>
                <a:r>
                  <a:rPr lang="nl-NL" dirty="0">
                    <a:ea typeface="Times New Roman" panose="02020603050405020304" pitchFamily="18" charset="0"/>
                  </a:rPr>
                  <a:t> </a:t>
                </a:r>
                <a:r>
                  <a:rPr lang="nl-NL" dirty="0">
                    <a:ea typeface="Times New Roman" panose="02020603050405020304" pitchFamily="18" charset="0"/>
                    <a:sym typeface="Wingdings" panose="05000000000000000000" pitchFamily="2" charset="2"/>
                  </a:rPr>
                  <a:t></a:t>
                </a:r>
                <a:r>
                  <a:rPr lang="nl-NL" dirty="0">
                    <a:ea typeface="Times New Roman" panose="02020603050405020304" pitchFamily="18" charset="0"/>
                  </a:rPr>
                  <a:t> </a:t>
                </a:r>
                <a14:m>
                  <m:oMath xmlns:m="http://schemas.openxmlformats.org/officeDocument/2006/math">
                    <m:r>
                      <a:rPr lang="nl-NL" b="0" i="1" u="none" strike="noStrike" smtClean="0">
                        <a:effectLst/>
                        <a:latin typeface="Cambria Math" panose="02040503050406030204" pitchFamily="18" charset="0"/>
                        <a:ea typeface="Times New Roman" panose="02020603050405020304" pitchFamily="18" charset="0"/>
                      </a:rPr>
                      <m:t>𝑙</m:t>
                    </m:r>
                    <m:r>
                      <a:rPr lang="nl-NL" b="0" i="1" u="none" strike="noStrike" smtClean="0">
                        <a:effectLst/>
                        <a:latin typeface="Cambria Math" panose="02040503050406030204" pitchFamily="18" charset="0"/>
                        <a:ea typeface="Times New Roman" panose="02020603050405020304" pitchFamily="18" charset="0"/>
                      </a:rPr>
                      <m:t>=</m:t>
                    </m:r>
                    <m:f>
                      <m:fPr>
                        <m:ctrlPr>
                          <a:rPr lang="nl-NL" i="1" u="none" strike="noStrike">
                            <a:effectLst/>
                            <a:latin typeface="Cambria Math" panose="02040503050406030204" pitchFamily="18" charset="0"/>
                            <a:ea typeface="Times New Roman" panose="02020603050405020304" pitchFamily="18" charset="0"/>
                          </a:rPr>
                        </m:ctrlPr>
                      </m:fPr>
                      <m:num>
                        <m:sSub>
                          <m:sSubPr>
                            <m:ctrlPr>
                              <a:rPr lang="nl-NL" i="1" u="none" strike="noStrike">
                                <a:effectLst/>
                                <a:latin typeface="Cambria Math" panose="02040503050406030204" pitchFamily="18" charset="0"/>
                                <a:ea typeface="Times New Roman" panose="02020603050405020304" pitchFamily="18" charset="0"/>
                              </a:rPr>
                            </m:ctrlPr>
                          </m:sSubPr>
                          <m:e>
                            <m:r>
                              <a:rPr lang="nl-NL" b="0" i="1" u="none" strike="noStrike" smtClean="0">
                                <a:effectLst/>
                                <a:latin typeface="Cambria Math" panose="02040503050406030204" pitchFamily="18" charset="0"/>
                                <a:ea typeface="Times New Roman" panose="02020603050405020304" pitchFamily="18" charset="0"/>
                              </a:rPr>
                              <m:t>𝐹</m:t>
                            </m:r>
                          </m:e>
                          <m:sub>
                            <m:r>
                              <a:rPr lang="nl-NL" b="0" i="1" u="none" strike="noStrike" smtClean="0">
                                <a:effectLst/>
                                <a:latin typeface="Cambria Math" panose="02040503050406030204" pitchFamily="18" charset="0"/>
                                <a:ea typeface="Times New Roman" panose="02020603050405020304" pitchFamily="18" charset="0"/>
                              </a:rPr>
                              <m:t>𝐿</m:t>
                            </m:r>
                          </m:sub>
                        </m:sSub>
                      </m:num>
                      <m:den>
                        <m:r>
                          <a:rPr lang="nl-NL" b="0" i="1" u="none" strike="noStrike" smtClean="0">
                            <a:effectLst/>
                            <a:latin typeface="Cambria Math" panose="02040503050406030204" pitchFamily="18" charset="0"/>
                            <a:ea typeface="Times New Roman" panose="02020603050405020304" pitchFamily="18" charset="0"/>
                          </a:rPr>
                          <m:t>𝐵</m:t>
                        </m:r>
                        <m:r>
                          <a:rPr lang="nl-NL" b="0" i="1" u="none" strike="noStrike" smtClean="0">
                            <a:effectLst/>
                            <a:latin typeface="Cambria Math" panose="02040503050406030204" pitchFamily="18" charset="0"/>
                            <a:ea typeface="Times New Roman" panose="02020603050405020304" pitchFamily="18" charset="0"/>
                          </a:rPr>
                          <m:t>∙</m:t>
                        </m:r>
                        <m:r>
                          <a:rPr lang="nl-NL" b="0" i="1" u="none" strike="noStrike" smtClean="0">
                            <a:effectLst/>
                            <a:latin typeface="Cambria Math" panose="02040503050406030204" pitchFamily="18" charset="0"/>
                            <a:ea typeface="Times New Roman" panose="02020603050405020304" pitchFamily="18" charset="0"/>
                          </a:rPr>
                          <m:t>𝐼</m:t>
                        </m:r>
                      </m:den>
                    </m:f>
                    <m:r>
                      <a:rPr lang="nl-NL" b="0" i="1" u="none" strike="noStrike" smtClean="0">
                        <a:effectLst/>
                        <a:latin typeface="Cambria Math" panose="02040503050406030204" pitchFamily="18" charset="0"/>
                        <a:ea typeface="Times New Roman" panose="02020603050405020304" pitchFamily="18" charset="0"/>
                      </a:rPr>
                      <m:t>=</m:t>
                    </m:r>
                    <m:f>
                      <m:fPr>
                        <m:ctrlPr>
                          <a:rPr lang="nl-NL" i="1" u="none" strike="noStrike">
                            <a:effectLst/>
                            <a:latin typeface="Cambria Math" panose="02040503050406030204" pitchFamily="18" charset="0"/>
                            <a:ea typeface="Times New Roman" panose="02020603050405020304" pitchFamily="18" charset="0"/>
                          </a:rPr>
                        </m:ctrlPr>
                      </m:fPr>
                      <m:num>
                        <m:r>
                          <a:rPr lang="nl-NL" b="0" i="1" u="none" strike="noStrike" smtClean="0">
                            <a:effectLst/>
                            <a:latin typeface="Cambria Math" panose="02040503050406030204" pitchFamily="18" charset="0"/>
                            <a:ea typeface="Times New Roman" panose="02020603050405020304" pitchFamily="18" charset="0"/>
                          </a:rPr>
                          <m:t>14∙</m:t>
                        </m:r>
                        <m:sSup>
                          <m:sSupPr>
                            <m:ctrlPr>
                              <a:rPr lang="nl-NL" i="1" u="none" strike="noStrike">
                                <a:effectLst/>
                                <a:latin typeface="Cambria Math" panose="02040503050406030204" pitchFamily="18" charset="0"/>
                                <a:ea typeface="Times New Roman" panose="02020603050405020304" pitchFamily="18" charset="0"/>
                              </a:rPr>
                            </m:ctrlPr>
                          </m:sSupPr>
                          <m:e>
                            <m:r>
                              <a:rPr lang="nl-NL" b="0" i="1" u="none" strike="noStrike" smtClean="0">
                                <a:effectLst/>
                                <a:latin typeface="Cambria Math" panose="02040503050406030204" pitchFamily="18" charset="0"/>
                                <a:ea typeface="Times New Roman" panose="02020603050405020304" pitchFamily="18" charset="0"/>
                              </a:rPr>
                              <m:t>10</m:t>
                            </m:r>
                          </m:e>
                          <m:sup>
                            <m:r>
                              <a:rPr lang="nl-NL" b="0" i="1" u="none" strike="noStrike" smtClean="0">
                                <a:effectLst/>
                                <a:latin typeface="Cambria Math" panose="02040503050406030204" pitchFamily="18" charset="0"/>
                                <a:ea typeface="Times New Roman" panose="02020603050405020304" pitchFamily="18" charset="0"/>
                              </a:rPr>
                              <m:t>−3</m:t>
                            </m:r>
                          </m:sup>
                        </m:sSup>
                      </m:num>
                      <m:den>
                        <m:r>
                          <a:rPr lang="nl-NL" b="0" i="1" u="none" strike="noStrike" smtClean="0">
                            <a:effectLst/>
                            <a:latin typeface="Cambria Math" panose="02040503050406030204" pitchFamily="18" charset="0"/>
                            <a:ea typeface="Times New Roman" panose="02020603050405020304" pitchFamily="18" charset="0"/>
                          </a:rPr>
                          <m:t>40∙</m:t>
                        </m:r>
                        <m:sSup>
                          <m:sSupPr>
                            <m:ctrlPr>
                              <a:rPr lang="nl-NL" i="1" u="none" strike="noStrike">
                                <a:effectLst/>
                                <a:latin typeface="Cambria Math" panose="02040503050406030204" pitchFamily="18" charset="0"/>
                                <a:ea typeface="Times New Roman" panose="02020603050405020304" pitchFamily="18" charset="0"/>
                              </a:rPr>
                            </m:ctrlPr>
                          </m:sSupPr>
                          <m:e>
                            <m:r>
                              <a:rPr lang="nl-NL" b="0" i="1" u="none" strike="noStrike" smtClean="0">
                                <a:effectLst/>
                                <a:latin typeface="Cambria Math" panose="02040503050406030204" pitchFamily="18" charset="0"/>
                                <a:ea typeface="Times New Roman" panose="02020603050405020304" pitchFamily="18" charset="0"/>
                              </a:rPr>
                              <m:t>10</m:t>
                            </m:r>
                          </m:e>
                          <m:sup>
                            <m:r>
                              <a:rPr lang="nl-NL" b="0" i="1" u="none" strike="noStrike" smtClean="0">
                                <a:effectLst/>
                                <a:latin typeface="Cambria Math" panose="02040503050406030204" pitchFamily="18" charset="0"/>
                                <a:ea typeface="Times New Roman" panose="02020603050405020304" pitchFamily="18" charset="0"/>
                              </a:rPr>
                              <m:t>−3</m:t>
                            </m:r>
                          </m:sup>
                        </m:sSup>
                        <m:r>
                          <a:rPr lang="nl-NL" b="0" i="1" u="none" strike="noStrike" smtClean="0">
                            <a:effectLst/>
                            <a:latin typeface="Cambria Math" panose="02040503050406030204" pitchFamily="18" charset="0"/>
                            <a:ea typeface="Times New Roman" panose="02020603050405020304" pitchFamily="18" charset="0"/>
                          </a:rPr>
                          <m:t> × 6,8</m:t>
                        </m:r>
                      </m:den>
                    </m:f>
                    <m:r>
                      <a:rPr lang="nl-NL" b="0" i="1" u="none" strike="noStrike" smtClean="0">
                        <a:effectLst/>
                        <a:latin typeface="Cambria Math" panose="02040503050406030204" pitchFamily="18" charset="0"/>
                        <a:ea typeface="Times New Roman" panose="02020603050405020304" pitchFamily="18" charset="0"/>
                      </a:rPr>
                      <m:t>=0,051 </m:t>
                    </m:r>
                    <m:r>
                      <a:rPr lang="nl-NL" b="0" i="1" u="none" strike="noStrike" smtClean="0">
                        <a:effectLst/>
                        <a:latin typeface="Cambria Math" panose="02040503050406030204" pitchFamily="18" charset="0"/>
                        <a:ea typeface="Times New Roman" panose="02020603050405020304" pitchFamily="18" charset="0"/>
                      </a:rPr>
                      <m:t>𝑚</m:t>
                    </m:r>
                    <m:r>
                      <a:rPr lang="nl-NL" b="0" u="none" strike="noStrike" smtClean="0">
                        <a:effectLst/>
                        <a:latin typeface="Cambria Math" panose="02040503050406030204" pitchFamily="18" charset="0"/>
                        <a:ea typeface="Times New Roman" panose="02020603050405020304" pitchFamily="18" charset="0"/>
                      </a:rPr>
                      <m:t>=</m:t>
                    </m:r>
                    <m:r>
                      <a:rPr lang="nl-NL" b="0" i="1" u="none" strike="noStrike" smtClean="0">
                        <a:effectLst/>
                        <a:latin typeface="Cambria Math" panose="02040503050406030204" pitchFamily="18" charset="0"/>
                        <a:ea typeface="Times New Roman" panose="02020603050405020304" pitchFamily="18" charset="0"/>
                      </a:rPr>
                      <m:t>5</m:t>
                    </m:r>
                    <m:r>
                      <a:rPr lang="nl-NL" b="0" u="none" strike="noStrike" smtClean="0">
                        <a:effectLst/>
                        <a:latin typeface="Cambria Math" panose="02040503050406030204" pitchFamily="18" charset="0"/>
                        <a:ea typeface="Times New Roman" panose="02020603050405020304" pitchFamily="18" charset="0"/>
                      </a:rPr>
                      <m:t>,</m:t>
                    </m:r>
                    <m:r>
                      <a:rPr lang="nl-NL" b="0" i="1" u="none" strike="noStrike" smtClean="0">
                        <a:effectLst/>
                        <a:latin typeface="Cambria Math" panose="02040503050406030204" pitchFamily="18" charset="0"/>
                        <a:ea typeface="Times New Roman" panose="02020603050405020304" pitchFamily="18" charset="0"/>
                      </a:rPr>
                      <m:t>1</m:t>
                    </m:r>
                    <m:r>
                      <a:rPr lang="nl-NL" b="0" u="none" strike="noStrike" smtClean="0">
                        <a:effectLst/>
                        <a:latin typeface="Cambria Math" panose="02040503050406030204" pitchFamily="18" charset="0"/>
                        <a:ea typeface="Times New Roman" panose="02020603050405020304" pitchFamily="18" charset="0"/>
                      </a:rPr>
                      <m:t> </m:t>
                    </m:r>
                    <m:r>
                      <a:rPr lang="nl-NL" b="0" i="1" u="none" strike="noStrike" smtClean="0">
                        <a:effectLst/>
                        <a:latin typeface="Cambria Math" panose="02040503050406030204" pitchFamily="18" charset="0"/>
                        <a:ea typeface="Times New Roman" panose="02020603050405020304" pitchFamily="18" charset="0"/>
                      </a:rPr>
                      <m:t>𝑐𝑚</m:t>
                    </m:r>
                  </m:oMath>
                </a14:m>
                <a:endParaRPr lang="nl-NL" dirty="0">
                  <a:ea typeface="Times New Roman" panose="02020603050405020304" pitchFamily="18" charset="0"/>
                </a:endParaRPr>
              </a:p>
            </p:txBody>
          </p:sp>
        </mc:Choice>
        <mc:Fallback xmlns="">
          <p:sp>
            <p:nvSpPr>
              <p:cNvPr id="12" name="Rechthoek 11">
                <a:extLst>
                  <a:ext uri="{FF2B5EF4-FFF2-40B4-BE49-F238E27FC236}">
                    <a16:creationId xmlns:a16="http://schemas.microsoft.com/office/drawing/2014/main" id="{096E3D3B-81D4-497A-B12C-D977B27B9727}"/>
                  </a:ext>
                </a:extLst>
              </p:cNvPr>
              <p:cNvSpPr>
                <a:spLocks noRot="1" noChangeAspect="1" noMove="1" noResize="1" noEditPoints="1" noAdjustHandles="1" noChangeArrowheads="1" noChangeShapeType="1" noTextEdit="1"/>
              </p:cNvSpPr>
              <p:nvPr/>
            </p:nvSpPr>
            <p:spPr>
              <a:xfrm>
                <a:off x="841664" y="2449530"/>
                <a:ext cx="8316912" cy="545406"/>
              </a:xfrm>
              <a:prstGeom prst="rect">
                <a:avLst/>
              </a:prstGeom>
              <a:blipFill>
                <a:blip r:embed="rId3"/>
                <a:stretch>
                  <a:fillRect l="-587" b="-3371"/>
                </a:stretch>
              </a:blipFill>
            </p:spPr>
            <p:txBody>
              <a:bodyPr/>
              <a:lstStyle/>
              <a:p>
                <a:r>
                  <a:rPr lang="nl-NL">
                    <a:noFill/>
                  </a:rPr>
                  <a:t> </a:t>
                </a:r>
              </a:p>
            </p:txBody>
          </p:sp>
        </mc:Fallback>
      </mc:AlternateContent>
      <p:sp>
        <p:nvSpPr>
          <p:cNvPr id="13" name="Rechthoek 12">
            <a:extLst>
              <a:ext uri="{FF2B5EF4-FFF2-40B4-BE49-F238E27FC236}">
                <a16:creationId xmlns:a16="http://schemas.microsoft.com/office/drawing/2014/main" id="{E538FF8E-3108-4603-97CB-09A3C62106C7}"/>
              </a:ext>
            </a:extLst>
          </p:cNvPr>
          <p:cNvSpPr/>
          <p:nvPr/>
        </p:nvSpPr>
        <p:spPr>
          <a:xfrm>
            <a:off x="827088" y="1884690"/>
            <a:ext cx="8316912" cy="646331"/>
          </a:xfrm>
          <a:prstGeom prst="rect">
            <a:avLst/>
          </a:prstGeom>
        </p:spPr>
        <p:txBody>
          <a:bodyPr wrap="square">
            <a:spAutoFit/>
          </a:bodyPr>
          <a:lstStyle/>
          <a:p>
            <a:pPr lvl="0" defTabSz="354013">
              <a:spcAft>
                <a:spcPts val="0"/>
              </a:spcAft>
              <a:buClr>
                <a:srgbClr val="548DD4"/>
              </a:buClr>
              <a:buSzPts val="900"/>
            </a:pPr>
            <a:r>
              <a:rPr lang="nl-NL" dirty="0">
                <a:ea typeface="Times New Roman" panose="02020603050405020304" pitchFamily="18" charset="0"/>
              </a:rPr>
              <a:t>B	De vrije elektronen bewegen in de tegenovergestelde richting van de stroom, maar de lorentzkracht is weer omhoog gericht.</a:t>
            </a:r>
          </a:p>
        </p:txBody>
      </p:sp>
      <mc:AlternateContent xmlns:mc="http://schemas.openxmlformats.org/markup-compatibility/2006" xmlns:a14="http://schemas.microsoft.com/office/drawing/2010/main">
        <mc:Choice Requires="a14">
          <p:sp>
            <p:nvSpPr>
              <p:cNvPr id="14" name="Rechthoek 13">
                <a:extLst>
                  <a:ext uri="{FF2B5EF4-FFF2-40B4-BE49-F238E27FC236}">
                    <a16:creationId xmlns:a16="http://schemas.microsoft.com/office/drawing/2014/main" id="{6CC66F0A-7829-4820-9D91-53E6FB3A9F82}"/>
                  </a:ext>
                </a:extLst>
              </p:cNvPr>
              <p:cNvSpPr/>
              <p:nvPr/>
            </p:nvSpPr>
            <p:spPr>
              <a:xfrm>
                <a:off x="841664" y="2994936"/>
                <a:ext cx="8316912" cy="831638"/>
              </a:xfrm>
              <a:prstGeom prst="rect">
                <a:avLst/>
              </a:prstGeom>
            </p:spPr>
            <p:txBody>
              <a:bodyPr wrap="square">
                <a:spAutoFit/>
              </a:bodyPr>
              <a:lstStyle/>
              <a:p>
                <a:pPr lvl="0">
                  <a:spcAft>
                    <a:spcPts val="0"/>
                  </a:spcAft>
                  <a:buClr>
                    <a:srgbClr val="548DD4"/>
                  </a:buClr>
                  <a:buSzPts val="900"/>
                </a:pPr>
                <a:r>
                  <a:rPr lang="nl-NL" i="1" dirty="0">
                    <a:ea typeface="Times New Roman" panose="02020603050405020304" pitchFamily="18" charset="0"/>
                  </a:rPr>
                  <a:t>D	</a:t>
                </a:r>
                <a14:m>
                  <m:oMath xmlns:m="http://schemas.openxmlformats.org/officeDocument/2006/math">
                    <m:sSub>
                      <m:sSubPr>
                        <m:ctrlPr>
                          <a:rPr lang="nl-NL" i="1" u="none" strike="noStrike">
                            <a:effectLst/>
                            <a:latin typeface="Cambria Math" panose="02040503050406030204" pitchFamily="18" charset="0"/>
                            <a:ea typeface="Times New Roman" panose="02020603050405020304" pitchFamily="18" charset="0"/>
                          </a:rPr>
                        </m:ctrlPr>
                      </m:sSubPr>
                      <m:e>
                        <m:r>
                          <a:rPr lang="nl-NL" b="0" i="1" u="none" strike="noStrike" smtClean="0">
                            <a:effectLst/>
                            <a:latin typeface="Cambria Math" panose="02040503050406030204" pitchFamily="18" charset="0"/>
                            <a:ea typeface="Times New Roman" panose="02020603050405020304" pitchFamily="18" charset="0"/>
                          </a:rPr>
                          <m:t>𝐹</m:t>
                        </m:r>
                      </m:e>
                      <m:sub>
                        <m:r>
                          <a:rPr lang="nl-NL" b="0" i="1" u="none" strike="noStrike" smtClean="0">
                            <a:effectLst/>
                            <a:latin typeface="Cambria Math" panose="02040503050406030204" pitchFamily="18" charset="0"/>
                            <a:ea typeface="Times New Roman" panose="02020603050405020304" pitchFamily="18" charset="0"/>
                          </a:rPr>
                          <m:t>𝐿</m:t>
                        </m:r>
                      </m:sub>
                    </m:sSub>
                    <m:r>
                      <a:rPr lang="nl-NL" b="0" i="1" u="none" strike="noStrike" smtClean="0">
                        <a:effectLst/>
                        <a:latin typeface="Cambria Math" panose="02040503050406030204" pitchFamily="18" charset="0"/>
                        <a:ea typeface="Times New Roman" panose="02020603050405020304" pitchFamily="18" charset="0"/>
                      </a:rPr>
                      <m:t>=</m:t>
                    </m:r>
                    <m:r>
                      <a:rPr lang="nl-NL" b="0" i="1" u="none" strike="noStrike" smtClean="0">
                        <a:effectLst/>
                        <a:latin typeface="Cambria Math" panose="02040503050406030204" pitchFamily="18" charset="0"/>
                        <a:ea typeface="Times New Roman" panose="02020603050405020304" pitchFamily="18" charset="0"/>
                      </a:rPr>
                      <m:t>𝐵</m:t>
                    </m:r>
                    <m:r>
                      <a:rPr lang="nl-NL" b="0" i="1" u="none" strike="noStrike" smtClean="0">
                        <a:effectLst/>
                        <a:latin typeface="Cambria Math" panose="02040503050406030204" pitchFamily="18" charset="0"/>
                        <a:ea typeface="Times New Roman" panose="02020603050405020304" pitchFamily="18" charset="0"/>
                      </a:rPr>
                      <m:t>∙</m:t>
                    </m:r>
                    <m:r>
                      <a:rPr lang="nl-NL" b="0" i="1" u="none" strike="noStrike" smtClean="0">
                        <a:effectLst/>
                        <a:latin typeface="Cambria Math" panose="02040503050406030204" pitchFamily="18" charset="0"/>
                        <a:ea typeface="Times New Roman" panose="02020603050405020304" pitchFamily="18" charset="0"/>
                      </a:rPr>
                      <m:t>𝑞</m:t>
                    </m:r>
                    <m:r>
                      <a:rPr lang="nl-NL" b="0" i="1" u="none" strike="noStrike" smtClean="0">
                        <a:effectLst/>
                        <a:latin typeface="Cambria Math" panose="02040503050406030204" pitchFamily="18" charset="0"/>
                        <a:ea typeface="Times New Roman" panose="02020603050405020304" pitchFamily="18" charset="0"/>
                      </a:rPr>
                      <m:t>∙</m:t>
                    </m:r>
                    <m:r>
                      <a:rPr lang="nl-NL" b="0" i="1" u="none" strike="noStrike" smtClean="0">
                        <a:effectLst/>
                        <a:latin typeface="Cambria Math" panose="02040503050406030204" pitchFamily="18" charset="0"/>
                        <a:ea typeface="Times New Roman" panose="02020603050405020304" pitchFamily="18" charset="0"/>
                      </a:rPr>
                      <m:t>𝑣</m:t>
                    </m:r>
                  </m:oMath>
                </a14:m>
                <a:r>
                  <a:rPr lang="nl-NL" dirty="0">
                    <a:ea typeface="Times New Roman" panose="02020603050405020304" pitchFamily="18" charset="0"/>
                  </a:rPr>
                  <a:t> </a:t>
                </a:r>
                <a:r>
                  <a:rPr lang="nl-NL" dirty="0">
                    <a:ea typeface="Times New Roman" panose="02020603050405020304" pitchFamily="18" charset="0"/>
                    <a:sym typeface="Wingdings" panose="05000000000000000000" pitchFamily="2" charset="2"/>
                  </a:rPr>
                  <a:t></a:t>
                </a:r>
                <a:r>
                  <a:rPr lang="nl-NL" dirty="0">
                    <a:ea typeface="Times New Roman" panose="02020603050405020304" pitchFamily="18" charset="0"/>
                  </a:rPr>
                  <a:t> </a:t>
                </a:r>
                <a14:m>
                  <m:oMath xmlns:m="http://schemas.openxmlformats.org/officeDocument/2006/math">
                    <m:r>
                      <a:rPr lang="nl-NL" b="0" i="1" u="none" strike="noStrike" smtClean="0">
                        <a:effectLst/>
                        <a:latin typeface="Cambria Math" panose="02040503050406030204" pitchFamily="18" charset="0"/>
                        <a:ea typeface="Times New Roman" panose="02020603050405020304" pitchFamily="18" charset="0"/>
                      </a:rPr>
                      <m:t>𝑣</m:t>
                    </m:r>
                    <m:r>
                      <a:rPr lang="nl-NL" b="0" i="1" u="none" strike="noStrike" smtClean="0">
                        <a:effectLst/>
                        <a:latin typeface="Cambria Math" panose="02040503050406030204" pitchFamily="18" charset="0"/>
                        <a:ea typeface="Times New Roman" panose="02020603050405020304" pitchFamily="18" charset="0"/>
                      </a:rPr>
                      <m:t>=</m:t>
                    </m:r>
                    <m:f>
                      <m:fPr>
                        <m:ctrlPr>
                          <a:rPr lang="nl-NL" i="1" u="none" strike="noStrike">
                            <a:effectLst/>
                            <a:latin typeface="Cambria Math" panose="02040503050406030204" pitchFamily="18" charset="0"/>
                            <a:ea typeface="Times New Roman" panose="02020603050405020304" pitchFamily="18" charset="0"/>
                          </a:rPr>
                        </m:ctrlPr>
                      </m:fPr>
                      <m:num>
                        <m:sSub>
                          <m:sSubPr>
                            <m:ctrlPr>
                              <a:rPr lang="nl-NL" i="1" u="none" strike="noStrike">
                                <a:effectLst/>
                                <a:latin typeface="Cambria Math" panose="02040503050406030204" pitchFamily="18" charset="0"/>
                                <a:ea typeface="Times New Roman" panose="02020603050405020304" pitchFamily="18" charset="0"/>
                              </a:rPr>
                            </m:ctrlPr>
                          </m:sSubPr>
                          <m:e>
                            <m:r>
                              <a:rPr lang="nl-NL" b="0" i="1" u="none" strike="noStrike" smtClean="0">
                                <a:effectLst/>
                                <a:latin typeface="Cambria Math" panose="02040503050406030204" pitchFamily="18" charset="0"/>
                                <a:ea typeface="Times New Roman" panose="02020603050405020304" pitchFamily="18" charset="0"/>
                              </a:rPr>
                              <m:t>𝐹</m:t>
                            </m:r>
                          </m:e>
                          <m:sub>
                            <m:r>
                              <a:rPr lang="nl-NL" b="0" i="1" u="none" strike="noStrike" smtClean="0">
                                <a:effectLst/>
                                <a:latin typeface="Cambria Math" panose="02040503050406030204" pitchFamily="18" charset="0"/>
                                <a:ea typeface="Times New Roman" panose="02020603050405020304" pitchFamily="18" charset="0"/>
                              </a:rPr>
                              <m:t>𝐿</m:t>
                            </m:r>
                          </m:sub>
                        </m:sSub>
                      </m:num>
                      <m:den>
                        <m:r>
                          <a:rPr lang="nl-NL" b="0" i="1" u="none" strike="noStrike" smtClean="0">
                            <a:effectLst/>
                            <a:latin typeface="Cambria Math" panose="02040503050406030204" pitchFamily="18" charset="0"/>
                            <a:ea typeface="Times New Roman" panose="02020603050405020304" pitchFamily="18" charset="0"/>
                          </a:rPr>
                          <m:t>𝐵</m:t>
                        </m:r>
                        <m:r>
                          <a:rPr lang="nl-NL" b="0" i="1" u="none" strike="noStrike" smtClean="0">
                            <a:effectLst/>
                            <a:latin typeface="Cambria Math" panose="02040503050406030204" pitchFamily="18" charset="0"/>
                            <a:ea typeface="Times New Roman" panose="02020603050405020304" pitchFamily="18" charset="0"/>
                          </a:rPr>
                          <m:t>∙</m:t>
                        </m:r>
                        <m:r>
                          <a:rPr lang="nl-NL" b="0" i="1" u="none" strike="noStrike" smtClean="0">
                            <a:effectLst/>
                            <a:latin typeface="Cambria Math" panose="02040503050406030204" pitchFamily="18" charset="0"/>
                            <a:ea typeface="Times New Roman" panose="02020603050405020304" pitchFamily="18" charset="0"/>
                          </a:rPr>
                          <m:t>𝑞</m:t>
                        </m:r>
                      </m:den>
                    </m:f>
                    <m:r>
                      <a:rPr lang="nl-NL" b="0" i="1" u="none" strike="noStrike" smtClean="0">
                        <a:effectLst/>
                        <a:latin typeface="Cambria Math" panose="02040503050406030204" pitchFamily="18" charset="0"/>
                        <a:ea typeface="Times New Roman" panose="02020603050405020304" pitchFamily="18" charset="0"/>
                      </a:rPr>
                      <m:t>=</m:t>
                    </m:r>
                    <m:f>
                      <m:fPr>
                        <m:ctrlPr>
                          <a:rPr lang="nl-NL" i="1" u="none" strike="noStrike">
                            <a:effectLst/>
                            <a:latin typeface="Cambria Math" panose="02040503050406030204" pitchFamily="18" charset="0"/>
                            <a:ea typeface="Times New Roman" panose="02020603050405020304" pitchFamily="18" charset="0"/>
                          </a:rPr>
                        </m:ctrlPr>
                      </m:fPr>
                      <m:num>
                        <m:r>
                          <a:rPr lang="nl-NL" b="0" i="1" u="none" strike="noStrike" smtClean="0">
                            <a:effectLst/>
                            <a:latin typeface="Cambria Math" panose="02040503050406030204" pitchFamily="18" charset="0"/>
                            <a:ea typeface="Times New Roman" panose="02020603050405020304" pitchFamily="18" charset="0"/>
                          </a:rPr>
                          <m:t>1,1∙</m:t>
                        </m:r>
                        <m:sSup>
                          <m:sSupPr>
                            <m:ctrlPr>
                              <a:rPr lang="nl-NL" i="1" u="none" strike="noStrike">
                                <a:effectLst/>
                                <a:latin typeface="Cambria Math" panose="02040503050406030204" pitchFamily="18" charset="0"/>
                                <a:ea typeface="Times New Roman" panose="02020603050405020304" pitchFamily="18" charset="0"/>
                              </a:rPr>
                            </m:ctrlPr>
                          </m:sSupPr>
                          <m:e>
                            <m:r>
                              <a:rPr lang="nl-NL" b="0" i="1" u="none" strike="noStrike" smtClean="0">
                                <a:effectLst/>
                                <a:latin typeface="Cambria Math" panose="02040503050406030204" pitchFamily="18" charset="0"/>
                                <a:ea typeface="Times New Roman" panose="02020603050405020304" pitchFamily="18" charset="0"/>
                              </a:rPr>
                              <m:t>10</m:t>
                            </m:r>
                          </m:e>
                          <m:sup>
                            <m:r>
                              <a:rPr lang="nl-NL" b="0" i="1" u="none" strike="noStrike" smtClean="0">
                                <a:effectLst/>
                                <a:latin typeface="Cambria Math" panose="02040503050406030204" pitchFamily="18" charset="0"/>
                                <a:ea typeface="Times New Roman" panose="02020603050405020304" pitchFamily="18" charset="0"/>
                              </a:rPr>
                              <m:t>−23</m:t>
                            </m:r>
                          </m:sup>
                        </m:sSup>
                      </m:num>
                      <m:den>
                        <m:r>
                          <a:rPr lang="nl-NL" b="0" i="1" u="none" strike="noStrike" smtClean="0">
                            <a:effectLst/>
                            <a:latin typeface="Cambria Math" panose="02040503050406030204" pitchFamily="18" charset="0"/>
                            <a:ea typeface="Times New Roman" panose="02020603050405020304" pitchFamily="18" charset="0"/>
                          </a:rPr>
                          <m:t>40∙</m:t>
                        </m:r>
                        <m:sSup>
                          <m:sSupPr>
                            <m:ctrlPr>
                              <a:rPr lang="nl-NL" i="1" u="none" strike="noStrike">
                                <a:effectLst/>
                                <a:latin typeface="Cambria Math" panose="02040503050406030204" pitchFamily="18" charset="0"/>
                                <a:ea typeface="Times New Roman" panose="02020603050405020304" pitchFamily="18" charset="0"/>
                              </a:rPr>
                            </m:ctrlPr>
                          </m:sSupPr>
                          <m:e>
                            <m:r>
                              <a:rPr lang="nl-NL" b="0" i="1" u="none" strike="noStrike" smtClean="0">
                                <a:effectLst/>
                                <a:latin typeface="Cambria Math" panose="02040503050406030204" pitchFamily="18" charset="0"/>
                                <a:ea typeface="Times New Roman" panose="02020603050405020304" pitchFamily="18" charset="0"/>
                              </a:rPr>
                              <m:t>10</m:t>
                            </m:r>
                          </m:e>
                          <m:sup>
                            <m:r>
                              <a:rPr lang="nl-NL" b="0" i="1" u="none" strike="noStrike" smtClean="0">
                                <a:effectLst/>
                                <a:latin typeface="Cambria Math" panose="02040503050406030204" pitchFamily="18" charset="0"/>
                                <a:ea typeface="Times New Roman" panose="02020603050405020304" pitchFamily="18" charset="0"/>
                              </a:rPr>
                              <m:t>−3</m:t>
                            </m:r>
                          </m:sup>
                        </m:sSup>
                        <m:r>
                          <a:rPr lang="nl-NL" b="0" i="1" u="none" strike="noStrike" smtClean="0">
                            <a:effectLst/>
                            <a:latin typeface="Cambria Math" panose="02040503050406030204" pitchFamily="18" charset="0"/>
                            <a:ea typeface="Times New Roman" panose="02020603050405020304" pitchFamily="18" charset="0"/>
                          </a:rPr>
                          <m:t> × 1,6∙</m:t>
                        </m:r>
                        <m:sSup>
                          <m:sSupPr>
                            <m:ctrlPr>
                              <a:rPr lang="nl-NL" i="1" u="none" strike="noStrike">
                                <a:effectLst/>
                                <a:latin typeface="Cambria Math" panose="02040503050406030204" pitchFamily="18" charset="0"/>
                                <a:ea typeface="Times New Roman" panose="02020603050405020304" pitchFamily="18" charset="0"/>
                              </a:rPr>
                            </m:ctrlPr>
                          </m:sSupPr>
                          <m:e>
                            <m:r>
                              <a:rPr lang="nl-NL" b="0" i="1" u="none" strike="noStrike" smtClean="0">
                                <a:effectLst/>
                                <a:latin typeface="Cambria Math" panose="02040503050406030204" pitchFamily="18" charset="0"/>
                                <a:ea typeface="Times New Roman" panose="02020603050405020304" pitchFamily="18" charset="0"/>
                              </a:rPr>
                              <m:t>10</m:t>
                            </m:r>
                          </m:e>
                          <m:sup>
                            <m:r>
                              <a:rPr lang="nl-NL" b="0" i="1" u="none" strike="noStrike" smtClean="0">
                                <a:effectLst/>
                                <a:latin typeface="Cambria Math" panose="02040503050406030204" pitchFamily="18" charset="0"/>
                                <a:ea typeface="Times New Roman" panose="02020603050405020304" pitchFamily="18" charset="0"/>
                              </a:rPr>
                              <m:t>−19</m:t>
                            </m:r>
                          </m:sup>
                        </m:sSup>
                      </m:den>
                    </m:f>
                    <m:r>
                      <a:rPr lang="nl-NL" b="0" i="1" u="none" strike="noStrike" smtClean="0">
                        <a:effectLst/>
                        <a:latin typeface="Cambria Math" panose="02040503050406030204" pitchFamily="18" charset="0"/>
                        <a:ea typeface="Times New Roman" panose="02020603050405020304" pitchFamily="18" charset="0"/>
                      </a:rPr>
                      <m:t>=1,7∙</m:t>
                    </m:r>
                    <m:sSup>
                      <m:sSupPr>
                        <m:ctrlPr>
                          <a:rPr lang="nl-NL" i="1" u="none" strike="noStrike">
                            <a:effectLst/>
                            <a:latin typeface="Cambria Math" panose="02040503050406030204" pitchFamily="18" charset="0"/>
                            <a:ea typeface="Times New Roman" panose="02020603050405020304" pitchFamily="18" charset="0"/>
                          </a:rPr>
                        </m:ctrlPr>
                      </m:sSupPr>
                      <m:e>
                        <m:r>
                          <a:rPr lang="nl-NL" b="0" i="1" u="none" strike="noStrike" smtClean="0">
                            <a:effectLst/>
                            <a:latin typeface="Cambria Math" panose="02040503050406030204" pitchFamily="18" charset="0"/>
                            <a:ea typeface="Times New Roman" panose="02020603050405020304" pitchFamily="18" charset="0"/>
                          </a:rPr>
                          <m:t>10</m:t>
                        </m:r>
                      </m:e>
                      <m:sup>
                        <m:r>
                          <a:rPr lang="nl-NL" b="0" i="1" u="none" strike="noStrike" smtClean="0">
                            <a:effectLst/>
                            <a:latin typeface="Cambria Math" panose="02040503050406030204" pitchFamily="18" charset="0"/>
                            <a:ea typeface="Times New Roman" panose="02020603050405020304" pitchFamily="18" charset="0"/>
                          </a:rPr>
                          <m:t>−3</m:t>
                        </m:r>
                      </m:sup>
                    </m:sSup>
                    <m:r>
                      <a:rPr lang="nl-NL" b="0" i="1" u="none" strike="noStrike" smtClean="0">
                        <a:effectLst/>
                        <a:latin typeface="Cambria Math" panose="02040503050406030204" pitchFamily="18" charset="0"/>
                        <a:ea typeface="Times New Roman" panose="02020603050405020304" pitchFamily="18" charset="0"/>
                      </a:rPr>
                      <m:t> </m:t>
                    </m:r>
                    <m:r>
                      <a:rPr lang="nl-NL" b="0" i="1" u="none" strike="noStrike" smtClean="0">
                        <a:effectLst/>
                        <a:latin typeface="Cambria Math" panose="02040503050406030204" pitchFamily="18" charset="0"/>
                        <a:ea typeface="Times New Roman" panose="02020603050405020304" pitchFamily="18" charset="0"/>
                      </a:rPr>
                      <m:t>𝑚</m:t>
                    </m:r>
                    <m:r>
                      <a:rPr lang="nl-NL" b="0" u="none" strike="noStrike" smtClean="0">
                        <a:effectLst/>
                        <a:latin typeface="Cambria Math" panose="02040503050406030204" pitchFamily="18" charset="0"/>
                        <a:ea typeface="Times New Roman" panose="02020603050405020304" pitchFamily="18" charset="0"/>
                      </a:rPr>
                      <m:t>/</m:t>
                    </m:r>
                    <m:r>
                      <a:rPr lang="nl-NL" b="0" i="1" u="none" strike="noStrike" smtClean="0">
                        <a:effectLst/>
                        <a:latin typeface="Cambria Math" panose="02040503050406030204" pitchFamily="18" charset="0"/>
                        <a:ea typeface="Times New Roman" panose="02020603050405020304" pitchFamily="18" charset="0"/>
                      </a:rPr>
                      <m:t>𝑠</m:t>
                    </m:r>
                  </m:oMath>
                </a14:m>
                <a:br>
                  <a:rPr lang="nl-NL" dirty="0">
                    <a:ea typeface="Times New Roman" panose="02020603050405020304" pitchFamily="18" charset="0"/>
                  </a:rPr>
                </a:br>
                <a:endParaRPr lang="nl-NL" dirty="0">
                  <a:latin typeface="Helvetica" panose="020B0604020202020204" pitchFamily="34" charset="0"/>
                  <a:ea typeface="Times New Roman" panose="02020603050405020304" pitchFamily="18" charset="0"/>
                </a:endParaRPr>
              </a:p>
            </p:txBody>
          </p:sp>
        </mc:Choice>
        <mc:Fallback xmlns="">
          <p:sp>
            <p:nvSpPr>
              <p:cNvPr id="14" name="Rechthoek 13">
                <a:extLst>
                  <a:ext uri="{FF2B5EF4-FFF2-40B4-BE49-F238E27FC236}">
                    <a16:creationId xmlns:a16="http://schemas.microsoft.com/office/drawing/2014/main" id="{6CC66F0A-7829-4820-9D91-53E6FB3A9F82}"/>
                  </a:ext>
                </a:extLst>
              </p:cNvPr>
              <p:cNvSpPr>
                <a:spLocks noRot="1" noChangeAspect="1" noMove="1" noResize="1" noEditPoints="1" noAdjustHandles="1" noChangeArrowheads="1" noChangeShapeType="1" noTextEdit="1"/>
              </p:cNvSpPr>
              <p:nvPr/>
            </p:nvSpPr>
            <p:spPr>
              <a:xfrm>
                <a:off x="841664" y="2994936"/>
                <a:ext cx="8316912" cy="831638"/>
              </a:xfrm>
              <a:prstGeom prst="rect">
                <a:avLst/>
              </a:prstGeom>
              <a:blipFill>
                <a:blip r:embed="rId4"/>
                <a:stretch>
                  <a:fillRect l="-587"/>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5" name="Rechthoek 14">
                <a:extLst>
                  <a:ext uri="{FF2B5EF4-FFF2-40B4-BE49-F238E27FC236}">
                    <a16:creationId xmlns:a16="http://schemas.microsoft.com/office/drawing/2014/main" id="{8D45CD1F-640F-4508-BAA4-383E83C0FF38}"/>
                  </a:ext>
                </a:extLst>
              </p:cNvPr>
              <p:cNvSpPr/>
              <p:nvPr/>
            </p:nvSpPr>
            <p:spPr>
              <a:xfrm>
                <a:off x="841664" y="6002614"/>
                <a:ext cx="8316912" cy="897875"/>
              </a:xfrm>
              <a:prstGeom prst="rect">
                <a:avLst/>
              </a:prstGeom>
            </p:spPr>
            <p:txBody>
              <a:bodyPr wrap="square">
                <a:spAutoFit/>
              </a:bodyPr>
              <a:lstStyle/>
              <a:p>
                <a:pPr lvl="0">
                  <a:spcAft>
                    <a:spcPts val="0"/>
                  </a:spcAft>
                  <a:buClr>
                    <a:srgbClr val="548DD4"/>
                  </a:buClr>
                  <a:buSzPts val="900"/>
                </a:pPr>
                <a:r>
                  <a:rPr lang="nl-NL" b="0" u="none" strike="noStrike" dirty="0">
                    <a:effectLst/>
                    <a:ea typeface="Times New Roman" panose="02020603050405020304" pitchFamily="18" charset="0"/>
                  </a:rPr>
                  <a:t>C	</a:t>
                </a:r>
                <a14:m>
                  <m:oMath xmlns:m="http://schemas.openxmlformats.org/officeDocument/2006/math">
                    <m:r>
                      <a:rPr lang="nl-NL" b="0" i="1" u="none" strike="noStrike" smtClean="0">
                        <a:effectLst/>
                        <a:latin typeface="Cambria Math" panose="02040503050406030204" pitchFamily="18" charset="0"/>
                        <a:ea typeface="Times New Roman" panose="02020603050405020304" pitchFamily="18" charset="0"/>
                      </a:rPr>
                      <m:t>𝑣</m:t>
                    </m:r>
                    <m:r>
                      <a:rPr lang="nl-NL" b="0" i="1" u="none" strike="noStrike" smtClean="0">
                        <a:effectLst/>
                        <a:latin typeface="Cambria Math" panose="02040503050406030204" pitchFamily="18" charset="0"/>
                        <a:ea typeface="Times New Roman" panose="02020603050405020304" pitchFamily="18" charset="0"/>
                      </a:rPr>
                      <m:t>=</m:t>
                    </m:r>
                    <m:f>
                      <m:fPr>
                        <m:ctrlPr>
                          <a:rPr lang="nl-NL" i="1" u="none" strike="noStrike">
                            <a:effectLst/>
                            <a:latin typeface="Cambria Math" panose="02040503050406030204" pitchFamily="18" charset="0"/>
                            <a:ea typeface="Times New Roman" panose="02020603050405020304" pitchFamily="18" charset="0"/>
                          </a:rPr>
                        </m:ctrlPr>
                      </m:fPr>
                      <m:num>
                        <m:r>
                          <a:rPr lang="nl-NL" b="0" i="1" u="none" strike="noStrike" smtClean="0">
                            <a:effectLst/>
                            <a:latin typeface="Cambria Math" panose="02040503050406030204" pitchFamily="18" charset="0"/>
                            <a:ea typeface="Times New Roman" panose="02020603050405020304" pitchFamily="18" charset="0"/>
                          </a:rPr>
                          <m:t>2∙</m:t>
                        </m:r>
                        <m:r>
                          <a:rPr lang="nl-NL" b="0" i="1" u="none" strike="noStrike" smtClean="0">
                            <a:effectLst/>
                            <a:latin typeface="Cambria Math" panose="02040503050406030204" pitchFamily="18" charset="0"/>
                            <a:ea typeface="Times New Roman" panose="02020603050405020304" pitchFamily="18" charset="0"/>
                          </a:rPr>
                          <m:t>𝜋</m:t>
                        </m:r>
                        <m:r>
                          <a:rPr lang="nl-NL" b="0" i="1" u="none" strike="noStrike" smtClean="0">
                            <a:effectLst/>
                            <a:latin typeface="Cambria Math" panose="02040503050406030204" pitchFamily="18" charset="0"/>
                            <a:ea typeface="Times New Roman" panose="02020603050405020304" pitchFamily="18" charset="0"/>
                          </a:rPr>
                          <m:t>∙</m:t>
                        </m:r>
                        <m:r>
                          <a:rPr lang="nl-NL" b="0" i="1" u="none" strike="noStrike" smtClean="0">
                            <a:effectLst/>
                            <a:latin typeface="Cambria Math" panose="02040503050406030204" pitchFamily="18" charset="0"/>
                            <a:ea typeface="Times New Roman" panose="02020603050405020304" pitchFamily="18" charset="0"/>
                          </a:rPr>
                          <m:t>𝑟</m:t>
                        </m:r>
                      </m:num>
                      <m:den>
                        <m:r>
                          <a:rPr lang="nl-NL" b="0" i="1" u="none" strike="noStrike" smtClean="0">
                            <a:effectLst/>
                            <a:latin typeface="Cambria Math" panose="02040503050406030204" pitchFamily="18" charset="0"/>
                            <a:ea typeface="Times New Roman" panose="02020603050405020304" pitchFamily="18" charset="0"/>
                          </a:rPr>
                          <m:t>𝑇</m:t>
                        </m:r>
                      </m:den>
                    </m:f>
                  </m:oMath>
                </a14:m>
                <a:r>
                  <a:rPr lang="nl-NL" dirty="0">
                    <a:ea typeface="Times New Roman" panose="02020603050405020304" pitchFamily="18" charset="0"/>
                  </a:rPr>
                  <a:t> </a:t>
                </a:r>
                <a:r>
                  <a:rPr lang="nl-NL" dirty="0">
                    <a:ea typeface="Times New Roman" panose="02020603050405020304" pitchFamily="18" charset="0"/>
                    <a:sym typeface="Wingdings" panose="05000000000000000000" pitchFamily="2" charset="2"/>
                  </a:rPr>
                  <a:t></a:t>
                </a:r>
                <a:r>
                  <a:rPr lang="nl-NL" dirty="0">
                    <a:ea typeface="Times New Roman" panose="02020603050405020304" pitchFamily="18" charset="0"/>
                  </a:rPr>
                  <a:t> </a:t>
                </a:r>
                <a14:m>
                  <m:oMath xmlns:m="http://schemas.openxmlformats.org/officeDocument/2006/math">
                    <m:r>
                      <a:rPr lang="nl-NL" b="0" i="1" u="none" strike="noStrike" smtClean="0">
                        <a:effectLst/>
                        <a:latin typeface="Cambria Math" panose="02040503050406030204" pitchFamily="18" charset="0"/>
                        <a:ea typeface="Times New Roman" panose="02020603050405020304" pitchFamily="18" charset="0"/>
                      </a:rPr>
                      <m:t>𝑇</m:t>
                    </m:r>
                    <m:r>
                      <a:rPr lang="nl-NL" b="0" i="1" u="none" strike="noStrike" smtClean="0">
                        <a:effectLst/>
                        <a:latin typeface="Cambria Math" panose="02040503050406030204" pitchFamily="18" charset="0"/>
                        <a:ea typeface="Times New Roman" panose="02020603050405020304" pitchFamily="18" charset="0"/>
                      </a:rPr>
                      <m:t>=</m:t>
                    </m:r>
                    <m:f>
                      <m:fPr>
                        <m:ctrlPr>
                          <a:rPr lang="nl-NL" i="1" u="none" strike="noStrike">
                            <a:effectLst/>
                            <a:latin typeface="Cambria Math" panose="02040503050406030204" pitchFamily="18" charset="0"/>
                            <a:ea typeface="Times New Roman" panose="02020603050405020304" pitchFamily="18" charset="0"/>
                          </a:rPr>
                        </m:ctrlPr>
                      </m:fPr>
                      <m:num>
                        <m:r>
                          <a:rPr lang="nl-NL" b="0" i="1" u="none" strike="noStrike" smtClean="0">
                            <a:effectLst/>
                            <a:latin typeface="Cambria Math" panose="02040503050406030204" pitchFamily="18" charset="0"/>
                            <a:ea typeface="Times New Roman" panose="02020603050405020304" pitchFamily="18" charset="0"/>
                          </a:rPr>
                          <m:t>2∙</m:t>
                        </m:r>
                        <m:r>
                          <a:rPr lang="nl-NL" b="0" i="1" u="none" strike="noStrike" smtClean="0">
                            <a:effectLst/>
                            <a:latin typeface="Cambria Math" panose="02040503050406030204" pitchFamily="18" charset="0"/>
                            <a:ea typeface="Times New Roman" panose="02020603050405020304" pitchFamily="18" charset="0"/>
                          </a:rPr>
                          <m:t>𝜋</m:t>
                        </m:r>
                        <m:r>
                          <a:rPr lang="nl-NL" b="0" i="1" u="none" strike="noStrike" smtClean="0">
                            <a:effectLst/>
                            <a:latin typeface="Cambria Math" panose="02040503050406030204" pitchFamily="18" charset="0"/>
                            <a:ea typeface="Times New Roman" panose="02020603050405020304" pitchFamily="18" charset="0"/>
                          </a:rPr>
                          <m:t>∙</m:t>
                        </m:r>
                        <m:r>
                          <a:rPr lang="nl-NL" b="0" i="1" u="none" strike="noStrike" smtClean="0">
                            <a:effectLst/>
                            <a:latin typeface="Cambria Math" panose="02040503050406030204" pitchFamily="18" charset="0"/>
                            <a:ea typeface="Times New Roman" panose="02020603050405020304" pitchFamily="18" charset="0"/>
                          </a:rPr>
                          <m:t>𝑟</m:t>
                        </m:r>
                      </m:num>
                      <m:den>
                        <m:r>
                          <a:rPr lang="nl-NL" b="0" i="1" u="none" strike="noStrike" smtClean="0">
                            <a:effectLst/>
                            <a:latin typeface="Cambria Math" panose="02040503050406030204" pitchFamily="18" charset="0"/>
                            <a:ea typeface="Times New Roman" panose="02020603050405020304" pitchFamily="18" charset="0"/>
                          </a:rPr>
                          <m:t>𝑣</m:t>
                        </m:r>
                      </m:den>
                    </m:f>
                    <m:r>
                      <a:rPr lang="nl-NL" b="0" i="1" u="none" strike="noStrike" smtClean="0">
                        <a:effectLst/>
                        <a:latin typeface="Cambria Math" panose="02040503050406030204" pitchFamily="18" charset="0"/>
                        <a:ea typeface="Times New Roman" panose="02020603050405020304" pitchFamily="18" charset="0"/>
                      </a:rPr>
                      <m:t>=</m:t>
                    </m:r>
                    <m:f>
                      <m:fPr>
                        <m:ctrlPr>
                          <a:rPr lang="nl-NL" i="1" u="none" strike="noStrike">
                            <a:effectLst/>
                            <a:latin typeface="Cambria Math" panose="02040503050406030204" pitchFamily="18" charset="0"/>
                            <a:ea typeface="Times New Roman" panose="02020603050405020304" pitchFamily="18" charset="0"/>
                          </a:rPr>
                        </m:ctrlPr>
                      </m:fPr>
                      <m:num>
                        <m:r>
                          <a:rPr lang="nl-NL" b="0" i="1" u="none" strike="noStrike" smtClean="0">
                            <a:effectLst/>
                            <a:latin typeface="Cambria Math" panose="02040503050406030204" pitchFamily="18" charset="0"/>
                            <a:ea typeface="Times New Roman" panose="02020603050405020304" pitchFamily="18" charset="0"/>
                          </a:rPr>
                          <m:t>2 × </m:t>
                        </m:r>
                        <m:r>
                          <a:rPr lang="nl-NL" b="0" i="1" u="none" strike="noStrike" smtClean="0">
                            <a:effectLst/>
                            <a:latin typeface="Cambria Math" panose="02040503050406030204" pitchFamily="18" charset="0"/>
                            <a:ea typeface="Times New Roman" panose="02020603050405020304" pitchFamily="18" charset="0"/>
                          </a:rPr>
                          <m:t>𝜋</m:t>
                        </m:r>
                        <m:r>
                          <a:rPr lang="nl-NL" b="0" i="1" u="none" strike="noStrike" smtClean="0">
                            <a:effectLst/>
                            <a:latin typeface="Cambria Math" panose="02040503050406030204" pitchFamily="18" charset="0"/>
                            <a:ea typeface="Times New Roman" panose="02020603050405020304" pitchFamily="18" charset="0"/>
                          </a:rPr>
                          <m:t> × 0,48</m:t>
                        </m:r>
                      </m:num>
                      <m:den>
                        <m:r>
                          <a:rPr lang="nl-NL" b="0" i="1" u="none" strike="noStrike" smtClean="0">
                            <a:effectLst/>
                            <a:latin typeface="Cambria Math" panose="02040503050406030204" pitchFamily="18" charset="0"/>
                            <a:ea typeface="Times New Roman" panose="02020603050405020304" pitchFamily="18" charset="0"/>
                          </a:rPr>
                          <m:t>2,5∙</m:t>
                        </m:r>
                        <m:sSup>
                          <m:sSupPr>
                            <m:ctrlPr>
                              <a:rPr lang="nl-NL" i="1" u="none" strike="noStrike">
                                <a:effectLst/>
                                <a:latin typeface="Cambria Math" panose="02040503050406030204" pitchFamily="18" charset="0"/>
                                <a:ea typeface="Times New Roman" panose="02020603050405020304" pitchFamily="18" charset="0"/>
                              </a:rPr>
                            </m:ctrlPr>
                          </m:sSupPr>
                          <m:e>
                            <m:r>
                              <a:rPr lang="nl-NL" b="0" i="1" u="none" strike="noStrike" smtClean="0">
                                <a:effectLst/>
                                <a:latin typeface="Cambria Math" panose="02040503050406030204" pitchFamily="18" charset="0"/>
                                <a:ea typeface="Times New Roman" panose="02020603050405020304" pitchFamily="18" charset="0"/>
                              </a:rPr>
                              <m:t>10</m:t>
                            </m:r>
                          </m:e>
                          <m:sup>
                            <m:r>
                              <a:rPr lang="nl-NL" b="0" i="1" u="none" strike="noStrike" smtClean="0">
                                <a:effectLst/>
                                <a:latin typeface="Cambria Math" panose="02040503050406030204" pitchFamily="18" charset="0"/>
                                <a:ea typeface="Times New Roman" panose="02020603050405020304" pitchFamily="18" charset="0"/>
                              </a:rPr>
                              <m:t>7</m:t>
                            </m:r>
                          </m:sup>
                        </m:sSup>
                      </m:den>
                    </m:f>
                    <m:r>
                      <a:rPr lang="nl-NL" b="0" i="1" u="none" strike="noStrike" smtClean="0">
                        <a:effectLst/>
                        <a:latin typeface="Cambria Math" panose="02040503050406030204" pitchFamily="18" charset="0"/>
                        <a:ea typeface="Times New Roman" panose="02020603050405020304" pitchFamily="18" charset="0"/>
                      </a:rPr>
                      <m:t>=1,2∙</m:t>
                    </m:r>
                    <m:sSup>
                      <m:sSupPr>
                        <m:ctrlPr>
                          <a:rPr lang="nl-NL" i="1" u="none" strike="noStrike">
                            <a:effectLst/>
                            <a:latin typeface="Cambria Math" panose="02040503050406030204" pitchFamily="18" charset="0"/>
                            <a:ea typeface="Times New Roman" panose="02020603050405020304" pitchFamily="18" charset="0"/>
                          </a:rPr>
                        </m:ctrlPr>
                      </m:sSupPr>
                      <m:e>
                        <m:r>
                          <a:rPr lang="nl-NL" b="0" i="1" u="none" strike="noStrike" smtClean="0">
                            <a:effectLst/>
                            <a:latin typeface="Cambria Math" panose="02040503050406030204" pitchFamily="18" charset="0"/>
                            <a:ea typeface="Times New Roman" panose="02020603050405020304" pitchFamily="18" charset="0"/>
                          </a:rPr>
                          <m:t>10</m:t>
                        </m:r>
                      </m:e>
                      <m:sup>
                        <m:r>
                          <a:rPr lang="nl-NL" b="0" i="1" u="none" strike="noStrike" smtClean="0">
                            <a:effectLst/>
                            <a:latin typeface="Cambria Math" panose="02040503050406030204" pitchFamily="18" charset="0"/>
                            <a:ea typeface="Times New Roman" panose="02020603050405020304" pitchFamily="18" charset="0"/>
                          </a:rPr>
                          <m:t>−7</m:t>
                        </m:r>
                      </m:sup>
                    </m:sSup>
                    <m:r>
                      <a:rPr lang="nl-NL" b="0" i="1" u="none" strike="noStrike" smtClean="0">
                        <a:effectLst/>
                        <a:latin typeface="Cambria Math" panose="02040503050406030204" pitchFamily="18" charset="0"/>
                        <a:ea typeface="Times New Roman" panose="02020603050405020304" pitchFamily="18" charset="0"/>
                      </a:rPr>
                      <m:t> </m:t>
                    </m:r>
                    <m:r>
                      <a:rPr lang="nl-NL" b="0" i="1" u="none" strike="noStrike" smtClean="0">
                        <a:effectLst/>
                        <a:latin typeface="Cambria Math" panose="02040503050406030204" pitchFamily="18" charset="0"/>
                        <a:ea typeface="Times New Roman" panose="02020603050405020304" pitchFamily="18" charset="0"/>
                      </a:rPr>
                      <m:t>𝑠</m:t>
                    </m:r>
                  </m:oMath>
                </a14:m>
                <a:r>
                  <a:rPr lang="nl-NL" dirty="0">
                    <a:ea typeface="Times New Roman" panose="02020603050405020304" pitchFamily="18" charset="0"/>
                  </a:rPr>
                  <a:t>.</a:t>
                </a:r>
              </a:p>
              <a:p>
                <a:pPr lvl="0">
                  <a:spcAft>
                    <a:spcPts val="0"/>
                  </a:spcAft>
                  <a:buClr>
                    <a:srgbClr val="548DD4"/>
                  </a:buClr>
                  <a:buSzPts val="900"/>
                </a:pPr>
                <a:r>
                  <a:rPr lang="nl-NL" dirty="0">
                    <a:ea typeface="Times New Roman" panose="02020603050405020304" pitchFamily="18" charset="0"/>
                  </a:rPr>
                  <a:t>Omdat T = 1,2∙10</a:t>
                </a:r>
                <a:r>
                  <a:rPr lang="nl-NL" baseline="30000" dirty="0">
                    <a:ea typeface="Times New Roman" panose="02020603050405020304" pitchFamily="18" charset="0"/>
                  </a:rPr>
                  <a:t>-7</a:t>
                </a:r>
                <a:r>
                  <a:rPr lang="nl-NL" dirty="0">
                    <a:ea typeface="Times New Roman" panose="02020603050405020304" pitchFamily="18" charset="0"/>
                  </a:rPr>
                  <a:t> s, wordt ‘n kwart cirkel in </a:t>
                </a:r>
                <a14:m>
                  <m:oMath xmlns:m="http://schemas.openxmlformats.org/officeDocument/2006/math">
                    <m:f>
                      <m:fPr>
                        <m:ctrlPr>
                          <a:rPr lang="nl-NL" i="1" u="none" strike="noStrike">
                            <a:effectLst/>
                            <a:latin typeface="Cambria Math" panose="02040503050406030204" pitchFamily="18" charset="0"/>
                            <a:ea typeface="Times New Roman" panose="02020603050405020304" pitchFamily="18" charset="0"/>
                          </a:rPr>
                        </m:ctrlPr>
                      </m:fPr>
                      <m:num>
                        <m:r>
                          <a:rPr lang="nl-NL" b="0" i="1" u="none" strike="noStrike" smtClean="0">
                            <a:effectLst/>
                            <a:latin typeface="Cambria Math" panose="02040503050406030204" pitchFamily="18" charset="0"/>
                            <a:ea typeface="Times New Roman" panose="02020603050405020304" pitchFamily="18" charset="0"/>
                          </a:rPr>
                          <m:t>1</m:t>
                        </m:r>
                      </m:num>
                      <m:den>
                        <m:r>
                          <a:rPr lang="nl-NL" b="0" i="1" u="none" strike="noStrike" smtClean="0">
                            <a:effectLst/>
                            <a:latin typeface="Cambria Math" panose="02040503050406030204" pitchFamily="18" charset="0"/>
                            <a:ea typeface="Times New Roman" panose="02020603050405020304" pitchFamily="18" charset="0"/>
                          </a:rPr>
                          <m:t>4</m:t>
                        </m:r>
                      </m:den>
                    </m:f>
                    <m:r>
                      <a:rPr lang="nl-NL" b="0" i="1" u="none" strike="noStrike" smtClean="0">
                        <a:effectLst/>
                        <a:latin typeface="Cambria Math" panose="02040503050406030204" pitchFamily="18" charset="0"/>
                        <a:ea typeface="Times New Roman" panose="02020603050405020304" pitchFamily="18" charset="0"/>
                      </a:rPr>
                      <m:t>×1,2∙</m:t>
                    </m:r>
                    <m:sSup>
                      <m:sSupPr>
                        <m:ctrlPr>
                          <a:rPr lang="nl-NL" i="1" u="none" strike="noStrike">
                            <a:effectLst/>
                            <a:latin typeface="Cambria Math" panose="02040503050406030204" pitchFamily="18" charset="0"/>
                            <a:ea typeface="Times New Roman" panose="02020603050405020304" pitchFamily="18" charset="0"/>
                          </a:rPr>
                        </m:ctrlPr>
                      </m:sSupPr>
                      <m:e>
                        <m:r>
                          <a:rPr lang="nl-NL" b="0" i="1" u="none" strike="noStrike" smtClean="0">
                            <a:effectLst/>
                            <a:latin typeface="Cambria Math" panose="02040503050406030204" pitchFamily="18" charset="0"/>
                            <a:ea typeface="Times New Roman" panose="02020603050405020304" pitchFamily="18" charset="0"/>
                          </a:rPr>
                          <m:t>10</m:t>
                        </m:r>
                      </m:e>
                      <m:sup>
                        <m:r>
                          <a:rPr lang="nl-NL" b="0" i="1" u="none" strike="noStrike" smtClean="0">
                            <a:effectLst/>
                            <a:latin typeface="Cambria Math" panose="02040503050406030204" pitchFamily="18" charset="0"/>
                            <a:ea typeface="Times New Roman" panose="02020603050405020304" pitchFamily="18" charset="0"/>
                          </a:rPr>
                          <m:t>−7</m:t>
                        </m:r>
                      </m:sup>
                    </m:sSup>
                    <m:r>
                      <a:rPr lang="nl-NL" b="0" i="1" u="none" strike="noStrike" smtClean="0">
                        <a:effectLst/>
                        <a:latin typeface="Cambria Math" panose="02040503050406030204" pitchFamily="18" charset="0"/>
                        <a:ea typeface="Times New Roman" panose="02020603050405020304" pitchFamily="18" charset="0"/>
                      </a:rPr>
                      <m:t>=3,0∙</m:t>
                    </m:r>
                    <m:sSup>
                      <m:sSupPr>
                        <m:ctrlPr>
                          <a:rPr lang="nl-NL" i="1" u="none" strike="noStrike">
                            <a:effectLst/>
                            <a:latin typeface="Cambria Math" panose="02040503050406030204" pitchFamily="18" charset="0"/>
                            <a:ea typeface="Times New Roman" panose="02020603050405020304" pitchFamily="18" charset="0"/>
                          </a:rPr>
                        </m:ctrlPr>
                      </m:sSupPr>
                      <m:e>
                        <m:r>
                          <a:rPr lang="nl-NL" b="0" i="1" u="none" strike="noStrike" smtClean="0">
                            <a:effectLst/>
                            <a:latin typeface="Cambria Math" panose="02040503050406030204" pitchFamily="18" charset="0"/>
                            <a:ea typeface="Times New Roman" panose="02020603050405020304" pitchFamily="18" charset="0"/>
                          </a:rPr>
                          <m:t>10</m:t>
                        </m:r>
                      </m:e>
                      <m:sup>
                        <m:r>
                          <a:rPr lang="nl-NL" b="0" i="1" u="none" strike="noStrike" smtClean="0">
                            <a:effectLst/>
                            <a:latin typeface="Cambria Math" panose="02040503050406030204" pitchFamily="18" charset="0"/>
                            <a:ea typeface="Times New Roman" panose="02020603050405020304" pitchFamily="18" charset="0"/>
                          </a:rPr>
                          <m:t>−8</m:t>
                        </m:r>
                      </m:sup>
                    </m:sSup>
                    <m:r>
                      <a:rPr lang="nl-NL" b="0" i="1" u="none" strike="noStrike" smtClean="0">
                        <a:effectLst/>
                        <a:latin typeface="Cambria Math" panose="02040503050406030204" pitchFamily="18" charset="0"/>
                        <a:ea typeface="Times New Roman" panose="02020603050405020304" pitchFamily="18" charset="0"/>
                      </a:rPr>
                      <m:t> </m:t>
                    </m:r>
                    <m:r>
                      <a:rPr lang="nl-NL" b="0" i="1" u="none" strike="noStrike" smtClean="0">
                        <a:effectLst/>
                        <a:latin typeface="Cambria Math" panose="02040503050406030204" pitchFamily="18" charset="0"/>
                        <a:ea typeface="Times New Roman" panose="02020603050405020304" pitchFamily="18" charset="0"/>
                      </a:rPr>
                      <m:t>𝑠</m:t>
                    </m:r>
                  </m:oMath>
                </a14:m>
                <a:r>
                  <a:rPr lang="nl-NL" dirty="0">
                    <a:ea typeface="Times New Roman" panose="02020603050405020304" pitchFamily="18" charset="0"/>
                  </a:rPr>
                  <a:t> afgelegd.</a:t>
                </a:r>
                <a:endParaRPr lang="nl-NL" dirty="0">
                  <a:latin typeface="Helvetica" panose="020B0604020202020204" pitchFamily="34" charset="0"/>
                  <a:ea typeface="Times New Roman" panose="02020603050405020304" pitchFamily="18" charset="0"/>
                </a:endParaRPr>
              </a:p>
            </p:txBody>
          </p:sp>
        </mc:Choice>
        <mc:Fallback xmlns="">
          <p:sp>
            <p:nvSpPr>
              <p:cNvPr id="15" name="Rechthoek 14">
                <a:extLst>
                  <a:ext uri="{FF2B5EF4-FFF2-40B4-BE49-F238E27FC236}">
                    <a16:creationId xmlns:a16="http://schemas.microsoft.com/office/drawing/2014/main" id="{8D45CD1F-640F-4508-BAA4-383E83C0FF38}"/>
                  </a:ext>
                </a:extLst>
              </p:cNvPr>
              <p:cNvSpPr>
                <a:spLocks noRot="1" noChangeAspect="1" noMove="1" noResize="1" noEditPoints="1" noAdjustHandles="1" noChangeArrowheads="1" noChangeShapeType="1" noTextEdit="1"/>
              </p:cNvSpPr>
              <p:nvPr/>
            </p:nvSpPr>
            <p:spPr>
              <a:xfrm>
                <a:off x="841664" y="6002614"/>
                <a:ext cx="8316912" cy="897875"/>
              </a:xfrm>
              <a:prstGeom prst="rect">
                <a:avLst/>
              </a:prstGeom>
              <a:blipFill>
                <a:blip r:embed="rId5"/>
                <a:stretch>
                  <a:fillRect l="-587" b="-4082"/>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6" name="Rechthoek 15">
                <a:extLst>
                  <a:ext uri="{FF2B5EF4-FFF2-40B4-BE49-F238E27FC236}">
                    <a16:creationId xmlns:a16="http://schemas.microsoft.com/office/drawing/2014/main" id="{CA1EEB6C-BD28-45D6-972A-AD300CD93717}"/>
                  </a:ext>
                </a:extLst>
              </p:cNvPr>
              <p:cNvSpPr/>
              <p:nvPr/>
            </p:nvSpPr>
            <p:spPr>
              <a:xfrm>
                <a:off x="841664" y="5343931"/>
                <a:ext cx="8316912" cy="677750"/>
              </a:xfrm>
              <a:prstGeom prst="rect">
                <a:avLst/>
              </a:prstGeom>
            </p:spPr>
            <p:txBody>
              <a:bodyPr wrap="square">
                <a:spAutoFit/>
              </a:bodyPr>
              <a:lstStyle/>
              <a:p>
                <a:pPr lvl="0">
                  <a:spcAft>
                    <a:spcPts val="0"/>
                  </a:spcAft>
                  <a:buClr>
                    <a:srgbClr val="548DD4"/>
                  </a:buClr>
                  <a:buSzPts val="900"/>
                </a:pPr>
                <a:r>
                  <a:rPr lang="nl-NL" b="0" u="none" strike="noStrike" dirty="0">
                    <a:effectLst/>
                    <a:ea typeface="Times New Roman" panose="02020603050405020304" pitchFamily="18" charset="0"/>
                  </a:rPr>
                  <a:t>B	</a:t>
                </a:r>
                <a14:m>
                  <m:oMath xmlns:m="http://schemas.openxmlformats.org/officeDocument/2006/math">
                    <m:r>
                      <a:rPr lang="nl-NL" b="0" i="1" u="none" strike="noStrike" smtClean="0">
                        <a:effectLst/>
                        <a:latin typeface="Cambria Math" panose="02040503050406030204" pitchFamily="18" charset="0"/>
                        <a:ea typeface="Times New Roman" panose="02020603050405020304" pitchFamily="18" charset="0"/>
                      </a:rPr>
                      <m:t>𝑟</m:t>
                    </m:r>
                    <m:r>
                      <a:rPr lang="nl-NL" b="0" i="1" u="none" strike="noStrike" smtClean="0">
                        <a:effectLst/>
                        <a:latin typeface="Cambria Math" panose="02040503050406030204" pitchFamily="18" charset="0"/>
                        <a:ea typeface="Times New Roman" panose="02020603050405020304" pitchFamily="18" charset="0"/>
                      </a:rPr>
                      <m:t>=</m:t>
                    </m:r>
                    <m:f>
                      <m:fPr>
                        <m:ctrlPr>
                          <a:rPr lang="nl-NL" i="1" u="none" strike="noStrike">
                            <a:effectLst/>
                            <a:latin typeface="Cambria Math" panose="02040503050406030204" pitchFamily="18" charset="0"/>
                            <a:ea typeface="Times New Roman" panose="02020603050405020304" pitchFamily="18" charset="0"/>
                          </a:rPr>
                        </m:ctrlPr>
                      </m:fPr>
                      <m:num>
                        <m:r>
                          <a:rPr lang="nl-NL" b="0" i="1" u="none" strike="noStrike" smtClean="0">
                            <a:effectLst/>
                            <a:latin typeface="Cambria Math" panose="02040503050406030204" pitchFamily="18" charset="0"/>
                            <a:ea typeface="Times New Roman" panose="02020603050405020304" pitchFamily="18" charset="0"/>
                          </a:rPr>
                          <m:t>𝑚</m:t>
                        </m:r>
                        <m:r>
                          <a:rPr lang="nl-NL" b="0" i="1" u="none" strike="noStrike" smtClean="0">
                            <a:effectLst/>
                            <a:latin typeface="Cambria Math" panose="02040503050406030204" pitchFamily="18" charset="0"/>
                            <a:ea typeface="Times New Roman" panose="02020603050405020304" pitchFamily="18" charset="0"/>
                          </a:rPr>
                          <m:t>∙</m:t>
                        </m:r>
                        <m:r>
                          <a:rPr lang="nl-NL" b="0" i="1" u="none" strike="noStrike" smtClean="0">
                            <a:effectLst/>
                            <a:latin typeface="Cambria Math" panose="02040503050406030204" pitchFamily="18" charset="0"/>
                            <a:ea typeface="Times New Roman" panose="02020603050405020304" pitchFamily="18" charset="0"/>
                          </a:rPr>
                          <m:t>𝑣</m:t>
                        </m:r>
                      </m:num>
                      <m:den>
                        <m:r>
                          <a:rPr lang="nl-NL" b="0" i="1" u="none" strike="noStrike" smtClean="0">
                            <a:effectLst/>
                            <a:latin typeface="Cambria Math" panose="02040503050406030204" pitchFamily="18" charset="0"/>
                            <a:ea typeface="Times New Roman" panose="02020603050405020304" pitchFamily="18" charset="0"/>
                          </a:rPr>
                          <m:t>𝐵</m:t>
                        </m:r>
                        <m:r>
                          <a:rPr lang="nl-NL" b="0" i="1" u="none" strike="noStrike" smtClean="0">
                            <a:effectLst/>
                            <a:latin typeface="Cambria Math" panose="02040503050406030204" pitchFamily="18" charset="0"/>
                            <a:ea typeface="Times New Roman" panose="02020603050405020304" pitchFamily="18" charset="0"/>
                          </a:rPr>
                          <m:t>∙</m:t>
                        </m:r>
                        <m:r>
                          <a:rPr lang="nl-NL" b="0" i="1" u="none" strike="noStrike" smtClean="0">
                            <a:effectLst/>
                            <a:latin typeface="Cambria Math" panose="02040503050406030204" pitchFamily="18" charset="0"/>
                            <a:ea typeface="Times New Roman" panose="02020603050405020304" pitchFamily="18" charset="0"/>
                          </a:rPr>
                          <m:t>𝑞</m:t>
                        </m:r>
                      </m:den>
                    </m:f>
                  </m:oMath>
                </a14:m>
                <a:r>
                  <a:rPr lang="nl-NL" dirty="0">
                    <a:ea typeface="Times New Roman" panose="02020603050405020304" pitchFamily="18" charset="0"/>
                  </a:rPr>
                  <a:t> </a:t>
                </a:r>
                <a:r>
                  <a:rPr lang="nl-NL" dirty="0">
                    <a:ea typeface="Times New Roman" panose="02020603050405020304" pitchFamily="18" charset="0"/>
                    <a:sym typeface="Wingdings" panose="05000000000000000000" pitchFamily="2" charset="2"/>
                  </a:rPr>
                  <a:t></a:t>
                </a:r>
                <a:r>
                  <a:rPr lang="nl-NL" dirty="0">
                    <a:ea typeface="Times New Roman" panose="02020603050405020304" pitchFamily="18" charset="0"/>
                  </a:rPr>
                  <a:t> </a:t>
                </a:r>
                <a14:m>
                  <m:oMath xmlns:m="http://schemas.openxmlformats.org/officeDocument/2006/math">
                    <m:r>
                      <a:rPr lang="nl-NL" b="0" i="1" u="none" strike="noStrike" smtClean="0">
                        <a:effectLst/>
                        <a:latin typeface="Cambria Math" panose="02040503050406030204" pitchFamily="18" charset="0"/>
                        <a:ea typeface="Times New Roman" panose="02020603050405020304" pitchFamily="18" charset="0"/>
                      </a:rPr>
                      <m:t>𝐵</m:t>
                    </m:r>
                    <m:r>
                      <a:rPr lang="nl-NL" b="0" i="1" u="none" strike="noStrike" smtClean="0">
                        <a:effectLst/>
                        <a:latin typeface="Cambria Math" panose="02040503050406030204" pitchFamily="18" charset="0"/>
                        <a:ea typeface="Times New Roman" panose="02020603050405020304" pitchFamily="18" charset="0"/>
                      </a:rPr>
                      <m:t>=</m:t>
                    </m:r>
                    <m:f>
                      <m:fPr>
                        <m:ctrlPr>
                          <a:rPr lang="nl-NL" i="1" u="none" strike="noStrike">
                            <a:effectLst/>
                            <a:latin typeface="Cambria Math" panose="02040503050406030204" pitchFamily="18" charset="0"/>
                            <a:ea typeface="Times New Roman" panose="02020603050405020304" pitchFamily="18" charset="0"/>
                          </a:rPr>
                        </m:ctrlPr>
                      </m:fPr>
                      <m:num>
                        <m:r>
                          <a:rPr lang="nl-NL" b="0" i="1" u="none" strike="noStrike" smtClean="0">
                            <a:effectLst/>
                            <a:latin typeface="Cambria Math" panose="02040503050406030204" pitchFamily="18" charset="0"/>
                            <a:ea typeface="Times New Roman" panose="02020603050405020304" pitchFamily="18" charset="0"/>
                          </a:rPr>
                          <m:t>𝑚</m:t>
                        </m:r>
                        <m:r>
                          <a:rPr lang="nl-NL" b="0" i="1" u="none" strike="noStrike" smtClean="0">
                            <a:effectLst/>
                            <a:latin typeface="Cambria Math" panose="02040503050406030204" pitchFamily="18" charset="0"/>
                            <a:ea typeface="Times New Roman" panose="02020603050405020304" pitchFamily="18" charset="0"/>
                          </a:rPr>
                          <m:t>∙</m:t>
                        </m:r>
                        <m:r>
                          <a:rPr lang="nl-NL" b="0" i="1" u="none" strike="noStrike" smtClean="0">
                            <a:effectLst/>
                            <a:latin typeface="Cambria Math" panose="02040503050406030204" pitchFamily="18" charset="0"/>
                            <a:ea typeface="Times New Roman" panose="02020603050405020304" pitchFamily="18" charset="0"/>
                          </a:rPr>
                          <m:t>𝑣</m:t>
                        </m:r>
                      </m:num>
                      <m:den>
                        <m:r>
                          <a:rPr lang="nl-NL" b="0" i="1" u="none" strike="noStrike" smtClean="0">
                            <a:effectLst/>
                            <a:latin typeface="Cambria Math" panose="02040503050406030204" pitchFamily="18" charset="0"/>
                            <a:ea typeface="Times New Roman" panose="02020603050405020304" pitchFamily="18" charset="0"/>
                          </a:rPr>
                          <m:t>𝑟</m:t>
                        </m:r>
                        <m:r>
                          <a:rPr lang="nl-NL" b="0" i="1" u="none" strike="noStrike" smtClean="0">
                            <a:effectLst/>
                            <a:latin typeface="Cambria Math" panose="02040503050406030204" pitchFamily="18" charset="0"/>
                            <a:ea typeface="Times New Roman" panose="02020603050405020304" pitchFamily="18" charset="0"/>
                          </a:rPr>
                          <m:t>∙</m:t>
                        </m:r>
                        <m:r>
                          <a:rPr lang="nl-NL" b="0" i="1" u="none" strike="noStrike" smtClean="0">
                            <a:effectLst/>
                            <a:latin typeface="Cambria Math" panose="02040503050406030204" pitchFamily="18" charset="0"/>
                            <a:ea typeface="Times New Roman" panose="02020603050405020304" pitchFamily="18" charset="0"/>
                          </a:rPr>
                          <m:t>𝑞</m:t>
                        </m:r>
                      </m:den>
                    </m:f>
                    <m:r>
                      <a:rPr lang="nl-NL" b="0" i="1" u="none" strike="noStrike" smtClean="0">
                        <a:effectLst/>
                        <a:latin typeface="Cambria Math" panose="02040503050406030204" pitchFamily="18" charset="0"/>
                        <a:ea typeface="Times New Roman" panose="02020603050405020304" pitchFamily="18" charset="0"/>
                      </a:rPr>
                      <m:t>=</m:t>
                    </m:r>
                    <m:f>
                      <m:fPr>
                        <m:ctrlPr>
                          <a:rPr lang="nl-NL" i="1" u="none" strike="noStrike">
                            <a:effectLst/>
                            <a:latin typeface="Cambria Math" panose="02040503050406030204" pitchFamily="18" charset="0"/>
                            <a:ea typeface="Times New Roman" panose="02020603050405020304" pitchFamily="18" charset="0"/>
                          </a:rPr>
                        </m:ctrlPr>
                      </m:fPr>
                      <m:num>
                        <m:r>
                          <a:rPr lang="nl-NL" b="0" i="1" u="none" strike="noStrike" smtClean="0">
                            <a:effectLst/>
                            <a:latin typeface="Cambria Math" panose="02040503050406030204" pitchFamily="18" charset="0"/>
                            <a:ea typeface="Times New Roman" panose="02020603050405020304" pitchFamily="18" charset="0"/>
                          </a:rPr>
                          <m:t>1</m:t>
                        </m:r>
                        <m:r>
                          <a:rPr lang="nl-NL" b="0" u="none" strike="noStrike" smtClean="0">
                            <a:effectLst/>
                            <a:latin typeface="Cambria Math" panose="02040503050406030204" pitchFamily="18" charset="0"/>
                            <a:ea typeface="Times New Roman" panose="02020603050405020304" pitchFamily="18" charset="0"/>
                          </a:rPr>
                          <m:t>,</m:t>
                        </m:r>
                        <m:r>
                          <a:rPr lang="nl-NL" b="0" i="1" u="none" strike="noStrike" smtClean="0">
                            <a:effectLst/>
                            <a:latin typeface="Cambria Math" panose="02040503050406030204" pitchFamily="18" charset="0"/>
                            <a:ea typeface="Times New Roman" panose="02020603050405020304" pitchFamily="18" charset="0"/>
                          </a:rPr>
                          <m:t>67</m:t>
                        </m:r>
                        <m:r>
                          <a:rPr lang="nl-NL" b="0" u="none" strike="noStrike" smtClean="0">
                            <a:effectLst/>
                            <a:latin typeface="Cambria Math" panose="02040503050406030204" pitchFamily="18" charset="0"/>
                            <a:ea typeface="Times New Roman" panose="02020603050405020304" pitchFamily="18" charset="0"/>
                          </a:rPr>
                          <m:t>∙</m:t>
                        </m:r>
                        <m:sSup>
                          <m:sSupPr>
                            <m:ctrlPr>
                              <a:rPr lang="nl-NL" i="1" u="none" strike="noStrike">
                                <a:effectLst/>
                                <a:latin typeface="Cambria Math" panose="02040503050406030204" pitchFamily="18" charset="0"/>
                                <a:ea typeface="Times New Roman" panose="02020603050405020304" pitchFamily="18" charset="0"/>
                              </a:rPr>
                            </m:ctrlPr>
                          </m:sSupPr>
                          <m:e>
                            <m:r>
                              <a:rPr lang="nl-NL" b="0" i="1" u="none" strike="noStrike" smtClean="0">
                                <a:effectLst/>
                                <a:latin typeface="Cambria Math" panose="02040503050406030204" pitchFamily="18" charset="0"/>
                                <a:ea typeface="Times New Roman" panose="02020603050405020304" pitchFamily="18" charset="0"/>
                              </a:rPr>
                              <m:t>10</m:t>
                            </m:r>
                          </m:e>
                          <m:sup>
                            <m:r>
                              <a:rPr lang="nl-NL" b="0" i="1" u="none" strike="noStrike" smtClean="0">
                                <a:effectLst/>
                                <a:latin typeface="Cambria Math" panose="02040503050406030204" pitchFamily="18" charset="0"/>
                                <a:ea typeface="Times New Roman" panose="02020603050405020304" pitchFamily="18" charset="0"/>
                              </a:rPr>
                              <m:t>−27</m:t>
                            </m:r>
                          </m:sup>
                        </m:sSup>
                        <m:r>
                          <a:rPr lang="nl-NL" b="0" i="1" u="none" strike="noStrike" smtClean="0">
                            <a:effectLst/>
                            <a:latin typeface="Cambria Math" panose="02040503050406030204" pitchFamily="18" charset="0"/>
                            <a:ea typeface="Times New Roman" panose="02020603050405020304" pitchFamily="18" charset="0"/>
                          </a:rPr>
                          <m:t>× 2,5∙</m:t>
                        </m:r>
                        <m:sSup>
                          <m:sSupPr>
                            <m:ctrlPr>
                              <a:rPr lang="nl-NL" i="1" u="none" strike="noStrike">
                                <a:effectLst/>
                                <a:latin typeface="Cambria Math" panose="02040503050406030204" pitchFamily="18" charset="0"/>
                                <a:ea typeface="Times New Roman" panose="02020603050405020304" pitchFamily="18" charset="0"/>
                              </a:rPr>
                            </m:ctrlPr>
                          </m:sSupPr>
                          <m:e>
                            <m:r>
                              <a:rPr lang="nl-NL" b="0" i="1" u="none" strike="noStrike" smtClean="0">
                                <a:effectLst/>
                                <a:latin typeface="Cambria Math" panose="02040503050406030204" pitchFamily="18" charset="0"/>
                                <a:ea typeface="Times New Roman" panose="02020603050405020304" pitchFamily="18" charset="0"/>
                              </a:rPr>
                              <m:t>10</m:t>
                            </m:r>
                          </m:e>
                          <m:sup>
                            <m:r>
                              <a:rPr lang="nl-NL" b="0" i="1" u="none" strike="noStrike" smtClean="0">
                                <a:effectLst/>
                                <a:latin typeface="Cambria Math" panose="02040503050406030204" pitchFamily="18" charset="0"/>
                                <a:ea typeface="Times New Roman" panose="02020603050405020304" pitchFamily="18" charset="0"/>
                              </a:rPr>
                              <m:t>7</m:t>
                            </m:r>
                          </m:sup>
                        </m:sSup>
                      </m:num>
                      <m:den>
                        <m:r>
                          <a:rPr lang="nl-NL" b="0" i="1" u="none" strike="noStrike" smtClean="0">
                            <a:effectLst/>
                            <a:latin typeface="Cambria Math" panose="02040503050406030204" pitchFamily="18" charset="0"/>
                            <a:ea typeface="Times New Roman" panose="02020603050405020304" pitchFamily="18" charset="0"/>
                          </a:rPr>
                          <m:t>0,48 × 1</m:t>
                        </m:r>
                        <m:r>
                          <a:rPr lang="nl-NL" b="0" u="none" strike="noStrike" smtClean="0">
                            <a:effectLst/>
                            <a:latin typeface="Cambria Math" panose="02040503050406030204" pitchFamily="18" charset="0"/>
                            <a:ea typeface="Times New Roman" panose="02020603050405020304" pitchFamily="18" charset="0"/>
                          </a:rPr>
                          <m:t>,</m:t>
                        </m:r>
                        <m:r>
                          <a:rPr lang="nl-NL" b="0" i="1" u="none" strike="noStrike" smtClean="0">
                            <a:effectLst/>
                            <a:latin typeface="Cambria Math" panose="02040503050406030204" pitchFamily="18" charset="0"/>
                            <a:ea typeface="Times New Roman" panose="02020603050405020304" pitchFamily="18" charset="0"/>
                          </a:rPr>
                          <m:t>6</m:t>
                        </m:r>
                        <m:r>
                          <a:rPr lang="nl-NL" b="0" u="none" strike="noStrike" smtClean="0">
                            <a:effectLst/>
                            <a:latin typeface="Cambria Math" panose="02040503050406030204" pitchFamily="18" charset="0"/>
                            <a:ea typeface="Times New Roman" panose="02020603050405020304" pitchFamily="18" charset="0"/>
                          </a:rPr>
                          <m:t>∙</m:t>
                        </m:r>
                        <m:sSup>
                          <m:sSupPr>
                            <m:ctrlPr>
                              <a:rPr lang="nl-NL" i="1" u="none" strike="noStrike">
                                <a:effectLst/>
                                <a:latin typeface="Cambria Math" panose="02040503050406030204" pitchFamily="18" charset="0"/>
                                <a:ea typeface="Times New Roman" panose="02020603050405020304" pitchFamily="18" charset="0"/>
                              </a:rPr>
                            </m:ctrlPr>
                          </m:sSupPr>
                          <m:e>
                            <m:r>
                              <a:rPr lang="nl-NL" b="0" i="1" u="none" strike="noStrike" smtClean="0">
                                <a:effectLst/>
                                <a:latin typeface="Cambria Math" panose="02040503050406030204" pitchFamily="18" charset="0"/>
                                <a:ea typeface="Times New Roman" panose="02020603050405020304" pitchFamily="18" charset="0"/>
                              </a:rPr>
                              <m:t>10</m:t>
                            </m:r>
                          </m:e>
                          <m:sup>
                            <m:r>
                              <a:rPr lang="nl-NL" b="0" i="1" u="none" strike="noStrike" smtClean="0">
                                <a:effectLst/>
                                <a:latin typeface="Cambria Math" panose="02040503050406030204" pitchFamily="18" charset="0"/>
                                <a:ea typeface="Times New Roman" panose="02020603050405020304" pitchFamily="18" charset="0"/>
                              </a:rPr>
                              <m:t>−19</m:t>
                            </m:r>
                          </m:sup>
                        </m:sSup>
                      </m:den>
                    </m:f>
                    <m:r>
                      <a:rPr lang="nl-NL" b="0" i="1" u="none" strike="noStrike" smtClean="0">
                        <a:effectLst/>
                        <a:latin typeface="Cambria Math" panose="02040503050406030204" pitchFamily="18" charset="0"/>
                        <a:ea typeface="Times New Roman" panose="02020603050405020304" pitchFamily="18" charset="0"/>
                      </a:rPr>
                      <m:t>=0,54 </m:t>
                    </m:r>
                    <m:r>
                      <a:rPr lang="nl-NL" b="0" i="1" u="none" strike="noStrike" smtClean="0">
                        <a:effectLst/>
                        <a:latin typeface="Cambria Math" panose="02040503050406030204" pitchFamily="18" charset="0"/>
                        <a:ea typeface="Times New Roman" panose="02020603050405020304" pitchFamily="18" charset="0"/>
                      </a:rPr>
                      <m:t>𝑇</m:t>
                    </m:r>
                  </m:oMath>
                </a14:m>
                <a:endParaRPr lang="nl-NL" dirty="0">
                  <a:ea typeface="Times New Roman" panose="02020603050405020304" pitchFamily="18" charset="0"/>
                </a:endParaRPr>
              </a:p>
              <a:p>
                <a:pPr lvl="0">
                  <a:spcAft>
                    <a:spcPts val="0"/>
                  </a:spcAft>
                  <a:buClr>
                    <a:srgbClr val="548DD4"/>
                  </a:buClr>
                  <a:buSzPts val="900"/>
                </a:pPr>
                <a:endParaRPr lang="nl-NL" sz="800" b="0" u="none" strike="noStrike" dirty="0">
                  <a:effectLst/>
                  <a:ea typeface="Times New Roman" panose="02020603050405020304" pitchFamily="18" charset="0"/>
                </a:endParaRPr>
              </a:p>
            </p:txBody>
          </p:sp>
        </mc:Choice>
        <mc:Fallback xmlns="">
          <p:sp>
            <p:nvSpPr>
              <p:cNvPr id="16" name="Rechthoek 15">
                <a:extLst>
                  <a:ext uri="{FF2B5EF4-FFF2-40B4-BE49-F238E27FC236}">
                    <a16:creationId xmlns:a16="http://schemas.microsoft.com/office/drawing/2014/main" id="{CA1EEB6C-BD28-45D6-972A-AD300CD93717}"/>
                  </a:ext>
                </a:extLst>
              </p:cNvPr>
              <p:cNvSpPr>
                <a:spLocks noRot="1" noChangeAspect="1" noMove="1" noResize="1" noEditPoints="1" noAdjustHandles="1" noChangeArrowheads="1" noChangeShapeType="1" noTextEdit="1"/>
              </p:cNvSpPr>
              <p:nvPr/>
            </p:nvSpPr>
            <p:spPr>
              <a:xfrm>
                <a:off x="841664" y="5343931"/>
                <a:ext cx="8316912" cy="677750"/>
              </a:xfrm>
              <a:prstGeom prst="rect">
                <a:avLst/>
              </a:prstGeom>
              <a:blipFill>
                <a:blip r:embed="rId6"/>
                <a:stretch>
                  <a:fillRect l="-587"/>
                </a:stretch>
              </a:blipFill>
            </p:spPr>
            <p:txBody>
              <a:bodyPr/>
              <a:lstStyle/>
              <a:p>
                <a:r>
                  <a:rPr lang="nl-NL">
                    <a:noFill/>
                  </a:rPr>
                  <a:t> </a:t>
                </a:r>
              </a:p>
            </p:txBody>
          </p:sp>
        </mc:Fallback>
      </mc:AlternateContent>
    </p:spTree>
    <p:extLst>
      <p:ext uri="{BB962C8B-B14F-4D97-AF65-F5344CB8AC3E}">
        <p14:creationId xmlns:p14="http://schemas.microsoft.com/office/powerpoint/2010/main" val="337158229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p:bldP spid="13" grpId="0"/>
      <p:bldP spid="14" grpId="0"/>
      <p:bldP spid="15"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053" name="Rectangle 5"/>
          <p:cNvSpPr>
            <a:spLocks noChangeArrowheads="1"/>
          </p:cNvSpPr>
          <p:nvPr/>
        </p:nvSpPr>
        <p:spPr bwMode="auto">
          <a:xfrm>
            <a:off x="0" y="-1"/>
            <a:ext cx="9144000" cy="1268413"/>
          </a:xfrm>
          <a:prstGeom prst="rect">
            <a:avLst/>
          </a:prstGeom>
          <a:solidFill>
            <a:schemeClr val="bg1">
              <a:lumMod val="50000"/>
            </a:schemeClr>
          </a:solidFill>
          <a:ln w="9525">
            <a:solidFill>
              <a:schemeClr val="bg1">
                <a:lumMod val="50000"/>
              </a:schemeClr>
            </a:solidFill>
            <a:miter lim="800000"/>
            <a:headEnd/>
            <a:tailEnd/>
          </a:ln>
          <a:effectLst/>
        </p:spPr>
        <p:txBody>
          <a:bodyPr wrap="none" anchor="ctr"/>
          <a:lstStyle/>
          <a:p>
            <a:pPr algn="ctr">
              <a:spcBef>
                <a:spcPct val="0"/>
              </a:spcBef>
            </a:pPr>
            <a:endParaRPr lang="nl-NL" altLang="nl-NL" sz="1800">
              <a:latin typeface="Arial" charset="0"/>
            </a:endParaRPr>
          </a:p>
        </p:txBody>
      </p:sp>
      <p:sp>
        <p:nvSpPr>
          <p:cNvPr id="2055" name="Text Box 7"/>
          <p:cNvSpPr txBox="1">
            <a:spLocks noChangeArrowheads="1"/>
          </p:cNvSpPr>
          <p:nvPr/>
        </p:nvSpPr>
        <p:spPr bwMode="auto">
          <a:xfrm>
            <a:off x="1212364" y="214313"/>
            <a:ext cx="670728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nl-NL" altLang="nl-NL" sz="4000" b="1" dirty="0">
                <a:solidFill>
                  <a:schemeClr val="bg1"/>
                </a:solidFill>
                <a:latin typeface="Comic Sans MS" panose="030F0702030302020204" pitchFamily="66" charset="0"/>
              </a:rPr>
              <a:t>III REALITEIT ATOMEN</a:t>
            </a:r>
          </a:p>
        </p:txBody>
      </p:sp>
      <p:sp>
        <p:nvSpPr>
          <p:cNvPr id="2064" name="Rectangle 16"/>
          <p:cNvSpPr>
            <a:spLocks noChangeArrowheads="1"/>
          </p:cNvSpPr>
          <p:nvPr/>
        </p:nvSpPr>
        <p:spPr bwMode="auto">
          <a:xfrm>
            <a:off x="900113" y="6669088"/>
            <a:ext cx="7343775" cy="188912"/>
          </a:xfrm>
          <a:prstGeom prst="rect">
            <a:avLst/>
          </a:prstGeom>
          <a:solidFill>
            <a:srgbClr val="FFCC99"/>
          </a:solidFill>
          <a:ln w="9525">
            <a:solidFill>
              <a:srgbClr val="FFCC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057" name="Rectangle 9"/>
          <p:cNvSpPr>
            <a:spLocks noChangeArrowheads="1"/>
          </p:cNvSpPr>
          <p:nvPr/>
        </p:nvSpPr>
        <p:spPr bwMode="auto">
          <a:xfrm>
            <a:off x="8160191" y="0"/>
            <a:ext cx="983809" cy="6858000"/>
          </a:xfrm>
          <a:prstGeom prst="rect">
            <a:avLst/>
          </a:prstGeom>
          <a:solidFill>
            <a:schemeClr val="bg1">
              <a:lumMod val="50000"/>
            </a:schemeClr>
          </a:solidFill>
          <a:ln w="9525">
            <a:solidFill>
              <a:schemeClr val="bg1">
                <a:lumMod val="50000"/>
              </a:schemeClr>
            </a:solidFill>
            <a:miter lim="800000"/>
            <a:headEnd/>
            <a:tailEnd/>
          </a:ln>
          <a:effectLst/>
        </p:spPr>
        <p:txBody>
          <a:bodyPr wrap="none" anchor="ctr"/>
          <a:lstStyle/>
          <a:p>
            <a:endParaRPr lang="nl-NL"/>
          </a:p>
        </p:txBody>
      </p:sp>
      <p:sp>
        <p:nvSpPr>
          <p:cNvPr id="2056" name="Rectangle 8"/>
          <p:cNvSpPr>
            <a:spLocks noChangeArrowheads="1"/>
          </p:cNvSpPr>
          <p:nvPr/>
        </p:nvSpPr>
        <p:spPr bwMode="auto">
          <a:xfrm>
            <a:off x="-1" y="0"/>
            <a:ext cx="1181929" cy="6858000"/>
          </a:xfrm>
          <a:prstGeom prst="rect">
            <a:avLst/>
          </a:prstGeom>
          <a:solidFill>
            <a:schemeClr val="bg1">
              <a:lumMod val="50000"/>
            </a:schemeClr>
          </a:solidFill>
          <a:ln w="9525">
            <a:solidFill>
              <a:schemeClr val="bg1">
                <a:lumMod val="50000"/>
              </a:schemeClr>
            </a:solidFill>
            <a:miter lim="800000"/>
            <a:headEnd/>
            <a:tailEnd/>
          </a:ln>
          <a:effectLst/>
        </p:spPr>
        <p:txBody>
          <a:bodyPr wrap="none" anchor="ctr"/>
          <a:lstStyle/>
          <a:p>
            <a:endParaRPr lang="nl-NL"/>
          </a:p>
        </p:txBody>
      </p:sp>
      <p:grpSp>
        <p:nvGrpSpPr>
          <p:cNvPr id="13" name="Groep 12"/>
          <p:cNvGrpSpPr/>
          <p:nvPr/>
        </p:nvGrpSpPr>
        <p:grpSpPr>
          <a:xfrm>
            <a:off x="967618" y="983751"/>
            <a:ext cx="7345363" cy="5874249"/>
            <a:chOff x="956504" y="983754"/>
            <a:chExt cx="7345363" cy="5874249"/>
          </a:xfrm>
        </p:grpSpPr>
        <p:grpSp>
          <p:nvGrpSpPr>
            <p:cNvPr id="2079" name="Group 31"/>
            <p:cNvGrpSpPr>
              <a:grpSpLocks/>
            </p:cNvGrpSpPr>
            <p:nvPr/>
          </p:nvGrpSpPr>
          <p:grpSpPr bwMode="auto">
            <a:xfrm>
              <a:off x="956504" y="1268413"/>
              <a:ext cx="7345363" cy="5589588"/>
              <a:chOff x="612" y="709"/>
              <a:chExt cx="4718" cy="3521"/>
            </a:xfrm>
          </p:grpSpPr>
          <p:pic>
            <p:nvPicPr>
              <p:cNvPr id="2058" name="Picture 10" descr="boltzman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6" y="709"/>
                <a:ext cx="1497" cy="1769"/>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m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 y="709"/>
                <a:ext cx="1679" cy="178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grafste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 y="709"/>
                <a:ext cx="1316" cy="1768"/>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millik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6" y="2490"/>
                <a:ext cx="1497" cy="174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perr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3" y="2478"/>
                <a:ext cx="1316" cy="1752"/>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17" descr="thomson"/>
              <p:cNvPicPr>
                <a:picLocks noChangeAspect="1" noChangeArrowheads="1"/>
              </p:cNvPicPr>
              <p:nvPr/>
            </p:nvPicPr>
            <p:blipFill rotWithShape="1">
              <a:blip r:embed="rId7">
                <a:extLst>
                  <a:ext uri="{28A0092B-C50C-407E-A947-70E740481C1C}">
                    <a14:useLocalDpi xmlns:a14="http://schemas.microsoft.com/office/drawing/2010/main" val="0"/>
                  </a:ext>
                </a:extLst>
              </a:blip>
              <a:srcRect l="341" t="-5668" r="-341" b="9064"/>
              <a:stretch/>
            </p:blipFill>
            <p:spPr bwMode="auto">
              <a:xfrm>
                <a:off x="754" y="2404"/>
                <a:ext cx="1679" cy="1826"/>
              </a:xfrm>
              <a:prstGeom prst="rect">
                <a:avLst/>
              </a:prstGeom>
              <a:noFill/>
              <a:extLst>
                <a:ext uri="{909E8E84-426E-40DD-AFC4-6F175D3DCCD1}">
                  <a14:hiddenFill xmlns:a14="http://schemas.microsoft.com/office/drawing/2010/main">
                    <a:solidFill>
                      <a:srgbClr val="FFFFFF"/>
                    </a:solidFill>
                  </a14:hiddenFill>
                </a:ext>
              </a:extLst>
            </p:spPr>
          </p:pic>
          <p:sp>
            <p:nvSpPr>
              <p:cNvPr id="2070" name="Text Box 22"/>
              <p:cNvSpPr txBox="1">
                <a:spLocks noChangeArrowheads="1"/>
              </p:cNvSpPr>
              <p:nvPr/>
            </p:nvSpPr>
            <p:spPr bwMode="auto">
              <a:xfrm>
                <a:off x="657" y="2115"/>
                <a:ext cx="1724"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0"/>
                  </a:spcBef>
                </a:pPr>
                <a:r>
                  <a:rPr lang="en-US" altLang="nl-NL" sz="1600" b="1">
                    <a:solidFill>
                      <a:schemeClr val="bg1"/>
                    </a:solidFill>
                  </a:rPr>
                  <a:t>Ernst Mach</a:t>
                </a:r>
              </a:p>
              <a:p>
                <a:pPr algn="ctr">
                  <a:spcBef>
                    <a:spcPct val="0"/>
                  </a:spcBef>
                </a:pPr>
                <a:r>
                  <a:rPr lang="en-US" altLang="nl-NL" sz="1600" b="1">
                    <a:solidFill>
                      <a:schemeClr val="bg1"/>
                    </a:solidFill>
                  </a:rPr>
                  <a:t> 1838-1916</a:t>
                </a:r>
              </a:p>
            </p:txBody>
          </p:sp>
          <p:sp>
            <p:nvSpPr>
              <p:cNvPr id="2071" name="Text Box 23"/>
              <p:cNvSpPr txBox="1">
                <a:spLocks noChangeArrowheads="1"/>
              </p:cNvSpPr>
              <p:nvPr/>
            </p:nvSpPr>
            <p:spPr bwMode="auto">
              <a:xfrm>
                <a:off x="2381" y="2115"/>
                <a:ext cx="1452"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nl-NL" sz="1600" b="1" dirty="0">
                    <a:solidFill>
                      <a:schemeClr val="bg1"/>
                    </a:solidFill>
                  </a:rPr>
                  <a:t>Ludwig Boltzmann</a:t>
                </a:r>
              </a:p>
              <a:p>
                <a:pPr algn="ctr"/>
                <a:r>
                  <a:rPr lang="en-US" altLang="nl-NL" sz="1600" b="1" dirty="0">
                    <a:solidFill>
                      <a:schemeClr val="bg1"/>
                    </a:solidFill>
                  </a:rPr>
                  <a:t> 1844-1906</a:t>
                </a:r>
              </a:p>
            </p:txBody>
          </p:sp>
          <p:sp>
            <p:nvSpPr>
              <p:cNvPr id="2072" name="Text Box 24"/>
              <p:cNvSpPr txBox="1">
                <a:spLocks noChangeArrowheads="1"/>
              </p:cNvSpPr>
              <p:nvPr/>
            </p:nvSpPr>
            <p:spPr bwMode="auto">
              <a:xfrm>
                <a:off x="612" y="3793"/>
                <a:ext cx="1724"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0"/>
                  </a:spcBef>
                </a:pPr>
                <a:r>
                  <a:rPr lang="en-US" altLang="nl-NL" sz="1600" b="1" dirty="0">
                    <a:solidFill>
                      <a:schemeClr val="bg1"/>
                    </a:solidFill>
                  </a:rPr>
                  <a:t>J </a:t>
                </a:r>
                <a:r>
                  <a:rPr lang="en-US" altLang="nl-NL" sz="1600" b="1" dirty="0" err="1">
                    <a:solidFill>
                      <a:schemeClr val="bg1"/>
                    </a:solidFill>
                  </a:rPr>
                  <a:t>J</a:t>
                </a:r>
                <a:r>
                  <a:rPr lang="en-US" altLang="nl-NL" sz="1600" b="1" dirty="0">
                    <a:solidFill>
                      <a:schemeClr val="bg1"/>
                    </a:solidFill>
                  </a:rPr>
                  <a:t> Thomson</a:t>
                </a:r>
              </a:p>
              <a:p>
                <a:pPr algn="ctr">
                  <a:spcBef>
                    <a:spcPct val="0"/>
                  </a:spcBef>
                </a:pPr>
                <a:r>
                  <a:rPr lang="en-US" altLang="nl-NL" sz="1600" b="1" dirty="0">
                    <a:solidFill>
                      <a:schemeClr val="bg1"/>
                    </a:solidFill>
                  </a:rPr>
                  <a:t> 1856-1940</a:t>
                </a:r>
              </a:p>
            </p:txBody>
          </p:sp>
          <p:sp>
            <p:nvSpPr>
              <p:cNvPr id="2073" name="Text Box 25"/>
              <p:cNvSpPr txBox="1">
                <a:spLocks noChangeArrowheads="1"/>
              </p:cNvSpPr>
              <p:nvPr/>
            </p:nvSpPr>
            <p:spPr bwMode="auto">
              <a:xfrm>
                <a:off x="3107" y="2576"/>
                <a:ext cx="823"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0"/>
                  </a:spcBef>
                </a:pPr>
                <a:r>
                  <a:rPr lang="en-US" altLang="nl-NL" sz="1600" b="1" dirty="0">
                    <a:solidFill>
                      <a:schemeClr val="bg1"/>
                    </a:solidFill>
                  </a:rPr>
                  <a:t>R A Millikan</a:t>
                </a:r>
              </a:p>
              <a:p>
                <a:pPr algn="ctr">
                  <a:spcBef>
                    <a:spcPct val="0"/>
                  </a:spcBef>
                </a:pPr>
                <a:r>
                  <a:rPr lang="en-US" altLang="nl-NL" sz="1600" b="1" dirty="0">
                    <a:solidFill>
                      <a:schemeClr val="bg1"/>
                    </a:solidFill>
                  </a:rPr>
                  <a:t> 1868-1953</a:t>
                </a:r>
              </a:p>
            </p:txBody>
          </p:sp>
          <p:sp>
            <p:nvSpPr>
              <p:cNvPr id="2074" name="Text Box 26"/>
              <p:cNvSpPr txBox="1">
                <a:spLocks noChangeArrowheads="1"/>
              </p:cNvSpPr>
              <p:nvPr/>
            </p:nvSpPr>
            <p:spPr bwMode="auto">
              <a:xfrm>
                <a:off x="3606" y="3838"/>
                <a:ext cx="1724"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0"/>
                  </a:spcBef>
                </a:pPr>
                <a:r>
                  <a:rPr lang="en-US" altLang="nl-NL" sz="1600" b="1">
                    <a:solidFill>
                      <a:schemeClr val="bg1"/>
                    </a:solidFill>
                  </a:rPr>
                  <a:t>Jean Perrin</a:t>
                </a:r>
              </a:p>
              <a:p>
                <a:pPr algn="ctr">
                  <a:spcBef>
                    <a:spcPct val="0"/>
                  </a:spcBef>
                </a:pPr>
                <a:r>
                  <a:rPr lang="en-US" altLang="nl-NL" sz="1600" b="1">
                    <a:solidFill>
                      <a:schemeClr val="bg1"/>
                    </a:solidFill>
                  </a:rPr>
                  <a:t> 1870-1942</a:t>
                </a:r>
              </a:p>
            </p:txBody>
          </p:sp>
          <p:sp>
            <p:nvSpPr>
              <p:cNvPr id="2075" name="Text Box 27"/>
              <p:cNvSpPr txBox="1">
                <a:spLocks noChangeArrowheads="1"/>
              </p:cNvSpPr>
              <p:nvPr/>
            </p:nvSpPr>
            <p:spPr bwMode="auto">
              <a:xfrm>
                <a:off x="3930" y="1933"/>
                <a:ext cx="1224"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nl-NL" sz="1600" b="1" dirty="0" err="1">
                    <a:solidFill>
                      <a:schemeClr val="bg1"/>
                    </a:solidFill>
                  </a:rPr>
                  <a:t>ruzie</a:t>
                </a:r>
                <a:r>
                  <a:rPr lang="en-US" altLang="nl-NL" sz="1600" b="1" dirty="0">
                    <a:solidFill>
                      <a:schemeClr val="bg1"/>
                    </a:solidFill>
                  </a:rPr>
                  <a:t> </a:t>
                </a:r>
                <a:r>
                  <a:rPr lang="en-US" altLang="nl-NL" sz="1600" b="1" dirty="0" err="1">
                    <a:solidFill>
                      <a:schemeClr val="bg1"/>
                    </a:solidFill>
                  </a:rPr>
                  <a:t>atoomtheorie</a:t>
                </a:r>
                <a:r>
                  <a:rPr lang="en-US" altLang="nl-NL" sz="1600" b="1" dirty="0">
                    <a:solidFill>
                      <a:schemeClr val="bg1"/>
                    </a:solidFill>
                  </a:rPr>
                  <a:t> of </a:t>
                </a:r>
                <a:r>
                  <a:rPr lang="en-US" altLang="nl-NL" sz="1600" b="1" dirty="0" err="1">
                    <a:solidFill>
                      <a:schemeClr val="bg1"/>
                    </a:solidFill>
                  </a:rPr>
                  <a:t>zelfmoord</a:t>
                </a:r>
                <a:r>
                  <a:rPr lang="en-US" altLang="nl-NL" sz="1600" b="1" dirty="0">
                    <a:solidFill>
                      <a:schemeClr val="bg1"/>
                    </a:solidFill>
                  </a:rPr>
                  <a:t> door </a:t>
                </a:r>
                <a:r>
                  <a:rPr lang="en-US" altLang="nl-NL" sz="1600" b="1" dirty="0" err="1">
                    <a:solidFill>
                      <a:schemeClr val="bg1"/>
                    </a:solidFill>
                  </a:rPr>
                  <a:t>depressiviteit</a:t>
                </a:r>
                <a:endParaRPr lang="en-US" altLang="nl-NL" sz="1600" b="1" dirty="0">
                  <a:solidFill>
                    <a:schemeClr val="bg1"/>
                  </a:solidFill>
                </a:endParaRPr>
              </a:p>
            </p:txBody>
          </p:sp>
        </p:grpSp>
        <p:cxnSp>
          <p:nvCxnSpPr>
            <p:cNvPr id="3" name="Rechte verbindingslijn 2"/>
            <p:cNvCxnSpPr/>
            <p:nvPr/>
          </p:nvCxnSpPr>
          <p:spPr>
            <a:xfrm>
              <a:off x="1026564" y="4095751"/>
              <a:ext cx="7133627" cy="1"/>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Rechte verbindingslijn 30"/>
            <p:cNvCxnSpPr/>
            <p:nvPr/>
          </p:nvCxnSpPr>
          <p:spPr>
            <a:xfrm flipV="1">
              <a:off x="3780686" y="983754"/>
              <a:ext cx="11647" cy="587424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Rechte verbindingslijn 35"/>
            <p:cNvCxnSpPr/>
            <p:nvPr/>
          </p:nvCxnSpPr>
          <p:spPr>
            <a:xfrm flipV="1">
              <a:off x="6111336" y="1247992"/>
              <a:ext cx="11647" cy="558959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Rechte verbindingslijn 36"/>
            <p:cNvCxnSpPr/>
            <p:nvPr/>
          </p:nvCxnSpPr>
          <p:spPr>
            <a:xfrm>
              <a:off x="1059002" y="6858002"/>
              <a:ext cx="7133627" cy="1"/>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6" name="Text Box 24">
            <a:extLst>
              <a:ext uri="{FF2B5EF4-FFF2-40B4-BE49-F238E27FC236}">
                <a16:creationId xmlns:a16="http://schemas.microsoft.com/office/drawing/2014/main" id="{80A0E3BE-75D5-422B-8E15-03BD848899E3}"/>
              </a:ext>
            </a:extLst>
          </p:cNvPr>
          <p:cNvSpPr txBox="1">
            <a:spLocks noChangeArrowheads="1"/>
          </p:cNvSpPr>
          <p:nvPr/>
        </p:nvSpPr>
        <p:spPr bwMode="auto">
          <a:xfrm>
            <a:off x="1235711" y="4093194"/>
            <a:ext cx="73061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0"/>
              </a:spcBef>
            </a:pPr>
            <a:r>
              <a:rPr lang="en-US" altLang="nl-NL" sz="2400" b="1" dirty="0">
                <a:solidFill>
                  <a:schemeClr val="bg1"/>
                </a:solidFill>
              </a:rPr>
              <a:t>e/m</a:t>
            </a:r>
          </a:p>
        </p:txBody>
      </p:sp>
      <p:sp>
        <p:nvSpPr>
          <p:cNvPr id="27" name="Text Box 24">
            <a:extLst>
              <a:ext uri="{FF2B5EF4-FFF2-40B4-BE49-F238E27FC236}">
                <a16:creationId xmlns:a16="http://schemas.microsoft.com/office/drawing/2014/main" id="{78E16EF0-920A-4B0E-800C-13DB934A6E38}"/>
              </a:ext>
            </a:extLst>
          </p:cNvPr>
          <p:cNvSpPr txBox="1">
            <a:spLocks noChangeArrowheads="1"/>
          </p:cNvSpPr>
          <p:nvPr/>
        </p:nvSpPr>
        <p:spPr bwMode="auto">
          <a:xfrm>
            <a:off x="3857229" y="4119861"/>
            <a:ext cx="61623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0"/>
              </a:spcBef>
            </a:pPr>
            <a:r>
              <a:rPr lang="en-US" altLang="nl-NL" sz="2400" b="1" dirty="0">
                <a:solidFill>
                  <a:schemeClr val="bg1"/>
                </a:solidFill>
              </a:rPr>
              <a:t>e</a:t>
            </a:r>
          </a:p>
        </p:txBody>
      </p:sp>
      <p:sp>
        <p:nvSpPr>
          <p:cNvPr id="28" name="Text Box 24">
            <a:extLst>
              <a:ext uri="{FF2B5EF4-FFF2-40B4-BE49-F238E27FC236}">
                <a16:creationId xmlns:a16="http://schemas.microsoft.com/office/drawing/2014/main" id="{95A944CA-7D24-49A0-AF26-A68A5BABFB5A}"/>
              </a:ext>
            </a:extLst>
          </p:cNvPr>
          <p:cNvSpPr txBox="1">
            <a:spLocks noChangeArrowheads="1"/>
          </p:cNvSpPr>
          <p:nvPr/>
        </p:nvSpPr>
        <p:spPr bwMode="auto">
          <a:xfrm>
            <a:off x="6090012" y="4099959"/>
            <a:ext cx="82582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0"/>
              </a:spcBef>
            </a:pPr>
            <a:r>
              <a:rPr lang="en-US" altLang="nl-NL" sz="2400" b="1" dirty="0" err="1">
                <a:solidFill>
                  <a:schemeClr val="bg1"/>
                </a:solidFill>
              </a:rPr>
              <a:t>N</a:t>
            </a:r>
            <a:r>
              <a:rPr lang="en-US" altLang="nl-NL" sz="2400" b="1" baseline="-25000" dirty="0" err="1">
                <a:solidFill>
                  <a:schemeClr val="bg1"/>
                </a:solidFill>
              </a:rPr>
              <a:t>av</a:t>
            </a:r>
            <a:endParaRPr lang="en-US" altLang="nl-NL" sz="2400" b="1" baseline="-25000" dirty="0">
              <a:solidFill>
                <a:schemeClr val="bg1"/>
              </a:solidFill>
            </a:endParaRPr>
          </a:p>
        </p:txBody>
      </p:sp>
    </p:spTree>
    <p:extLst>
      <p:ext uri="{BB962C8B-B14F-4D97-AF65-F5344CB8AC3E}">
        <p14:creationId xmlns:p14="http://schemas.microsoft.com/office/powerpoint/2010/main" val="2271767405"/>
      </p:ext>
    </p:extLst>
  </p:cSld>
  <p:clrMapOvr>
    <a:masterClrMapping/>
  </p:clrMapOvr>
  <p:transition spd="slow">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0"/>
            <a:ext cx="9144000" cy="68580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075" name="Rectangle 3"/>
          <p:cNvSpPr>
            <a:spLocks noChangeArrowheads="1"/>
          </p:cNvSpPr>
          <p:nvPr/>
        </p:nvSpPr>
        <p:spPr bwMode="auto">
          <a:xfrm>
            <a:off x="0" y="0"/>
            <a:ext cx="9144000" cy="981075"/>
          </a:xfrm>
          <a:prstGeom prst="rect">
            <a:avLst/>
          </a:prstGeom>
          <a:solidFill>
            <a:schemeClr val="accent6">
              <a:lumMod val="75000"/>
            </a:schemeClr>
          </a:solidFill>
          <a:ln w="9525">
            <a:solidFill>
              <a:schemeClr val="accent6">
                <a:lumMod val="75000"/>
              </a:schemeClr>
            </a:solidFill>
            <a:miter lim="800000"/>
            <a:headEnd/>
            <a:tailEnd/>
          </a:ln>
          <a:effectLst/>
          <a:extLst/>
        </p:spPr>
        <p:txBody>
          <a:bodyPr wrap="none" anchor="ctr"/>
          <a:lstStyle/>
          <a:p>
            <a:pPr algn="ctr">
              <a:spcBef>
                <a:spcPct val="0"/>
              </a:spcBef>
            </a:pPr>
            <a:endParaRPr lang="nl-NL" altLang="nl-NL" sz="1800">
              <a:latin typeface="Arial" charset="0"/>
            </a:endParaRPr>
          </a:p>
        </p:txBody>
      </p:sp>
      <p:sp>
        <p:nvSpPr>
          <p:cNvPr id="3076" name="Text Box 4"/>
          <p:cNvSpPr txBox="1">
            <a:spLocks noChangeArrowheads="1"/>
          </p:cNvSpPr>
          <p:nvPr/>
        </p:nvSpPr>
        <p:spPr bwMode="auto">
          <a:xfrm>
            <a:off x="0" y="238125"/>
            <a:ext cx="9144000" cy="584775"/>
          </a:xfrm>
          <a:prstGeom prst="rect">
            <a:avLst/>
          </a:prstGeom>
          <a:solidFill>
            <a:schemeClr val="accent6">
              <a:lumMod val="75000"/>
            </a:schemeClr>
          </a:solidFill>
          <a:ln w="9525">
            <a:solidFill>
              <a:schemeClr val="accent6">
                <a:lumMod val="75000"/>
              </a:schemeClr>
            </a:solidFill>
            <a:miter lim="800000"/>
            <a:headEnd/>
            <a:tailEnd/>
          </a:ln>
          <a:effectLst/>
          <a:extLst/>
        </p:spPr>
        <p:txBody>
          <a:bodyPr wrap="square">
            <a:spAutoFit/>
          </a:bodyPr>
          <a:lstStyle/>
          <a:p>
            <a:pPr algn="ctr">
              <a:spcBef>
                <a:spcPct val="0"/>
              </a:spcBef>
            </a:pPr>
            <a:r>
              <a:rPr lang="nl-NL" altLang="nl-NL" sz="3200" dirty="0"/>
              <a:t> Wetenschap na Newton (18</a:t>
            </a:r>
            <a:r>
              <a:rPr lang="nl-NL" altLang="nl-NL" sz="3200" baseline="30000" dirty="0"/>
              <a:t>e</a:t>
            </a:r>
            <a:r>
              <a:rPr lang="nl-NL" altLang="nl-NL" sz="3200" dirty="0"/>
              <a:t> eeuw)</a:t>
            </a:r>
          </a:p>
        </p:txBody>
      </p:sp>
      <p:pic>
        <p:nvPicPr>
          <p:cNvPr id="3078" name="Picture 6" descr="encycloped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35" y="993287"/>
            <a:ext cx="2506792" cy="3999616"/>
          </a:xfrm>
          <a:prstGeom prst="rect">
            <a:avLst/>
          </a:prstGeom>
          <a:noFill/>
          <a:ln w="57150">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3079" name="Text Box 7"/>
          <p:cNvSpPr txBox="1">
            <a:spLocks noChangeArrowheads="1"/>
          </p:cNvSpPr>
          <p:nvPr/>
        </p:nvSpPr>
        <p:spPr bwMode="auto">
          <a:xfrm>
            <a:off x="2812140" y="981075"/>
            <a:ext cx="6267155" cy="409342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nl-NL" altLang="nl-NL" sz="2000" dirty="0">
                <a:latin typeface="Comic Sans MS" panose="030F0702030302020204" pitchFamily="66" charset="0"/>
              </a:rPr>
              <a:t>Newton maakt verpletterende indruk </a:t>
            </a:r>
          </a:p>
          <a:p>
            <a:r>
              <a:rPr lang="nl-NL" altLang="nl-NL" sz="2000" dirty="0">
                <a:latin typeface="Comic Sans MS" panose="030F0702030302020204" pitchFamily="66" charset="0"/>
              </a:rPr>
              <a:t>Wetenschap à la Newton gaan bedrijven </a:t>
            </a:r>
          </a:p>
          <a:p>
            <a:endParaRPr lang="nl-NL" altLang="nl-NL" sz="2000" dirty="0">
              <a:latin typeface="Comic Sans MS" panose="030F0702030302020204" pitchFamily="66" charset="0"/>
            </a:endParaRPr>
          </a:p>
          <a:p>
            <a:r>
              <a:rPr lang="nl-NL" altLang="nl-NL" sz="2000" dirty="0">
                <a:solidFill>
                  <a:srgbClr val="FF0000"/>
                </a:solidFill>
                <a:latin typeface="Comic Sans MS" panose="030F0702030302020204" pitchFamily="66" charset="0"/>
              </a:rPr>
              <a:t>Wiskundig formuleren &amp; experimenteel onderzoek</a:t>
            </a:r>
          </a:p>
          <a:p>
            <a:r>
              <a:rPr lang="nl-NL" altLang="nl-NL" sz="2000" dirty="0">
                <a:solidFill>
                  <a:srgbClr val="FF0000"/>
                </a:solidFill>
                <a:latin typeface="Comic Sans MS" panose="030F0702030302020204" pitchFamily="66" charset="0"/>
              </a:rPr>
              <a:t>als nieuwe filosofie op alle terreinen van onderzoek</a:t>
            </a:r>
          </a:p>
          <a:p>
            <a:endParaRPr lang="nl-NL" altLang="nl-NL" sz="2000" dirty="0">
              <a:latin typeface="Comic Sans MS" panose="030F0702030302020204" pitchFamily="66" charset="0"/>
            </a:endParaRPr>
          </a:p>
          <a:p>
            <a:r>
              <a:rPr lang="nl-NL" altLang="nl-NL" sz="2000" dirty="0">
                <a:latin typeface="Comic Sans MS" panose="030F0702030302020204" pitchFamily="66" charset="0"/>
              </a:rPr>
              <a:t>buiten de universiteit:</a:t>
            </a:r>
          </a:p>
          <a:p>
            <a:r>
              <a:rPr lang="nl-NL" altLang="nl-NL" sz="2000" dirty="0">
                <a:latin typeface="Comic Sans MS" panose="030F0702030302020204" pitchFamily="66" charset="0"/>
              </a:rPr>
              <a:t>Encyclopedisten: </a:t>
            </a:r>
            <a:r>
              <a:rPr lang="nl-NL" altLang="nl-NL" sz="2000" dirty="0" err="1">
                <a:latin typeface="Comic Sans MS" panose="030F0702030302020204" pitchFamily="66" charset="0"/>
              </a:rPr>
              <a:t>Arago</a:t>
            </a:r>
            <a:r>
              <a:rPr lang="nl-NL" altLang="nl-NL" sz="2000" dirty="0">
                <a:latin typeface="Comic Sans MS" panose="030F0702030302020204" pitchFamily="66" charset="0"/>
              </a:rPr>
              <a:t>, d ‘</a:t>
            </a:r>
            <a:r>
              <a:rPr lang="nl-NL" altLang="nl-NL" sz="2000" dirty="0" err="1">
                <a:latin typeface="Comic Sans MS" panose="030F0702030302020204" pitchFamily="66" charset="0"/>
              </a:rPr>
              <a:t>Alembert</a:t>
            </a:r>
            <a:r>
              <a:rPr lang="nl-NL" altLang="nl-NL" sz="2000" dirty="0">
                <a:latin typeface="Comic Sans MS" panose="030F0702030302020204" pitchFamily="66" charset="0"/>
              </a:rPr>
              <a:t>, Voltaire propagandisten nieuwe kennis</a:t>
            </a:r>
          </a:p>
          <a:p>
            <a:endParaRPr lang="nl-NL" altLang="nl-NL" sz="2000" dirty="0">
              <a:latin typeface="Comic Sans MS" panose="030F0702030302020204" pitchFamily="66" charset="0"/>
            </a:endParaRPr>
          </a:p>
          <a:p>
            <a:r>
              <a:rPr lang="nl-NL" altLang="nl-NL" sz="2000" dirty="0">
                <a:latin typeface="Comic Sans MS" panose="030F0702030302020204" pitchFamily="66" charset="0"/>
              </a:rPr>
              <a:t>binnen universiteit:</a:t>
            </a:r>
          </a:p>
          <a:p>
            <a:r>
              <a:rPr lang="nl-NL" altLang="nl-NL" sz="2000" dirty="0">
                <a:latin typeface="Comic Sans MS" panose="030F0702030302020204" pitchFamily="66" charset="0"/>
              </a:rPr>
              <a:t>medicijnen, rechten en theologie</a:t>
            </a:r>
          </a:p>
          <a:p>
            <a:r>
              <a:rPr lang="nl-NL" altLang="nl-NL" sz="2000" dirty="0">
                <a:latin typeface="Comic Sans MS" panose="030F0702030302020204" pitchFamily="66" charset="0"/>
              </a:rPr>
              <a:t>Vooral beroepsopleidingen</a:t>
            </a:r>
          </a:p>
        </p:txBody>
      </p:sp>
      <p:sp>
        <p:nvSpPr>
          <p:cNvPr id="3080" name="Text Box 8"/>
          <p:cNvSpPr txBox="1">
            <a:spLocks noChangeArrowheads="1"/>
          </p:cNvSpPr>
          <p:nvPr/>
        </p:nvSpPr>
        <p:spPr bwMode="auto">
          <a:xfrm>
            <a:off x="16176" y="5151078"/>
            <a:ext cx="91440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nl-NL" altLang="nl-NL" sz="2000" dirty="0">
                <a:latin typeface="Comic Sans MS" panose="030F0702030302020204" pitchFamily="66" charset="0"/>
              </a:rPr>
              <a:t>Nog steeds </a:t>
            </a:r>
            <a:r>
              <a:rPr lang="nl-NL" altLang="nl-NL" sz="2000" dirty="0">
                <a:solidFill>
                  <a:srgbClr val="FF0000"/>
                </a:solidFill>
                <a:latin typeface="Comic Sans MS" panose="030F0702030302020204" pitchFamily="66" charset="0"/>
              </a:rPr>
              <a:t>vooral wetenschappelijke amateurs</a:t>
            </a:r>
            <a:r>
              <a:rPr lang="nl-NL" altLang="nl-NL" sz="2000" dirty="0">
                <a:latin typeface="Comic Sans MS" panose="030F0702030302020204" pitchFamily="66" charset="0"/>
              </a:rPr>
              <a:t> (100</a:t>
            </a:r>
            <a:r>
              <a:rPr lang="nl-NL" altLang="nl-NL" sz="2000" baseline="30000" dirty="0">
                <a:latin typeface="Comic Sans MS" panose="030F0702030302020204" pitchFamily="66" charset="0"/>
              </a:rPr>
              <a:t>den</a:t>
            </a:r>
            <a:r>
              <a:rPr lang="nl-NL" altLang="nl-NL" sz="2000" dirty="0">
                <a:latin typeface="Comic Sans MS" panose="030F0702030302020204" pitchFamily="66" charset="0"/>
              </a:rPr>
              <a:t> wetenschappers)</a:t>
            </a:r>
          </a:p>
          <a:p>
            <a:r>
              <a:rPr lang="nl-NL" altLang="nl-NL" sz="2000" dirty="0">
                <a:latin typeface="Comic Sans MS" panose="030F0702030302020204" pitchFamily="66" charset="0"/>
              </a:rPr>
              <a:t>Scheikunde	</a:t>
            </a:r>
            <a:r>
              <a:rPr lang="nl-NL" altLang="nl-NL" sz="2000" dirty="0" err="1">
                <a:latin typeface="Comic Sans MS" panose="030F0702030302020204" pitchFamily="66" charset="0"/>
              </a:rPr>
              <a:t>flogistontheorie</a:t>
            </a:r>
            <a:r>
              <a:rPr lang="nl-NL" altLang="nl-NL" sz="2000" dirty="0">
                <a:latin typeface="Comic Sans MS" panose="030F0702030302020204" pitchFamily="66" charset="0"/>
              </a:rPr>
              <a:t>: verbranding als opmaken brandstof</a:t>
            </a:r>
          </a:p>
          <a:p>
            <a:r>
              <a:rPr lang="nl-NL" altLang="nl-NL" sz="2000" dirty="0">
                <a:latin typeface="Comic Sans MS" panose="030F0702030302020204" pitchFamily="66" charset="0"/>
              </a:rPr>
              <a:t>Natuurkunde	voortgaande mathematisering en begin elektriciteitsleer</a:t>
            </a:r>
          </a:p>
        </p:txBody>
      </p:sp>
      <p:sp>
        <p:nvSpPr>
          <p:cNvPr id="8" name="Rectangle 3">
            <a:extLst>
              <a:ext uri="{FF2B5EF4-FFF2-40B4-BE49-F238E27FC236}">
                <a16:creationId xmlns:a16="http://schemas.microsoft.com/office/drawing/2014/main" id="{A4864354-BC75-4B2A-A93C-B436210165D9}"/>
              </a:ext>
            </a:extLst>
          </p:cNvPr>
          <p:cNvSpPr>
            <a:spLocks noChangeArrowheads="1"/>
          </p:cNvSpPr>
          <p:nvPr/>
        </p:nvSpPr>
        <p:spPr bwMode="auto">
          <a:xfrm>
            <a:off x="0" y="6195338"/>
            <a:ext cx="9176353" cy="662662"/>
          </a:xfrm>
          <a:prstGeom prst="rect">
            <a:avLst/>
          </a:prstGeom>
          <a:solidFill>
            <a:schemeClr val="accent6">
              <a:lumMod val="75000"/>
            </a:schemeClr>
          </a:solidFill>
          <a:ln w="9525">
            <a:solidFill>
              <a:schemeClr val="accent6">
                <a:lumMod val="75000"/>
              </a:schemeClr>
            </a:solidFill>
            <a:miter lim="800000"/>
            <a:headEnd/>
            <a:tailEnd/>
          </a:ln>
          <a:effectLst/>
          <a:extLst/>
        </p:spPr>
        <p:txBody>
          <a:bodyPr wrap="none" anchor="ctr"/>
          <a:lstStyle/>
          <a:p>
            <a:pPr algn="ctr">
              <a:spcBef>
                <a:spcPct val="0"/>
              </a:spcBef>
            </a:pPr>
            <a:endParaRPr lang="nl-NL" altLang="nl-NL" sz="1800">
              <a:latin typeface="Arial" charset="0"/>
            </a:endParaRPr>
          </a:p>
        </p:txBody>
      </p:sp>
    </p:spTree>
    <p:extLst>
      <p:ext uri="{BB962C8B-B14F-4D97-AF65-F5344CB8AC3E}">
        <p14:creationId xmlns:p14="http://schemas.microsoft.com/office/powerpoint/2010/main" val="3868699623"/>
      </p:ext>
    </p:extLst>
  </p:cSld>
  <p:clrMapOvr>
    <a:masterClrMapping/>
  </p:clrMapOvr>
  <p:transition spd="slow">
    <p:pull/>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0" y="0"/>
            <a:ext cx="9144000" cy="68580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9939" name="Rectangle 3"/>
          <p:cNvSpPr>
            <a:spLocks noChangeArrowheads="1"/>
          </p:cNvSpPr>
          <p:nvPr/>
        </p:nvSpPr>
        <p:spPr bwMode="auto">
          <a:xfrm>
            <a:off x="0" y="0"/>
            <a:ext cx="9144000" cy="981075"/>
          </a:xfrm>
          <a:prstGeom prst="rect">
            <a:avLst/>
          </a:prstGeom>
          <a:solidFill>
            <a:schemeClr val="accent6">
              <a:lumMod val="75000"/>
            </a:schemeClr>
          </a:solidFill>
          <a:ln w="9525">
            <a:solidFill>
              <a:schemeClr val="accent6">
                <a:lumMod val="75000"/>
              </a:schemeClr>
            </a:solidFill>
            <a:miter lim="800000"/>
            <a:headEnd/>
            <a:tailEnd/>
          </a:ln>
          <a:effectLst/>
          <a:extLst/>
        </p:spPr>
        <p:txBody>
          <a:bodyPr wrap="none" anchor="ctr"/>
          <a:lstStyle/>
          <a:p>
            <a:pPr algn="ctr">
              <a:spcBef>
                <a:spcPct val="0"/>
              </a:spcBef>
            </a:pPr>
            <a:endParaRPr lang="nl-NL" altLang="nl-NL" sz="1800">
              <a:latin typeface="Arial" charset="0"/>
            </a:endParaRPr>
          </a:p>
        </p:txBody>
      </p:sp>
      <p:sp>
        <p:nvSpPr>
          <p:cNvPr id="39940" name="Text Box 4"/>
          <p:cNvSpPr txBox="1">
            <a:spLocks noChangeArrowheads="1"/>
          </p:cNvSpPr>
          <p:nvPr/>
        </p:nvSpPr>
        <p:spPr bwMode="auto">
          <a:xfrm>
            <a:off x="0" y="188913"/>
            <a:ext cx="9144000" cy="707886"/>
          </a:xfrm>
          <a:prstGeom prst="rect">
            <a:avLst/>
          </a:prstGeom>
          <a:solidFill>
            <a:schemeClr val="accent6">
              <a:lumMod val="75000"/>
            </a:schemeClr>
          </a:solidFill>
          <a:ln w="9525">
            <a:solidFill>
              <a:schemeClr val="accent6">
                <a:lumMod val="75000"/>
              </a:schemeClr>
            </a:solidFill>
            <a:miter lim="800000"/>
            <a:headEnd/>
            <a:tailEnd/>
          </a:ln>
          <a:effectLst/>
          <a:extLst/>
        </p:spPr>
        <p:txBody>
          <a:bodyPr wrap="square">
            <a:spAutoFit/>
          </a:bodyPr>
          <a:lstStyle/>
          <a:p>
            <a:pPr algn="ctr">
              <a:spcBef>
                <a:spcPct val="0"/>
              </a:spcBef>
            </a:pPr>
            <a:r>
              <a:rPr lang="nl-NL" altLang="nl-NL" sz="4000" dirty="0"/>
              <a:t>Wetenschap in de 19</a:t>
            </a:r>
            <a:r>
              <a:rPr lang="nl-NL" altLang="nl-NL" sz="4000" baseline="30000" dirty="0"/>
              <a:t>e</a:t>
            </a:r>
            <a:r>
              <a:rPr lang="nl-NL" altLang="nl-NL" sz="4000" dirty="0"/>
              <a:t> eeuw</a:t>
            </a:r>
          </a:p>
        </p:txBody>
      </p:sp>
      <p:pic>
        <p:nvPicPr>
          <p:cNvPr id="39942" name="Picture 6" descr="europa universiteit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9163" y="3188870"/>
            <a:ext cx="3924086" cy="2773698"/>
          </a:xfrm>
          <a:prstGeom prst="rect">
            <a:avLst/>
          </a:prstGeom>
          <a:noFill/>
          <a:ln w="57150">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39943" name="Text Box 7"/>
          <p:cNvSpPr txBox="1">
            <a:spLocks noChangeArrowheads="1"/>
          </p:cNvSpPr>
          <p:nvPr/>
        </p:nvSpPr>
        <p:spPr bwMode="auto">
          <a:xfrm>
            <a:off x="255287" y="3068321"/>
            <a:ext cx="4682877"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100000"/>
              </a:spcBef>
            </a:pPr>
            <a:r>
              <a:rPr lang="nl-NL" altLang="nl-NL" sz="2000" dirty="0">
                <a:latin typeface="Comic Sans MS" panose="030F0702030302020204" pitchFamily="66" charset="0"/>
              </a:rPr>
              <a:t>ontstaan nieuwe universiteiten</a:t>
            </a:r>
          </a:p>
          <a:p>
            <a:pPr>
              <a:spcBef>
                <a:spcPct val="100000"/>
              </a:spcBef>
            </a:pPr>
            <a:r>
              <a:rPr lang="nl-NL" altLang="nl-NL" sz="2000" dirty="0">
                <a:latin typeface="Comic Sans MS" panose="030F0702030302020204" pitchFamily="66" charset="0"/>
              </a:rPr>
              <a:t>nieuwe vakken: natuur- en scheikunde</a:t>
            </a:r>
          </a:p>
          <a:p>
            <a:pPr>
              <a:spcBef>
                <a:spcPct val="100000"/>
              </a:spcBef>
            </a:pPr>
            <a:r>
              <a:rPr lang="nl-NL" altLang="nl-NL" sz="2000" dirty="0">
                <a:latin typeface="Comic Sans MS" panose="030F0702030302020204" pitchFamily="66" charset="0"/>
              </a:rPr>
              <a:t>ontstaan laboratorium</a:t>
            </a:r>
          </a:p>
          <a:p>
            <a:r>
              <a:rPr lang="nl-NL" altLang="nl-NL" sz="2000" dirty="0">
                <a:solidFill>
                  <a:srgbClr val="FF0000"/>
                </a:solidFill>
                <a:latin typeface="Comic Sans MS" panose="030F0702030302020204" pitchFamily="66" charset="0"/>
              </a:rPr>
              <a:t>(1) groepswerk in diverse laboratoria</a:t>
            </a:r>
          </a:p>
          <a:p>
            <a:r>
              <a:rPr lang="nl-NL" altLang="nl-NL" sz="2000" dirty="0">
                <a:solidFill>
                  <a:srgbClr val="FF0000"/>
                </a:solidFill>
                <a:latin typeface="Comic Sans MS" panose="030F0702030302020204" pitchFamily="66" charset="0"/>
              </a:rPr>
              <a:t>met eigen onderzoekstraditie(s)</a:t>
            </a:r>
          </a:p>
          <a:p>
            <a:r>
              <a:rPr lang="nl-NL" altLang="nl-NL" sz="2000" dirty="0">
                <a:solidFill>
                  <a:srgbClr val="FF0000"/>
                </a:solidFill>
                <a:latin typeface="Comic Sans MS" panose="030F0702030302020204" pitchFamily="66" charset="0"/>
              </a:rPr>
              <a:t>(2) eenlingen en amateurs verdwijnen</a:t>
            </a:r>
          </a:p>
        </p:txBody>
      </p:sp>
      <p:sp>
        <p:nvSpPr>
          <p:cNvPr id="39944" name="Text Box 8"/>
          <p:cNvSpPr txBox="1">
            <a:spLocks noChangeArrowheads="1"/>
          </p:cNvSpPr>
          <p:nvPr/>
        </p:nvSpPr>
        <p:spPr bwMode="auto">
          <a:xfrm>
            <a:off x="250825" y="1196975"/>
            <a:ext cx="8569325"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nl-NL" altLang="nl-NL" sz="2000" dirty="0">
                <a:latin typeface="Comic Sans MS" panose="030F0702030302020204" pitchFamily="66" charset="0"/>
              </a:rPr>
              <a:t>19</a:t>
            </a:r>
            <a:r>
              <a:rPr lang="nl-NL" altLang="nl-NL" sz="2000" baseline="30000" dirty="0">
                <a:latin typeface="Comic Sans MS" panose="030F0702030302020204" pitchFamily="66" charset="0"/>
              </a:rPr>
              <a:t>e</a:t>
            </a:r>
            <a:r>
              <a:rPr lang="nl-NL" altLang="nl-NL" sz="2000" dirty="0">
                <a:latin typeface="Comic Sans MS" panose="030F0702030302020204" pitchFamily="66" charset="0"/>
              </a:rPr>
              <a:t> eeuw is DE moderniseringseeuw</a:t>
            </a:r>
          </a:p>
          <a:p>
            <a:r>
              <a:rPr lang="nl-NL" altLang="nl-NL" sz="2000" dirty="0">
                <a:latin typeface="Comic Sans MS" panose="030F0702030302020204" pitchFamily="66" charset="0"/>
              </a:rPr>
              <a:t>	* industriële revolutie</a:t>
            </a:r>
          </a:p>
          <a:p>
            <a:r>
              <a:rPr lang="nl-NL" altLang="nl-NL" sz="2000" dirty="0">
                <a:latin typeface="Comic Sans MS" panose="030F0702030302020204" pitchFamily="66" charset="0"/>
              </a:rPr>
              <a:t>	* modernisering steden</a:t>
            </a:r>
          </a:p>
          <a:p>
            <a:r>
              <a:rPr lang="nl-NL" altLang="nl-NL" sz="2000" dirty="0">
                <a:latin typeface="Comic Sans MS" panose="030F0702030302020204" pitchFamily="66" charset="0"/>
              </a:rPr>
              <a:t>	* nieuwe infrastructuur voor transport en </a:t>
            </a:r>
            <a:r>
              <a:rPr lang="nl-NL" altLang="nl-NL" sz="2000" dirty="0" err="1">
                <a:latin typeface="Comic Sans MS" panose="030F0702030302020204" pitchFamily="66" charset="0"/>
              </a:rPr>
              <a:t>communikatie</a:t>
            </a:r>
            <a:endParaRPr lang="nl-NL" altLang="nl-NL" sz="2000" dirty="0">
              <a:latin typeface="Comic Sans MS" panose="030F0702030302020204" pitchFamily="66" charset="0"/>
            </a:endParaRPr>
          </a:p>
          <a:p>
            <a:r>
              <a:rPr lang="nl-NL" altLang="nl-NL" sz="2000" dirty="0">
                <a:latin typeface="Comic Sans MS" panose="030F0702030302020204" pitchFamily="66" charset="0"/>
              </a:rPr>
              <a:t>	    (wegen, kanalen, spoorwegen, </a:t>
            </a:r>
            <a:r>
              <a:rPr lang="nl-NL" altLang="nl-NL" sz="2000" dirty="0" err="1">
                <a:latin typeface="Comic Sans MS" panose="030F0702030302020204" pitchFamily="66" charset="0"/>
              </a:rPr>
              <a:t>tijd,vakverenigingen</a:t>
            </a:r>
            <a:r>
              <a:rPr lang="nl-NL" altLang="nl-NL" sz="2000" dirty="0">
                <a:latin typeface="Comic Sans MS" panose="030F0702030302020204" pitchFamily="66" charset="0"/>
              </a:rPr>
              <a:t>)</a:t>
            </a:r>
          </a:p>
        </p:txBody>
      </p:sp>
      <p:grpSp>
        <p:nvGrpSpPr>
          <p:cNvPr id="39947" name="Group 11"/>
          <p:cNvGrpSpPr>
            <a:grpSpLocks/>
          </p:cNvGrpSpPr>
          <p:nvPr/>
        </p:nvGrpSpPr>
        <p:grpSpPr bwMode="auto">
          <a:xfrm>
            <a:off x="4715661" y="1172837"/>
            <a:ext cx="3168650" cy="671513"/>
            <a:chOff x="2836" y="720"/>
            <a:chExt cx="1996" cy="423"/>
          </a:xfrm>
        </p:grpSpPr>
        <p:sp>
          <p:nvSpPr>
            <p:cNvPr id="39945" name="Text Box 9"/>
            <p:cNvSpPr txBox="1">
              <a:spLocks noChangeArrowheads="1"/>
            </p:cNvSpPr>
            <p:nvPr/>
          </p:nvSpPr>
          <p:spPr bwMode="auto">
            <a:xfrm>
              <a:off x="3470" y="720"/>
              <a:ext cx="1362" cy="423"/>
            </a:xfrm>
            <a:prstGeom prst="rect">
              <a:avLst/>
            </a:prstGeom>
            <a:noFill/>
            <a:ln w="38100" algn="ctr">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nl-NL" altLang="nl-NL">
                  <a:solidFill>
                    <a:schemeClr val="accent2"/>
                  </a:solidFill>
                </a:rPr>
                <a:t>Auke van der Woud</a:t>
              </a:r>
            </a:p>
            <a:p>
              <a:r>
                <a:rPr lang="nl-NL" altLang="nl-NL">
                  <a:solidFill>
                    <a:schemeClr val="accent2"/>
                  </a:solidFill>
                </a:rPr>
                <a:t>Een nieuwe wereld</a:t>
              </a:r>
            </a:p>
          </p:txBody>
        </p:sp>
        <p:sp>
          <p:nvSpPr>
            <p:cNvPr id="39946" name="AutoShape 10"/>
            <p:cNvSpPr>
              <a:spLocks noChangeArrowheads="1"/>
            </p:cNvSpPr>
            <p:nvPr/>
          </p:nvSpPr>
          <p:spPr bwMode="auto">
            <a:xfrm>
              <a:off x="2836" y="836"/>
              <a:ext cx="634" cy="91"/>
            </a:xfrm>
            <a:prstGeom prst="leftArrow">
              <a:avLst>
                <a:gd name="adj1" fmla="val 50000"/>
                <a:gd name="adj2" fmla="val 139011"/>
              </a:avLst>
            </a:prstGeom>
            <a:solidFill>
              <a:schemeClr val="accent2"/>
            </a:solidFill>
            <a:ln w="381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nl-NL"/>
            </a:p>
          </p:txBody>
        </p:sp>
      </p:grpSp>
      <p:sp>
        <p:nvSpPr>
          <p:cNvPr id="11" name="Rectangle 3"/>
          <p:cNvSpPr>
            <a:spLocks noChangeArrowheads="1"/>
          </p:cNvSpPr>
          <p:nvPr/>
        </p:nvSpPr>
        <p:spPr bwMode="auto">
          <a:xfrm>
            <a:off x="-36514" y="5983545"/>
            <a:ext cx="9180513" cy="874455"/>
          </a:xfrm>
          <a:prstGeom prst="rect">
            <a:avLst/>
          </a:prstGeom>
          <a:solidFill>
            <a:schemeClr val="accent6">
              <a:lumMod val="75000"/>
            </a:schemeClr>
          </a:solidFill>
          <a:ln w="9525">
            <a:solidFill>
              <a:schemeClr val="accent6">
                <a:lumMod val="75000"/>
              </a:schemeClr>
            </a:solidFill>
            <a:miter lim="800000"/>
            <a:headEnd/>
            <a:tailEnd/>
          </a:ln>
          <a:effectLst/>
          <a:extLst/>
        </p:spPr>
        <p:txBody>
          <a:bodyPr wrap="none" anchor="ctr"/>
          <a:lstStyle/>
          <a:p>
            <a:pPr algn="ctr">
              <a:spcBef>
                <a:spcPct val="0"/>
              </a:spcBef>
            </a:pPr>
            <a:endParaRPr lang="nl-NL" altLang="nl-NL" sz="1800">
              <a:latin typeface="Arial" charset="0"/>
            </a:endParaRPr>
          </a:p>
        </p:txBody>
      </p:sp>
    </p:spTree>
    <p:extLst>
      <p:ext uri="{BB962C8B-B14F-4D97-AF65-F5344CB8AC3E}">
        <p14:creationId xmlns:p14="http://schemas.microsoft.com/office/powerpoint/2010/main" val="231021964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9947"/>
                                        </p:tgtEl>
                                        <p:attrNameLst>
                                          <p:attrName>style.visibility</p:attrName>
                                        </p:attrNameLst>
                                      </p:cBhvr>
                                      <p:to>
                                        <p:strVal val="visible"/>
                                      </p:to>
                                    </p:set>
                                    <p:anim calcmode="lin" valueType="num">
                                      <p:cBhvr additive="base">
                                        <p:cTn id="7" dur="500" fill="hold"/>
                                        <p:tgtEl>
                                          <p:spTgt spid="39947"/>
                                        </p:tgtEl>
                                        <p:attrNameLst>
                                          <p:attrName>ppt_x</p:attrName>
                                        </p:attrNameLst>
                                      </p:cBhvr>
                                      <p:tavLst>
                                        <p:tav tm="0">
                                          <p:val>
                                            <p:strVal val="#ppt_x"/>
                                          </p:val>
                                        </p:tav>
                                        <p:tav tm="100000">
                                          <p:val>
                                            <p:strVal val="#ppt_x"/>
                                          </p:val>
                                        </p:tav>
                                      </p:tavLst>
                                    </p:anim>
                                    <p:anim calcmode="lin" valueType="num">
                                      <p:cBhvr additive="base">
                                        <p:cTn id="8" dur="500" fill="hold"/>
                                        <p:tgtEl>
                                          <p:spTgt spid="399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0" y="0"/>
            <a:ext cx="9144000" cy="68580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8915" name="Rectangle 3"/>
          <p:cNvSpPr>
            <a:spLocks noChangeArrowheads="1"/>
          </p:cNvSpPr>
          <p:nvPr/>
        </p:nvSpPr>
        <p:spPr bwMode="auto">
          <a:xfrm>
            <a:off x="0" y="0"/>
            <a:ext cx="9144000" cy="981075"/>
          </a:xfrm>
          <a:prstGeom prst="rect">
            <a:avLst/>
          </a:prstGeom>
          <a:solidFill>
            <a:schemeClr val="accent6">
              <a:lumMod val="75000"/>
            </a:schemeClr>
          </a:solidFill>
          <a:ln w="9525">
            <a:solidFill>
              <a:schemeClr val="accent6">
                <a:lumMod val="75000"/>
              </a:schemeClr>
            </a:solidFill>
            <a:miter lim="800000"/>
            <a:headEnd/>
            <a:tailEnd/>
          </a:ln>
          <a:effectLst/>
          <a:extLst/>
        </p:spPr>
        <p:txBody>
          <a:bodyPr wrap="none" anchor="ctr"/>
          <a:lstStyle/>
          <a:p>
            <a:pPr algn="ctr">
              <a:spcBef>
                <a:spcPct val="0"/>
              </a:spcBef>
            </a:pPr>
            <a:endParaRPr lang="nl-NL" altLang="nl-NL" sz="1800">
              <a:latin typeface="Arial" charset="0"/>
            </a:endParaRPr>
          </a:p>
        </p:txBody>
      </p:sp>
      <p:sp>
        <p:nvSpPr>
          <p:cNvPr id="38916" name="Text Box 4"/>
          <p:cNvSpPr txBox="1">
            <a:spLocks noChangeArrowheads="1"/>
          </p:cNvSpPr>
          <p:nvPr/>
        </p:nvSpPr>
        <p:spPr bwMode="auto">
          <a:xfrm>
            <a:off x="0" y="188913"/>
            <a:ext cx="9144000" cy="584775"/>
          </a:xfrm>
          <a:prstGeom prst="rect">
            <a:avLst/>
          </a:prstGeom>
          <a:solidFill>
            <a:schemeClr val="accent6">
              <a:lumMod val="75000"/>
            </a:schemeClr>
          </a:solidFill>
          <a:ln w="9525">
            <a:solidFill>
              <a:schemeClr val="accent6">
                <a:lumMod val="75000"/>
              </a:schemeClr>
            </a:solidFill>
            <a:miter lim="800000"/>
            <a:headEnd/>
            <a:tailEnd/>
          </a:ln>
          <a:effectLst/>
          <a:extLst/>
        </p:spPr>
        <p:txBody>
          <a:bodyPr wrap="square">
            <a:spAutoFit/>
          </a:bodyPr>
          <a:lstStyle/>
          <a:p>
            <a:pPr algn="ctr">
              <a:spcBef>
                <a:spcPct val="0"/>
              </a:spcBef>
            </a:pPr>
            <a:r>
              <a:rPr lang="nl-NL" altLang="nl-NL" sz="3200" dirty="0"/>
              <a:t>Scheikunde in de 19</a:t>
            </a:r>
            <a:r>
              <a:rPr lang="nl-NL" altLang="nl-NL" sz="3200" baseline="30000" dirty="0"/>
              <a:t>e</a:t>
            </a:r>
            <a:r>
              <a:rPr lang="nl-NL" altLang="nl-NL" sz="3200" dirty="0"/>
              <a:t> eeuw</a:t>
            </a:r>
          </a:p>
        </p:txBody>
      </p:sp>
      <p:pic>
        <p:nvPicPr>
          <p:cNvPr id="38918" name="Picture 6" descr="img14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90" t="7783" r="2982" b="4934"/>
          <a:stretch/>
        </p:blipFill>
        <p:spPr bwMode="auto">
          <a:xfrm>
            <a:off x="5029230" y="1046203"/>
            <a:ext cx="4067943" cy="2812816"/>
          </a:xfrm>
          <a:prstGeom prst="rect">
            <a:avLst/>
          </a:prstGeom>
          <a:solidFill>
            <a:schemeClr val="accent6">
              <a:lumMod val="75000"/>
            </a:schemeClr>
          </a:solidFill>
          <a:ln w="57150">
            <a:solidFill>
              <a:schemeClr val="accent6">
                <a:lumMod val="75000"/>
              </a:schemeClr>
            </a:solidFill>
          </a:ln>
          <a:extLst/>
        </p:spPr>
      </p:pic>
      <p:sp>
        <p:nvSpPr>
          <p:cNvPr id="38923" name="Rectangle 11"/>
          <p:cNvSpPr>
            <a:spLocks noChangeArrowheads="1"/>
          </p:cNvSpPr>
          <p:nvPr/>
        </p:nvSpPr>
        <p:spPr bwMode="auto">
          <a:xfrm>
            <a:off x="4284663" y="1125538"/>
            <a:ext cx="250825" cy="3527425"/>
          </a:xfrm>
          <a:prstGeom prst="rect">
            <a:avLst/>
          </a:prstGeom>
          <a:solidFill>
            <a:srgbClr val="FFCC99"/>
          </a:solidFill>
          <a:ln w="9525" algn="ctr">
            <a:solidFill>
              <a:srgbClr val="FFCC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nl-NL"/>
          </a:p>
        </p:txBody>
      </p:sp>
      <p:sp>
        <p:nvSpPr>
          <p:cNvPr id="38924" name="Text Box 12"/>
          <p:cNvSpPr txBox="1">
            <a:spLocks noChangeArrowheads="1"/>
          </p:cNvSpPr>
          <p:nvPr/>
        </p:nvSpPr>
        <p:spPr bwMode="auto">
          <a:xfrm>
            <a:off x="198437" y="1125538"/>
            <a:ext cx="421163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nl-NL" altLang="nl-NL" sz="2000" dirty="0">
                <a:latin typeface="Comic Sans MS" panose="030F0702030302020204" pitchFamily="66" charset="0"/>
              </a:rPr>
              <a:t>ME Alchemie : praktisch vak</a:t>
            </a:r>
          </a:p>
          <a:p>
            <a:r>
              <a:rPr lang="nl-NL" altLang="nl-NL" sz="2000" dirty="0">
                <a:latin typeface="Comic Sans MS" panose="030F0702030302020204" pitchFamily="66" charset="0"/>
              </a:rPr>
              <a:t>destilleren, droogdampen, . . </a:t>
            </a:r>
          </a:p>
        </p:txBody>
      </p:sp>
      <p:sp>
        <p:nvSpPr>
          <p:cNvPr id="38925" name="Text Box 13"/>
          <p:cNvSpPr txBox="1">
            <a:spLocks noChangeArrowheads="1"/>
          </p:cNvSpPr>
          <p:nvPr/>
        </p:nvSpPr>
        <p:spPr bwMode="auto">
          <a:xfrm>
            <a:off x="198437" y="2135420"/>
            <a:ext cx="464343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nl-NL" altLang="nl-NL" sz="2000" dirty="0">
                <a:latin typeface="Comic Sans MS" panose="030F0702030302020204" pitchFamily="66" charset="0"/>
              </a:rPr>
              <a:t>18</a:t>
            </a:r>
            <a:r>
              <a:rPr lang="nl-NL" altLang="nl-NL" sz="2000" baseline="30000" dirty="0">
                <a:latin typeface="Comic Sans MS" panose="030F0702030302020204" pitchFamily="66" charset="0"/>
              </a:rPr>
              <a:t>e</a:t>
            </a:r>
            <a:r>
              <a:rPr lang="nl-NL" altLang="nl-NL" sz="2000" dirty="0">
                <a:latin typeface="Comic Sans MS" panose="030F0702030302020204" pitchFamily="66" charset="0"/>
              </a:rPr>
              <a:t> eeuw: verwerping </a:t>
            </a:r>
            <a:r>
              <a:rPr lang="nl-NL" altLang="nl-NL" sz="2000" dirty="0" err="1">
                <a:latin typeface="Comic Sans MS" panose="030F0702030302020204" pitchFamily="66" charset="0"/>
              </a:rPr>
              <a:t>flogiston</a:t>
            </a:r>
            <a:endParaRPr lang="nl-NL" altLang="nl-NL" sz="2000" dirty="0">
              <a:latin typeface="Comic Sans MS" panose="030F0702030302020204" pitchFamily="66" charset="0"/>
            </a:endParaRPr>
          </a:p>
          <a:p>
            <a:r>
              <a:rPr lang="nl-NL" altLang="nl-NL" sz="2000" dirty="0">
                <a:latin typeface="Comic Sans MS" panose="030F0702030302020204" pitchFamily="66" charset="0"/>
              </a:rPr>
              <a:t>verbranding als reactie met zuurstof</a:t>
            </a:r>
          </a:p>
        </p:txBody>
      </p:sp>
      <p:sp>
        <p:nvSpPr>
          <p:cNvPr id="38926" name="Text Box 14"/>
          <p:cNvSpPr txBox="1">
            <a:spLocks noChangeArrowheads="1"/>
          </p:cNvSpPr>
          <p:nvPr/>
        </p:nvSpPr>
        <p:spPr bwMode="auto">
          <a:xfrm>
            <a:off x="275574" y="3075057"/>
            <a:ext cx="394851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l-NL" altLang="nl-NL" sz="2000" dirty="0">
                <a:latin typeface="Comic Sans MS" panose="030F0702030302020204" pitchFamily="66" charset="0"/>
              </a:rPr>
              <a:t>19</a:t>
            </a:r>
            <a:r>
              <a:rPr lang="nl-NL" altLang="nl-NL" sz="2000" baseline="30000" dirty="0">
                <a:latin typeface="Comic Sans MS" panose="030F0702030302020204" pitchFamily="66" charset="0"/>
              </a:rPr>
              <a:t>e</a:t>
            </a:r>
            <a:r>
              <a:rPr lang="nl-NL" altLang="nl-NL" sz="2000" dirty="0">
                <a:latin typeface="Comic Sans MS" panose="030F0702030302020204" pitchFamily="66" charset="0"/>
              </a:rPr>
              <a:t> eeuw: Daltons atoomtheorie</a:t>
            </a:r>
          </a:p>
          <a:p>
            <a:r>
              <a:rPr lang="nl-NL" altLang="nl-NL" sz="2000" dirty="0">
                <a:latin typeface="Comic Sans MS" panose="030F0702030302020204" pitchFamily="66" charset="0"/>
              </a:rPr>
              <a:t>verklaren massaverhoudingen</a:t>
            </a:r>
          </a:p>
        </p:txBody>
      </p:sp>
      <p:sp>
        <p:nvSpPr>
          <p:cNvPr id="38927" name="Text Box 15"/>
          <p:cNvSpPr txBox="1">
            <a:spLocks noChangeArrowheads="1"/>
          </p:cNvSpPr>
          <p:nvPr/>
        </p:nvSpPr>
        <p:spPr bwMode="auto">
          <a:xfrm>
            <a:off x="244484" y="4088579"/>
            <a:ext cx="8820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nl-NL" altLang="nl-NL" sz="2000" dirty="0">
                <a:latin typeface="Comic Sans MS" panose="030F0702030302020204" pitchFamily="66" charset="0"/>
              </a:rPr>
              <a:t>1850 Berzelius: introductie chemisch alfabet (H, He, O, C </a:t>
            </a:r>
            <a:r>
              <a:rPr lang="nl-NL" altLang="nl-NL" sz="2000" dirty="0" err="1">
                <a:latin typeface="Comic Sans MS" panose="030F0702030302020204" pitchFamily="66" charset="0"/>
              </a:rPr>
              <a:t>enz</a:t>
            </a:r>
            <a:r>
              <a:rPr lang="nl-NL" altLang="nl-NL" sz="2000" dirty="0">
                <a:latin typeface="Comic Sans MS" panose="030F0702030302020204" pitchFamily="66" charset="0"/>
              </a:rPr>
              <a:t>)</a:t>
            </a:r>
          </a:p>
        </p:txBody>
      </p:sp>
      <p:sp>
        <p:nvSpPr>
          <p:cNvPr id="38928" name="Text Box 16"/>
          <p:cNvSpPr txBox="1">
            <a:spLocks noChangeArrowheads="1"/>
          </p:cNvSpPr>
          <p:nvPr/>
        </p:nvSpPr>
        <p:spPr bwMode="auto">
          <a:xfrm>
            <a:off x="263621" y="4797152"/>
            <a:ext cx="889317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nl-NL" altLang="nl-NL" sz="2000" dirty="0">
                <a:latin typeface="Comic Sans MS" panose="030F0702030302020204" pitchFamily="66" charset="0"/>
              </a:rPr>
              <a:t>Na 1850 Liebig ontwikkeling koolstofchemie * enorme groei scheikunde</a:t>
            </a:r>
          </a:p>
          <a:p>
            <a:r>
              <a:rPr lang="nl-NL" altLang="nl-NL" sz="2000" dirty="0">
                <a:latin typeface="Comic Sans MS" panose="030F0702030302020204" pitchFamily="66" charset="0"/>
              </a:rPr>
              <a:t>					         * rond 1900 4000 chemici</a:t>
            </a:r>
          </a:p>
        </p:txBody>
      </p:sp>
      <p:sp>
        <p:nvSpPr>
          <p:cNvPr id="38929" name="Text Box 17"/>
          <p:cNvSpPr txBox="1">
            <a:spLocks noChangeArrowheads="1"/>
          </p:cNvSpPr>
          <p:nvPr/>
        </p:nvSpPr>
        <p:spPr bwMode="auto">
          <a:xfrm>
            <a:off x="198437" y="5535634"/>
            <a:ext cx="9144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nl-NL" altLang="nl-NL" sz="2000" dirty="0">
                <a:latin typeface="Comic Sans MS" panose="030F0702030302020204" pitchFamily="66" charset="0"/>
              </a:rPr>
              <a:t>Atoom- &amp; molecuultheorie zoals wij die kennen </a:t>
            </a:r>
            <a:r>
              <a:rPr lang="nl-NL" altLang="nl-NL" sz="2000" dirty="0">
                <a:solidFill>
                  <a:srgbClr val="FF0000"/>
                </a:solidFill>
                <a:latin typeface="Comic Sans MS" panose="030F0702030302020204" pitchFamily="66" charset="0"/>
              </a:rPr>
              <a:t>zonder directe </a:t>
            </a:r>
            <a:r>
              <a:rPr lang="nl-NL" altLang="nl-NL" sz="2000" dirty="0">
                <a:latin typeface="Comic Sans MS" panose="030F0702030302020204" pitchFamily="66" charset="0"/>
              </a:rPr>
              <a:t>observaties</a:t>
            </a:r>
          </a:p>
        </p:txBody>
      </p:sp>
      <p:sp>
        <p:nvSpPr>
          <p:cNvPr id="16" name="Rectangle 3"/>
          <p:cNvSpPr>
            <a:spLocks noChangeArrowheads="1"/>
          </p:cNvSpPr>
          <p:nvPr/>
        </p:nvSpPr>
        <p:spPr bwMode="auto">
          <a:xfrm>
            <a:off x="12796" y="6165304"/>
            <a:ext cx="9144000" cy="692696"/>
          </a:xfrm>
          <a:prstGeom prst="rect">
            <a:avLst/>
          </a:prstGeom>
          <a:solidFill>
            <a:schemeClr val="accent6">
              <a:lumMod val="75000"/>
            </a:schemeClr>
          </a:solidFill>
          <a:ln w="9525">
            <a:solidFill>
              <a:schemeClr val="accent6">
                <a:lumMod val="75000"/>
              </a:schemeClr>
            </a:solidFill>
            <a:miter lim="800000"/>
            <a:headEnd/>
            <a:tailEnd/>
          </a:ln>
          <a:effectLst/>
          <a:extLst/>
        </p:spPr>
        <p:txBody>
          <a:bodyPr wrap="none" anchor="ctr"/>
          <a:lstStyle/>
          <a:p>
            <a:pPr algn="ctr">
              <a:spcBef>
                <a:spcPct val="0"/>
              </a:spcBef>
            </a:pPr>
            <a:endParaRPr lang="nl-NL" altLang="nl-NL" sz="1800">
              <a:latin typeface="Arial" charset="0"/>
            </a:endParaRPr>
          </a:p>
        </p:txBody>
      </p:sp>
    </p:spTree>
    <p:extLst>
      <p:ext uri="{BB962C8B-B14F-4D97-AF65-F5344CB8AC3E}">
        <p14:creationId xmlns:p14="http://schemas.microsoft.com/office/powerpoint/2010/main" val="1612894466"/>
      </p:ext>
    </p:extLst>
  </p:cSld>
  <p:clrMapOvr>
    <a:masterClrMapping/>
  </p:clrMapOvr>
  <p:transition spd="slow">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Group 2">
            <a:extLst>
              <a:ext uri="{FF2B5EF4-FFF2-40B4-BE49-F238E27FC236}">
                <a16:creationId xmlns:a16="http://schemas.microsoft.com/office/drawing/2014/main" id="{26FF1226-705F-498A-9B18-52404B52536E}"/>
              </a:ext>
            </a:extLst>
          </p:cNvPr>
          <p:cNvGrpSpPr>
            <a:grpSpLocks/>
          </p:cNvGrpSpPr>
          <p:nvPr/>
        </p:nvGrpSpPr>
        <p:grpSpPr bwMode="auto">
          <a:xfrm>
            <a:off x="0" y="0"/>
            <a:ext cx="9144000" cy="6858000"/>
            <a:chOff x="0" y="0"/>
            <a:chExt cx="5760" cy="4320"/>
          </a:xfrm>
        </p:grpSpPr>
        <p:sp>
          <p:nvSpPr>
            <p:cNvPr id="36867" name="Rectangle 3">
              <a:extLst>
                <a:ext uri="{FF2B5EF4-FFF2-40B4-BE49-F238E27FC236}">
                  <a16:creationId xmlns:a16="http://schemas.microsoft.com/office/drawing/2014/main" id="{B15CDBAF-20AC-4987-ABAA-2B7B74634A76}"/>
                </a:ext>
              </a:extLst>
            </p:cNvPr>
            <p:cNvSpPr>
              <a:spLocks noChangeArrowheads="1"/>
            </p:cNvSpPr>
            <p:nvPr/>
          </p:nvSpPr>
          <p:spPr bwMode="auto">
            <a:xfrm>
              <a:off x="0" y="0"/>
              <a:ext cx="5760" cy="4320"/>
            </a:xfrm>
            <a:prstGeom prst="rect">
              <a:avLst/>
            </a:prstGeom>
            <a:solidFill>
              <a:srgbClr val="FFCC99"/>
            </a:solidFill>
            <a:ln w="9525">
              <a:solidFill>
                <a:srgbClr val="CC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868" name="Rectangle 4">
              <a:extLst>
                <a:ext uri="{FF2B5EF4-FFF2-40B4-BE49-F238E27FC236}">
                  <a16:creationId xmlns:a16="http://schemas.microsoft.com/office/drawing/2014/main" id="{62EFB646-4DB8-4F5D-B14E-5A10529373ED}"/>
                </a:ext>
              </a:extLst>
            </p:cNvPr>
            <p:cNvSpPr>
              <a:spLocks noChangeArrowheads="1"/>
            </p:cNvSpPr>
            <p:nvPr/>
          </p:nvSpPr>
          <p:spPr bwMode="auto">
            <a:xfrm>
              <a:off x="0" y="0"/>
              <a:ext cx="5760" cy="480"/>
            </a:xfrm>
            <a:prstGeom prst="rect">
              <a:avLst/>
            </a:prstGeom>
            <a:solidFill>
              <a:srgbClr val="CC6600"/>
            </a:solidFill>
            <a:ln w="9525">
              <a:solidFill>
                <a:srgbClr val="CC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869" name="Rectangle 5">
              <a:extLst>
                <a:ext uri="{FF2B5EF4-FFF2-40B4-BE49-F238E27FC236}">
                  <a16:creationId xmlns:a16="http://schemas.microsoft.com/office/drawing/2014/main" id="{2C454DD9-2898-4F64-A550-C91DD31A2DC1}"/>
                </a:ext>
              </a:extLst>
            </p:cNvPr>
            <p:cNvSpPr>
              <a:spLocks noChangeArrowheads="1"/>
            </p:cNvSpPr>
            <p:nvPr/>
          </p:nvSpPr>
          <p:spPr bwMode="auto">
            <a:xfrm>
              <a:off x="0" y="0"/>
              <a:ext cx="480" cy="4320"/>
            </a:xfrm>
            <a:prstGeom prst="rect">
              <a:avLst/>
            </a:prstGeom>
            <a:solidFill>
              <a:srgbClr val="CC6600"/>
            </a:solidFill>
            <a:ln w="9525">
              <a:solidFill>
                <a:srgbClr val="CC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grpSp>
      <p:sp>
        <p:nvSpPr>
          <p:cNvPr id="36870" name="Text Box 6">
            <a:extLst>
              <a:ext uri="{FF2B5EF4-FFF2-40B4-BE49-F238E27FC236}">
                <a16:creationId xmlns:a16="http://schemas.microsoft.com/office/drawing/2014/main" id="{DDDBC66F-1702-45FD-8F20-47CA7BE3E7DC}"/>
              </a:ext>
            </a:extLst>
          </p:cNvPr>
          <p:cNvSpPr txBox="1">
            <a:spLocks noChangeArrowheads="1"/>
          </p:cNvSpPr>
          <p:nvPr/>
        </p:nvSpPr>
        <p:spPr bwMode="auto">
          <a:xfrm>
            <a:off x="774717" y="98304"/>
            <a:ext cx="8388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nl-NL" sz="3200" dirty="0" err="1"/>
              <a:t>Afleiding</a:t>
            </a:r>
            <a:r>
              <a:rPr lang="en-US" altLang="nl-NL" sz="3200" dirty="0"/>
              <a:t> </a:t>
            </a:r>
            <a:r>
              <a:rPr lang="en-US" altLang="nl-NL" sz="3200" dirty="0" err="1"/>
              <a:t>algemene</a:t>
            </a:r>
            <a:r>
              <a:rPr lang="en-US" altLang="nl-NL" sz="3200" dirty="0"/>
              <a:t> </a:t>
            </a:r>
            <a:r>
              <a:rPr lang="en-US" altLang="nl-NL" sz="3200" dirty="0" err="1"/>
              <a:t>gaswet</a:t>
            </a:r>
            <a:endParaRPr lang="en-US" altLang="nl-NL" sz="3200" dirty="0">
              <a:solidFill>
                <a:schemeClr val="bg1"/>
              </a:solidFill>
            </a:endParaRPr>
          </a:p>
        </p:txBody>
      </p:sp>
      <p:grpSp>
        <p:nvGrpSpPr>
          <p:cNvPr id="36871" name="Group 7">
            <a:extLst>
              <a:ext uri="{FF2B5EF4-FFF2-40B4-BE49-F238E27FC236}">
                <a16:creationId xmlns:a16="http://schemas.microsoft.com/office/drawing/2014/main" id="{5EF6D7E7-2D13-4B69-B600-F88E7B87D6A3}"/>
              </a:ext>
            </a:extLst>
          </p:cNvPr>
          <p:cNvGrpSpPr>
            <a:grpSpLocks/>
          </p:cNvGrpSpPr>
          <p:nvPr/>
        </p:nvGrpSpPr>
        <p:grpSpPr bwMode="auto">
          <a:xfrm>
            <a:off x="838200" y="914400"/>
            <a:ext cx="2209800" cy="2133600"/>
            <a:chOff x="3792" y="672"/>
            <a:chExt cx="1728" cy="1392"/>
          </a:xfrm>
        </p:grpSpPr>
        <p:sp>
          <p:nvSpPr>
            <p:cNvPr id="36872" name="Rectangle 8">
              <a:extLst>
                <a:ext uri="{FF2B5EF4-FFF2-40B4-BE49-F238E27FC236}">
                  <a16:creationId xmlns:a16="http://schemas.microsoft.com/office/drawing/2014/main" id="{ADFA0B0A-E9B8-4432-80A7-7BD602531B94}"/>
                </a:ext>
              </a:extLst>
            </p:cNvPr>
            <p:cNvSpPr>
              <a:spLocks noChangeArrowheads="1"/>
            </p:cNvSpPr>
            <p:nvPr/>
          </p:nvSpPr>
          <p:spPr bwMode="auto">
            <a:xfrm>
              <a:off x="3792" y="672"/>
              <a:ext cx="1728" cy="139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grpSp>
          <p:nvGrpSpPr>
            <p:cNvPr id="36873" name="Group 9">
              <a:extLst>
                <a:ext uri="{FF2B5EF4-FFF2-40B4-BE49-F238E27FC236}">
                  <a16:creationId xmlns:a16="http://schemas.microsoft.com/office/drawing/2014/main" id="{7233DED6-59A2-4C97-9CDB-435EB05641B9}"/>
                </a:ext>
              </a:extLst>
            </p:cNvPr>
            <p:cNvGrpSpPr>
              <a:grpSpLocks/>
            </p:cNvGrpSpPr>
            <p:nvPr/>
          </p:nvGrpSpPr>
          <p:grpSpPr bwMode="auto">
            <a:xfrm flipH="1">
              <a:off x="4704" y="720"/>
              <a:ext cx="720" cy="672"/>
              <a:chOff x="4032" y="1008"/>
              <a:chExt cx="720" cy="672"/>
            </a:xfrm>
          </p:grpSpPr>
          <p:sp>
            <p:nvSpPr>
              <p:cNvPr id="36874" name="Oval 10">
                <a:extLst>
                  <a:ext uri="{FF2B5EF4-FFF2-40B4-BE49-F238E27FC236}">
                    <a16:creationId xmlns:a16="http://schemas.microsoft.com/office/drawing/2014/main" id="{AAA73B36-96B0-4952-8129-5D2680CE8202}"/>
                  </a:ext>
                </a:extLst>
              </p:cNvPr>
              <p:cNvSpPr>
                <a:spLocks noChangeArrowheads="1"/>
              </p:cNvSpPr>
              <p:nvPr/>
            </p:nvSpPr>
            <p:spPr bwMode="auto">
              <a:xfrm>
                <a:off x="4176" y="1008"/>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875" name="Oval 11">
                <a:extLst>
                  <a:ext uri="{FF2B5EF4-FFF2-40B4-BE49-F238E27FC236}">
                    <a16:creationId xmlns:a16="http://schemas.microsoft.com/office/drawing/2014/main" id="{9BBC59FF-F40B-4E31-BDC9-CD860C7D5A50}"/>
                  </a:ext>
                </a:extLst>
              </p:cNvPr>
              <p:cNvSpPr>
                <a:spLocks noChangeArrowheads="1"/>
              </p:cNvSpPr>
              <p:nvPr/>
            </p:nvSpPr>
            <p:spPr bwMode="auto">
              <a:xfrm>
                <a:off x="4416" y="1008"/>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876" name="Oval 12">
                <a:extLst>
                  <a:ext uri="{FF2B5EF4-FFF2-40B4-BE49-F238E27FC236}">
                    <a16:creationId xmlns:a16="http://schemas.microsoft.com/office/drawing/2014/main" id="{F601C2F1-F883-42A3-A24C-8A67968E6EE9}"/>
                  </a:ext>
                </a:extLst>
              </p:cNvPr>
              <p:cNvSpPr>
                <a:spLocks noChangeArrowheads="1"/>
              </p:cNvSpPr>
              <p:nvPr/>
            </p:nvSpPr>
            <p:spPr bwMode="auto">
              <a:xfrm>
                <a:off x="4176" y="1248"/>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877" name="Oval 13">
                <a:extLst>
                  <a:ext uri="{FF2B5EF4-FFF2-40B4-BE49-F238E27FC236}">
                    <a16:creationId xmlns:a16="http://schemas.microsoft.com/office/drawing/2014/main" id="{5F134E6B-512C-4093-89C6-0D956687D605}"/>
                  </a:ext>
                </a:extLst>
              </p:cNvPr>
              <p:cNvSpPr>
                <a:spLocks noChangeArrowheads="1"/>
              </p:cNvSpPr>
              <p:nvPr/>
            </p:nvSpPr>
            <p:spPr bwMode="auto">
              <a:xfrm>
                <a:off x="4272" y="1104"/>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878" name="Oval 14">
                <a:extLst>
                  <a:ext uri="{FF2B5EF4-FFF2-40B4-BE49-F238E27FC236}">
                    <a16:creationId xmlns:a16="http://schemas.microsoft.com/office/drawing/2014/main" id="{E7D600F9-268C-4866-84D5-2961C16FA4A5}"/>
                  </a:ext>
                </a:extLst>
              </p:cNvPr>
              <p:cNvSpPr>
                <a:spLocks noChangeArrowheads="1"/>
              </p:cNvSpPr>
              <p:nvPr/>
            </p:nvSpPr>
            <p:spPr bwMode="auto">
              <a:xfrm>
                <a:off x="4512" y="1104"/>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879" name="Oval 15">
                <a:extLst>
                  <a:ext uri="{FF2B5EF4-FFF2-40B4-BE49-F238E27FC236}">
                    <a16:creationId xmlns:a16="http://schemas.microsoft.com/office/drawing/2014/main" id="{D48B983B-5380-4930-A381-8AC3FC8CA866}"/>
                  </a:ext>
                </a:extLst>
              </p:cNvPr>
              <p:cNvSpPr>
                <a:spLocks noChangeArrowheads="1"/>
              </p:cNvSpPr>
              <p:nvPr/>
            </p:nvSpPr>
            <p:spPr bwMode="auto">
              <a:xfrm>
                <a:off x="4032" y="1104"/>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880" name="Oval 16">
                <a:extLst>
                  <a:ext uri="{FF2B5EF4-FFF2-40B4-BE49-F238E27FC236}">
                    <a16:creationId xmlns:a16="http://schemas.microsoft.com/office/drawing/2014/main" id="{A25DB8A5-8D94-4DAF-B302-9C9A4F1A6563}"/>
                  </a:ext>
                </a:extLst>
              </p:cNvPr>
              <p:cNvSpPr>
                <a:spLocks noChangeArrowheads="1"/>
              </p:cNvSpPr>
              <p:nvPr/>
            </p:nvSpPr>
            <p:spPr bwMode="auto">
              <a:xfrm>
                <a:off x="4464" y="1200"/>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881" name="Oval 17">
                <a:extLst>
                  <a:ext uri="{FF2B5EF4-FFF2-40B4-BE49-F238E27FC236}">
                    <a16:creationId xmlns:a16="http://schemas.microsoft.com/office/drawing/2014/main" id="{D0BC68A4-0FB8-4722-A36E-39FF470C5A7B}"/>
                  </a:ext>
                </a:extLst>
              </p:cNvPr>
              <p:cNvSpPr>
                <a:spLocks noChangeArrowheads="1"/>
              </p:cNvSpPr>
              <p:nvPr/>
            </p:nvSpPr>
            <p:spPr bwMode="auto">
              <a:xfrm>
                <a:off x="4368" y="1200"/>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882" name="Oval 18">
                <a:extLst>
                  <a:ext uri="{FF2B5EF4-FFF2-40B4-BE49-F238E27FC236}">
                    <a16:creationId xmlns:a16="http://schemas.microsoft.com/office/drawing/2014/main" id="{CB56B9FC-5371-4C6E-B461-7316A1596565}"/>
                  </a:ext>
                </a:extLst>
              </p:cNvPr>
              <p:cNvSpPr>
                <a:spLocks noChangeArrowheads="1"/>
              </p:cNvSpPr>
              <p:nvPr/>
            </p:nvSpPr>
            <p:spPr bwMode="auto">
              <a:xfrm>
                <a:off x="4608" y="1200"/>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883" name="Oval 19">
                <a:extLst>
                  <a:ext uri="{FF2B5EF4-FFF2-40B4-BE49-F238E27FC236}">
                    <a16:creationId xmlns:a16="http://schemas.microsoft.com/office/drawing/2014/main" id="{C7AFC037-0402-4208-92B4-57876CD6BF3D}"/>
                  </a:ext>
                </a:extLst>
              </p:cNvPr>
              <p:cNvSpPr>
                <a:spLocks noChangeArrowheads="1"/>
              </p:cNvSpPr>
              <p:nvPr/>
            </p:nvSpPr>
            <p:spPr bwMode="auto">
              <a:xfrm>
                <a:off x="4560" y="1392"/>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884" name="Oval 20">
                <a:extLst>
                  <a:ext uri="{FF2B5EF4-FFF2-40B4-BE49-F238E27FC236}">
                    <a16:creationId xmlns:a16="http://schemas.microsoft.com/office/drawing/2014/main" id="{8C592376-6666-455C-91F9-DEC18B03CADC}"/>
                  </a:ext>
                </a:extLst>
              </p:cNvPr>
              <p:cNvSpPr>
                <a:spLocks noChangeArrowheads="1"/>
              </p:cNvSpPr>
              <p:nvPr/>
            </p:nvSpPr>
            <p:spPr bwMode="auto">
              <a:xfrm>
                <a:off x="4368" y="1440"/>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885" name="Oval 21">
                <a:extLst>
                  <a:ext uri="{FF2B5EF4-FFF2-40B4-BE49-F238E27FC236}">
                    <a16:creationId xmlns:a16="http://schemas.microsoft.com/office/drawing/2014/main" id="{1CFDBDB2-0522-44C8-A425-CA5795BE78DC}"/>
                  </a:ext>
                </a:extLst>
              </p:cNvPr>
              <p:cNvSpPr>
                <a:spLocks noChangeArrowheads="1"/>
              </p:cNvSpPr>
              <p:nvPr/>
            </p:nvSpPr>
            <p:spPr bwMode="auto">
              <a:xfrm>
                <a:off x="4176" y="1632"/>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886" name="Oval 22">
                <a:extLst>
                  <a:ext uri="{FF2B5EF4-FFF2-40B4-BE49-F238E27FC236}">
                    <a16:creationId xmlns:a16="http://schemas.microsoft.com/office/drawing/2014/main" id="{FE530CB5-1709-4CF3-90C1-84FBD8A6713A}"/>
                  </a:ext>
                </a:extLst>
              </p:cNvPr>
              <p:cNvSpPr>
                <a:spLocks noChangeArrowheads="1"/>
              </p:cNvSpPr>
              <p:nvPr/>
            </p:nvSpPr>
            <p:spPr bwMode="auto">
              <a:xfrm>
                <a:off x="4272" y="1536"/>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887" name="Oval 23">
                <a:extLst>
                  <a:ext uri="{FF2B5EF4-FFF2-40B4-BE49-F238E27FC236}">
                    <a16:creationId xmlns:a16="http://schemas.microsoft.com/office/drawing/2014/main" id="{CA2839E7-E6BC-49D4-BFEB-11859F393533}"/>
                  </a:ext>
                </a:extLst>
              </p:cNvPr>
              <p:cNvSpPr>
                <a:spLocks noChangeArrowheads="1"/>
              </p:cNvSpPr>
              <p:nvPr/>
            </p:nvSpPr>
            <p:spPr bwMode="auto">
              <a:xfrm>
                <a:off x="4464" y="1296"/>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888" name="Oval 24">
                <a:extLst>
                  <a:ext uri="{FF2B5EF4-FFF2-40B4-BE49-F238E27FC236}">
                    <a16:creationId xmlns:a16="http://schemas.microsoft.com/office/drawing/2014/main" id="{59689E1E-FB8A-45BE-B8F5-AC6F53EDE3F0}"/>
                  </a:ext>
                </a:extLst>
              </p:cNvPr>
              <p:cNvSpPr>
                <a:spLocks noChangeArrowheads="1"/>
              </p:cNvSpPr>
              <p:nvPr/>
            </p:nvSpPr>
            <p:spPr bwMode="auto">
              <a:xfrm>
                <a:off x="4704" y="1296"/>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889" name="Oval 25">
                <a:extLst>
                  <a:ext uri="{FF2B5EF4-FFF2-40B4-BE49-F238E27FC236}">
                    <a16:creationId xmlns:a16="http://schemas.microsoft.com/office/drawing/2014/main" id="{5BEC9B6A-B6D0-4CF4-9C98-0AE925C4FB91}"/>
                  </a:ext>
                </a:extLst>
              </p:cNvPr>
              <p:cNvSpPr>
                <a:spLocks noChangeArrowheads="1"/>
              </p:cNvSpPr>
              <p:nvPr/>
            </p:nvSpPr>
            <p:spPr bwMode="auto">
              <a:xfrm>
                <a:off x="4656" y="1488"/>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890" name="Oval 26">
                <a:extLst>
                  <a:ext uri="{FF2B5EF4-FFF2-40B4-BE49-F238E27FC236}">
                    <a16:creationId xmlns:a16="http://schemas.microsoft.com/office/drawing/2014/main" id="{B97B3589-FEEB-4483-BFE8-6D83FC44EFA3}"/>
                  </a:ext>
                </a:extLst>
              </p:cNvPr>
              <p:cNvSpPr>
                <a:spLocks noChangeArrowheads="1"/>
              </p:cNvSpPr>
              <p:nvPr/>
            </p:nvSpPr>
            <p:spPr bwMode="auto">
              <a:xfrm>
                <a:off x="4464" y="1536"/>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891" name="Oval 27">
                <a:extLst>
                  <a:ext uri="{FF2B5EF4-FFF2-40B4-BE49-F238E27FC236}">
                    <a16:creationId xmlns:a16="http://schemas.microsoft.com/office/drawing/2014/main" id="{6ED0E7A0-888C-4B4A-A470-F1D6ED26050A}"/>
                  </a:ext>
                </a:extLst>
              </p:cNvPr>
              <p:cNvSpPr>
                <a:spLocks noChangeArrowheads="1"/>
              </p:cNvSpPr>
              <p:nvPr/>
            </p:nvSpPr>
            <p:spPr bwMode="auto">
              <a:xfrm>
                <a:off x="4032" y="1440"/>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892" name="Oval 28">
                <a:extLst>
                  <a:ext uri="{FF2B5EF4-FFF2-40B4-BE49-F238E27FC236}">
                    <a16:creationId xmlns:a16="http://schemas.microsoft.com/office/drawing/2014/main" id="{DF36A47A-BA89-4B2F-99E1-535E834CFC61}"/>
                  </a:ext>
                </a:extLst>
              </p:cNvPr>
              <p:cNvSpPr>
                <a:spLocks noChangeArrowheads="1"/>
              </p:cNvSpPr>
              <p:nvPr/>
            </p:nvSpPr>
            <p:spPr bwMode="auto">
              <a:xfrm>
                <a:off x="4608" y="1632"/>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grpSp>
        <p:grpSp>
          <p:nvGrpSpPr>
            <p:cNvPr id="36893" name="Group 29">
              <a:extLst>
                <a:ext uri="{FF2B5EF4-FFF2-40B4-BE49-F238E27FC236}">
                  <a16:creationId xmlns:a16="http://schemas.microsoft.com/office/drawing/2014/main" id="{EC9D59C8-3AF9-4FBE-9199-F37987645308}"/>
                </a:ext>
              </a:extLst>
            </p:cNvPr>
            <p:cNvGrpSpPr>
              <a:grpSpLocks/>
            </p:cNvGrpSpPr>
            <p:nvPr/>
          </p:nvGrpSpPr>
          <p:grpSpPr bwMode="auto">
            <a:xfrm>
              <a:off x="4752" y="1392"/>
              <a:ext cx="720" cy="672"/>
              <a:chOff x="4032" y="1008"/>
              <a:chExt cx="720" cy="672"/>
            </a:xfrm>
          </p:grpSpPr>
          <p:sp>
            <p:nvSpPr>
              <p:cNvPr id="36894" name="Oval 30">
                <a:extLst>
                  <a:ext uri="{FF2B5EF4-FFF2-40B4-BE49-F238E27FC236}">
                    <a16:creationId xmlns:a16="http://schemas.microsoft.com/office/drawing/2014/main" id="{F0F1F269-D41C-4FAA-BC8D-91F2D877E9AD}"/>
                  </a:ext>
                </a:extLst>
              </p:cNvPr>
              <p:cNvSpPr>
                <a:spLocks noChangeArrowheads="1"/>
              </p:cNvSpPr>
              <p:nvPr/>
            </p:nvSpPr>
            <p:spPr bwMode="auto">
              <a:xfrm>
                <a:off x="4176" y="1008"/>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895" name="Oval 31">
                <a:extLst>
                  <a:ext uri="{FF2B5EF4-FFF2-40B4-BE49-F238E27FC236}">
                    <a16:creationId xmlns:a16="http://schemas.microsoft.com/office/drawing/2014/main" id="{1F149BAD-D888-4E2F-B4D2-4557FC08802C}"/>
                  </a:ext>
                </a:extLst>
              </p:cNvPr>
              <p:cNvSpPr>
                <a:spLocks noChangeArrowheads="1"/>
              </p:cNvSpPr>
              <p:nvPr/>
            </p:nvSpPr>
            <p:spPr bwMode="auto">
              <a:xfrm>
                <a:off x="4416" y="1008"/>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896" name="Oval 32">
                <a:extLst>
                  <a:ext uri="{FF2B5EF4-FFF2-40B4-BE49-F238E27FC236}">
                    <a16:creationId xmlns:a16="http://schemas.microsoft.com/office/drawing/2014/main" id="{44C3F573-0C05-4FA8-A22C-6DD135A567E1}"/>
                  </a:ext>
                </a:extLst>
              </p:cNvPr>
              <p:cNvSpPr>
                <a:spLocks noChangeArrowheads="1"/>
              </p:cNvSpPr>
              <p:nvPr/>
            </p:nvSpPr>
            <p:spPr bwMode="auto">
              <a:xfrm>
                <a:off x="4176" y="1248"/>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897" name="Oval 33">
                <a:extLst>
                  <a:ext uri="{FF2B5EF4-FFF2-40B4-BE49-F238E27FC236}">
                    <a16:creationId xmlns:a16="http://schemas.microsoft.com/office/drawing/2014/main" id="{90AED37D-5070-4BA3-B960-6A844029136E}"/>
                  </a:ext>
                </a:extLst>
              </p:cNvPr>
              <p:cNvSpPr>
                <a:spLocks noChangeArrowheads="1"/>
              </p:cNvSpPr>
              <p:nvPr/>
            </p:nvSpPr>
            <p:spPr bwMode="auto">
              <a:xfrm>
                <a:off x="4272" y="1104"/>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898" name="Oval 34">
                <a:extLst>
                  <a:ext uri="{FF2B5EF4-FFF2-40B4-BE49-F238E27FC236}">
                    <a16:creationId xmlns:a16="http://schemas.microsoft.com/office/drawing/2014/main" id="{3F9F24B8-F816-4B01-A729-C1FB6376361B}"/>
                  </a:ext>
                </a:extLst>
              </p:cNvPr>
              <p:cNvSpPr>
                <a:spLocks noChangeArrowheads="1"/>
              </p:cNvSpPr>
              <p:nvPr/>
            </p:nvSpPr>
            <p:spPr bwMode="auto">
              <a:xfrm>
                <a:off x="4512" y="1104"/>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899" name="Oval 35">
                <a:extLst>
                  <a:ext uri="{FF2B5EF4-FFF2-40B4-BE49-F238E27FC236}">
                    <a16:creationId xmlns:a16="http://schemas.microsoft.com/office/drawing/2014/main" id="{435F6B53-B729-42E0-A80F-30D878CF47E9}"/>
                  </a:ext>
                </a:extLst>
              </p:cNvPr>
              <p:cNvSpPr>
                <a:spLocks noChangeArrowheads="1"/>
              </p:cNvSpPr>
              <p:nvPr/>
            </p:nvSpPr>
            <p:spPr bwMode="auto">
              <a:xfrm>
                <a:off x="4032" y="1104"/>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00" name="Oval 36">
                <a:extLst>
                  <a:ext uri="{FF2B5EF4-FFF2-40B4-BE49-F238E27FC236}">
                    <a16:creationId xmlns:a16="http://schemas.microsoft.com/office/drawing/2014/main" id="{B875020F-2D7B-4106-BEAD-9BBC96206DE6}"/>
                  </a:ext>
                </a:extLst>
              </p:cNvPr>
              <p:cNvSpPr>
                <a:spLocks noChangeArrowheads="1"/>
              </p:cNvSpPr>
              <p:nvPr/>
            </p:nvSpPr>
            <p:spPr bwMode="auto">
              <a:xfrm>
                <a:off x="4464" y="1200"/>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01" name="Oval 37">
                <a:extLst>
                  <a:ext uri="{FF2B5EF4-FFF2-40B4-BE49-F238E27FC236}">
                    <a16:creationId xmlns:a16="http://schemas.microsoft.com/office/drawing/2014/main" id="{062443DC-1012-4365-9773-25C7452ADA47}"/>
                  </a:ext>
                </a:extLst>
              </p:cNvPr>
              <p:cNvSpPr>
                <a:spLocks noChangeArrowheads="1"/>
              </p:cNvSpPr>
              <p:nvPr/>
            </p:nvSpPr>
            <p:spPr bwMode="auto">
              <a:xfrm>
                <a:off x="4368" y="1200"/>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02" name="Oval 38">
                <a:extLst>
                  <a:ext uri="{FF2B5EF4-FFF2-40B4-BE49-F238E27FC236}">
                    <a16:creationId xmlns:a16="http://schemas.microsoft.com/office/drawing/2014/main" id="{66B42241-CDFA-44ED-9AB9-7CA4D979A910}"/>
                  </a:ext>
                </a:extLst>
              </p:cNvPr>
              <p:cNvSpPr>
                <a:spLocks noChangeArrowheads="1"/>
              </p:cNvSpPr>
              <p:nvPr/>
            </p:nvSpPr>
            <p:spPr bwMode="auto">
              <a:xfrm>
                <a:off x="4608" y="1200"/>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03" name="Oval 39">
                <a:extLst>
                  <a:ext uri="{FF2B5EF4-FFF2-40B4-BE49-F238E27FC236}">
                    <a16:creationId xmlns:a16="http://schemas.microsoft.com/office/drawing/2014/main" id="{42438F4E-DC3D-4A54-9F45-04C392A843AC}"/>
                  </a:ext>
                </a:extLst>
              </p:cNvPr>
              <p:cNvSpPr>
                <a:spLocks noChangeArrowheads="1"/>
              </p:cNvSpPr>
              <p:nvPr/>
            </p:nvSpPr>
            <p:spPr bwMode="auto">
              <a:xfrm>
                <a:off x="4560" y="1392"/>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04" name="Oval 40">
                <a:extLst>
                  <a:ext uri="{FF2B5EF4-FFF2-40B4-BE49-F238E27FC236}">
                    <a16:creationId xmlns:a16="http://schemas.microsoft.com/office/drawing/2014/main" id="{D7AD4C58-56BE-4136-AC19-2718347BDD16}"/>
                  </a:ext>
                </a:extLst>
              </p:cNvPr>
              <p:cNvSpPr>
                <a:spLocks noChangeArrowheads="1"/>
              </p:cNvSpPr>
              <p:nvPr/>
            </p:nvSpPr>
            <p:spPr bwMode="auto">
              <a:xfrm>
                <a:off x="4368" y="1440"/>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05" name="Oval 41">
                <a:extLst>
                  <a:ext uri="{FF2B5EF4-FFF2-40B4-BE49-F238E27FC236}">
                    <a16:creationId xmlns:a16="http://schemas.microsoft.com/office/drawing/2014/main" id="{E0DF7C58-6A6A-494C-A5C9-8202F925F8D1}"/>
                  </a:ext>
                </a:extLst>
              </p:cNvPr>
              <p:cNvSpPr>
                <a:spLocks noChangeArrowheads="1"/>
              </p:cNvSpPr>
              <p:nvPr/>
            </p:nvSpPr>
            <p:spPr bwMode="auto">
              <a:xfrm>
                <a:off x="4176" y="1632"/>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06" name="Oval 42">
                <a:extLst>
                  <a:ext uri="{FF2B5EF4-FFF2-40B4-BE49-F238E27FC236}">
                    <a16:creationId xmlns:a16="http://schemas.microsoft.com/office/drawing/2014/main" id="{32DE86E5-CC8B-4BF8-A8AF-1F31FE22CE7D}"/>
                  </a:ext>
                </a:extLst>
              </p:cNvPr>
              <p:cNvSpPr>
                <a:spLocks noChangeArrowheads="1"/>
              </p:cNvSpPr>
              <p:nvPr/>
            </p:nvSpPr>
            <p:spPr bwMode="auto">
              <a:xfrm>
                <a:off x="4272" y="1536"/>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07" name="Oval 43">
                <a:extLst>
                  <a:ext uri="{FF2B5EF4-FFF2-40B4-BE49-F238E27FC236}">
                    <a16:creationId xmlns:a16="http://schemas.microsoft.com/office/drawing/2014/main" id="{A6CFF745-DF6C-42B1-B50E-0F171A9235B8}"/>
                  </a:ext>
                </a:extLst>
              </p:cNvPr>
              <p:cNvSpPr>
                <a:spLocks noChangeArrowheads="1"/>
              </p:cNvSpPr>
              <p:nvPr/>
            </p:nvSpPr>
            <p:spPr bwMode="auto">
              <a:xfrm>
                <a:off x="4464" y="1296"/>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08" name="Oval 44">
                <a:extLst>
                  <a:ext uri="{FF2B5EF4-FFF2-40B4-BE49-F238E27FC236}">
                    <a16:creationId xmlns:a16="http://schemas.microsoft.com/office/drawing/2014/main" id="{67B40626-C1E7-4AF2-B00F-3FC7DE437944}"/>
                  </a:ext>
                </a:extLst>
              </p:cNvPr>
              <p:cNvSpPr>
                <a:spLocks noChangeArrowheads="1"/>
              </p:cNvSpPr>
              <p:nvPr/>
            </p:nvSpPr>
            <p:spPr bwMode="auto">
              <a:xfrm>
                <a:off x="4704" y="1296"/>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09" name="Oval 45">
                <a:extLst>
                  <a:ext uri="{FF2B5EF4-FFF2-40B4-BE49-F238E27FC236}">
                    <a16:creationId xmlns:a16="http://schemas.microsoft.com/office/drawing/2014/main" id="{D68F1339-ADF8-4630-95FF-66F9FE804FFA}"/>
                  </a:ext>
                </a:extLst>
              </p:cNvPr>
              <p:cNvSpPr>
                <a:spLocks noChangeArrowheads="1"/>
              </p:cNvSpPr>
              <p:nvPr/>
            </p:nvSpPr>
            <p:spPr bwMode="auto">
              <a:xfrm>
                <a:off x="4656" y="1488"/>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10" name="Oval 46">
                <a:extLst>
                  <a:ext uri="{FF2B5EF4-FFF2-40B4-BE49-F238E27FC236}">
                    <a16:creationId xmlns:a16="http://schemas.microsoft.com/office/drawing/2014/main" id="{BA947360-9561-41AE-932A-400385C0B54F}"/>
                  </a:ext>
                </a:extLst>
              </p:cNvPr>
              <p:cNvSpPr>
                <a:spLocks noChangeArrowheads="1"/>
              </p:cNvSpPr>
              <p:nvPr/>
            </p:nvSpPr>
            <p:spPr bwMode="auto">
              <a:xfrm>
                <a:off x="4464" y="1536"/>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11" name="Oval 47">
                <a:extLst>
                  <a:ext uri="{FF2B5EF4-FFF2-40B4-BE49-F238E27FC236}">
                    <a16:creationId xmlns:a16="http://schemas.microsoft.com/office/drawing/2014/main" id="{558FA3B5-6BBC-462B-B158-F95AE291E5A7}"/>
                  </a:ext>
                </a:extLst>
              </p:cNvPr>
              <p:cNvSpPr>
                <a:spLocks noChangeArrowheads="1"/>
              </p:cNvSpPr>
              <p:nvPr/>
            </p:nvSpPr>
            <p:spPr bwMode="auto">
              <a:xfrm>
                <a:off x="4032" y="1440"/>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12" name="Oval 48">
                <a:extLst>
                  <a:ext uri="{FF2B5EF4-FFF2-40B4-BE49-F238E27FC236}">
                    <a16:creationId xmlns:a16="http://schemas.microsoft.com/office/drawing/2014/main" id="{5B5C7ABA-8F0B-4F45-AE12-87688180D086}"/>
                  </a:ext>
                </a:extLst>
              </p:cNvPr>
              <p:cNvSpPr>
                <a:spLocks noChangeArrowheads="1"/>
              </p:cNvSpPr>
              <p:nvPr/>
            </p:nvSpPr>
            <p:spPr bwMode="auto">
              <a:xfrm>
                <a:off x="4608" y="1632"/>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grpSp>
        <p:grpSp>
          <p:nvGrpSpPr>
            <p:cNvPr id="36913" name="Group 49">
              <a:extLst>
                <a:ext uri="{FF2B5EF4-FFF2-40B4-BE49-F238E27FC236}">
                  <a16:creationId xmlns:a16="http://schemas.microsoft.com/office/drawing/2014/main" id="{D3188112-B75A-412B-AA81-60529AD933ED}"/>
                </a:ext>
              </a:extLst>
            </p:cNvPr>
            <p:cNvGrpSpPr>
              <a:grpSpLocks/>
            </p:cNvGrpSpPr>
            <p:nvPr/>
          </p:nvGrpSpPr>
          <p:grpSpPr bwMode="auto">
            <a:xfrm flipH="1">
              <a:off x="3840" y="720"/>
              <a:ext cx="720" cy="672"/>
              <a:chOff x="4032" y="1008"/>
              <a:chExt cx="720" cy="672"/>
            </a:xfrm>
          </p:grpSpPr>
          <p:sp>
            <p:nvSpPr>
              <p:cNvPr id="36914" name="Oval 50">
                <a:extLst>
                  <a:ext uri="{FF2B5EF4-FFF2-40B4-BE49-F238E27FC236}">
                    <a16:creationId xmlns:a16="http://schemas.microsoft.com/office/drawing/2014/main" id="{69DBEE3E-04CA-4D52-A2E9-FA0104CC34DA}"/>
                  </a:ext>
                </a:extLst>
              </p:cNvPr>
              <p:cNvSpPr>
                <a:spLocks noChangeArrowheads="1"/>
              </p:cNvSpPr>
              <p:nvPr/>
            </p:nvSpPr>
            <p:spPr bwMode="auto">
              <a:xfrm>
                <a:off x="4176" y="1008"/>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15" name="Oval 51">
                <a:extLst>
                  <a:ext uri="{FF2B5EF4-FFF2-40B4-BE49-F238E27FC236}">
                    <a16:creationId xmlns:a16="http://schemas.microsoft.com/office/drawing/2014/main" id="{C383C38E-4265-454B-A43F-01F1A927371B}"/>
                  </a:ext>
                </a:extLst>
              </p:cNvPr>
              <p:cNvSpPr>
                <a:spLocks noChangeArrowheads="1"/>
              </p:cNvSpPr>
              <p:nvPr/>
            </p:nvSpPr>
            <p:spPr bwMode="auto">
              <a:xfrm>
                <a:off x="4416" y="1008"/>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16" name="Oval 52">
                <a:extLst>
                  <a:ext uri="{FF2B5EF4-FFF2-40B4-BE49-F238E27FC236}">
                    <a16:creationId xmlns:a16="http://schemas.microsoft.com/office/drawing/2014/main" id="{5D4B0371-56A6-4139-90A1-1C9B2674F393}"/>
                  </a:ext>
                </a:extLst>
              </p:cNvPr>
              <p:cNvSpPr>
                <a:spLocks noChangeArrowheads="1"/>
              </p:cNvSpPr>
              <p:nvPr/>
            </p:nvSpPr>
            <p:spPr bwMode="auto">
              <a:xfrm>
                <a:off x="4176" y="1248"/>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17" name="Oval 53">
                <a:extLst>
                  <a:ext uri="{FF2B5EF4-FFF2-40B4-BE49-F238E27FC236}">
                    <a16:creationId xmlns:a16="http://schemas.microsoft.com/office/drawing/2014/main" id="{8531F4EB-28E2-4AA2-973F-5D643DF675CE}"/>
                  </a:ext>
                </a:extLst>
              </p:cNvPr>
              <p:cNvSpPr>
                <a:spLocks noChangeArrowheads="1"/>
              </p:cNvSpPr>
              <p:nvPr/>
            </p:nvSpPr>
            <p:spPr bwMode="auto">
              <a:xfrm>
                <a:off x="4272" y="1104"/>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18" name="Oval 54">
                <a:extLst>
                  <a:ext uri="{FF2B5EF4-FFF2-40B4-BE49-F238E27FC236}">
                    <a16:creationId xmlns:a16="http://schemas.microsoft.com/office/drawing/2014/main" id="{10946BB8-0745-46B8-9E48-D030955DE806}"/>
                  </a:ext>
                </a:extLst>
              </p:cNvPr>
              <p:cNvSpPr>
                <a:spLocks noChangeArrowheads="1"/>
              </p:cNvSpPr>
              <p:nvPr/>
            </p:nvSpPr>
            <p:spPr bwMode="auto">
              <a:xfrm>
                <a:off x="4512" y="1104"/>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19" name="Oval 55">
                <a:extLst>
                  <a:ext uri="{FF2B5EF4-FFF2-40B4-BE49-F238E27FC236}">
                    <a16:creationId xmlns:a16="http://schemas.microsoft.com/office/drawing/2014/main" id="{088017B1-0FE9-4C19-8343-F5B21E6393AF}"/>
                  </a:ext>
                </a:extLst>
              </p:cNvPr>
              <p:cNvSpPr>
                <a:spLocks noChangeArrowheads="1"/>
              </p:cNvSpPr>
              <p:nvPr/>
            </p:nvSpPr>
            <p:spPr bwMode="auto">
              <a:xfrm>
                <a:off x="4032" y="1104"/>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20" name="Oval 56">
                <a:extLst>
                  <a:ext uri="{FF2B5EF4-FFF2-40B4-BE49-F238E27FC236}">
                    <a16:creationId xmlns:a16="http://schemas.microsoft.com/office/drawing/2014/main" id="{1D3DD4ED-9482-498B-BD84-D641BB341BC4}"/>
                  </a:ext>
                </a:extLst>
              </p:cNvPr>
              <p:cNvSpPr>
                <a:spLocks noChangeArrowheads="1"/>
              </p:cNvSpPr>
              <p:nvPr/>
            </p:nvSpPr>
            <p:spPr bwMode="auto">
              <a:xfrm>
                <a:off x="4464" y="1200"/>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21" name="Oval 57">
                <a:extLst>
                  <a:ext uri="{FF2B5EF4-FFF2-40B4-BE49-F238E27FC236}">
                    <a16:creationId xmlns:a16="http://schemas.microsoft.com/office/drawing/2014/main" id="{CB198963-EFEF-4DE6-834D-29CA8642E965}"/>
                  </a:ext>
                </a:extLst>
              </p:cNvPr>
              <p:cNvSpPr>
                <a:spLocks noChangeArrowheads="1"/>
              </p:cNvSpPr>
              <p:nvPr/>
            </p:nvSpPr>
            <p:spPr bwMode="auto">
              <a:xfrm>
                <a:off x="4368" y="1200"/>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22" name="Oval 58">
                <a:extLst>
                  <a:ext uri="{FF2B5EF4-FFF2-40B4-BE49-F238E27FC236}">
                    <a16:creationId xmlns:a16="http://schemas.microsoft.com/office/drawing/2014/main" id="{203B7F26-058C-4D7B-B907-B3D51829E7C9}"/>
                  </a:ext>
                </a:extLst>
              </p:cNvPr>
              <p:cNvSpPr>
                <a:spLocks noChangeArrowheads="1"/>
              </p:cNvSpPr>
              <p:nvPr/>
            </p:nvSpPr>
            <p:spPr bwMode="auto">
              <a:xfrm>
                <a:off x="4608" y="1200"/>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23" name="Oval 59">
                <a:extLst>
                  <a:ext uri="{FF2B5EF4-FFF2-40B4-BE49-F238E27FC236}">
                    <a16:creationId xmlns:a16="http://schemas.microsoft.com/office/drawing/2014/main" id="{B85B1A1A-A167-4360-9CCD-40A23CD516DE}"/>
                  </a:ext>
                </a:extLst>
              </p:cNvPr>
              <p:cNvSpPr>
                <a:spLocks noChangeArrowheads="1"/>
              </p:cNvSpPr>
              <p:nvPr/>
            </p:nvSpPr>
            <p:spPr bwMode="auto">
              <a:xfrm>
                <a:off x="4560" y="1392"/>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24" name="Oval 60">
                <a:extLst>
                  <a:ext uri="{FF2B5EF4-FFF2-40B4-BE49-F238E27FC236}">
                    <a16:creationId xmlns:a16="http://schemas.microsoft.com/office/drawing/2014/main" id="{74072B77-A50A-4754-A2DD-F99DB77F74A7}"/>
                  </a:ext>
                </a:extLst>
              </p:cNvPr>
              <p:cNvSpPr>
                <a:spLocks noChangeArrowheads="1"/>
              </p:cNvSpPr>
              <p:nvPr/>
            </p:nvSpPr>
            <p:spPr bwMode="auto">
              <a:xfrm>
                <a:off x="4368" y="1440"/>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25" name="Oval 61">
                <a:extLst>
                  <a:ext uri="{FF2B5EF4-FFF2-40B4-BE49-F238E27FC236}">
                    <a16:creationId xmlns:a16="http://schemas.microsoft.com/office/drawing/2014/main" id="{87FE9C54-E597-4FCD-B3A5-AF72710263AF}"/>
                  </a:ext>
                </a:extLst>
              </p:cNvPr>
              <p:cNvSpPr>
                <a:spLocks noChangeArrowheads="1"/>
              </p:cNvSpPr>
              <p:nvPr/>
            </p:nvSpPr>
            <p:spPr bwMode="auto">
              <a:xfrm>
                <a:off x="4176" y="1632"/>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26" name="Oval 62">
                <a:extLst>
                  <a:ext uri="{FF2B5EF4-FFF2-40B4-BE49-F238E27FC236}">
                    <a16:creationId xmlns:a16="http://schemas.microsoft.com/office/drawing/2014/main" id="{D50FBA59-354B-4F07-80F1-4B0C334A84E8}"/>
                  </a:ext>
                </a:extLst>
              </p:cNvPr>
              <p:cNvSpPr>
                <a:spLocks noChangeArrowheads="1"/>
              </p:cNvSpPr>
              <p:nvPr/>
            </p:nvSpPr>
            <p:spPr bwMode="auto">
              <a:xfrm>
                <a:off x="4272" y="1536"/>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27" name="Oval 63">
                <a:extLst>
                  <a:ext uri="{FF2B5EF4-FFF2-40B4-BE49-F238E27FC236}">
                    <a16:creationId xmlns:a16="http://schemas.microsoft.com/office/drawing/2014/main" id="{6EBF5086-520A-4E7B-8D1C-7F2094471423}"/>
                  </a:ext>
                </a:extLst>
              </p:cNvPr>
              <p:cNvSpPr>
                <a:spLocks noChangeArrowheads="1"/>
              </p:cNvSpPr>
              <p:nvPr/>
            </p:nvSpPr>
            <p:spPr bwMode="auto">
              <a:xfrm>
                <a:off x="4464" y="1296"/>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28" name="Oval 64">
                <a:extLst>
                  <a:ext uri="{FF2B5EF4-FFF2-40B4-BE49-F238E27FC236}">
                    <a16:creationId xmlns:a16="http://schemas.microsoft.com/office/drawing/2014/main" id="{BA70D7B6-0194-4547-AA02-8C8D7521618E}"/>
                  </a:ext>
                </a:extLst>
              </p:cNvPr>
              <p:cNvSpPr>
                <a:spLocks noChangeArrowheads="1"/>
              </p:cNvSpPr>
              <p:nvPr/>
            </p:nvSpPr>
            <p:spPr bwMode="auto">
              <a:xfrm>
                <a:off x="4704" y="1296"/>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29" name="Oval 65">
                <a:extLst>
                  <a:ext uri="{FF2B5EF4-FFF2-40B4-BE49-F238E27FC236}">
                    <a16:creationId xmlns:a16="http://schemas.microsoft.com/office/drawing/2014/main" id="{5E471A4A-7F5B-444E-BA14-FEB32EB33FE2}"/>
                  </a:ext>
                </a:extLst>
              </p:cNvPr>
              <p:cNvSpPr>
                <a:spLocks noChangeArrowheads="1"/>
              </p:cNvSpPr>
              <p:nvPr/>
            </p:nvSpPr>
            <p:spPr bwMode="auto">
              <a:xfrm>
                <a:off x="4656" y="1488"/>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30" name="Oval 66">
                <a:extLst>
                  <a:ext uri="{FF2B5EF4-FFF2-40B4-BE49-F238E27FC236}">
                    <a16:creationId xmlns:a16="http://schemas.microsoft.com/office/drawing/2014/main" id="{2983C91D-15EC-473C-A414-0E6FE301B9BC}"/>
                  </a:ext>
                </a:extLst>
              </p:cNvPr>
              <p:cNvSpPr>
                <a:spLocks noChangeArrowheads="1"/>
              </p:cNvSpPr>
              <p:nvPr/>
            </p:nvSpPr>
            <p:spPr bwMode="auto">
              <a:xfrm>
                <a:off x="4464" y="1536"/>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31" name="Oval 67">
                <a:extLst>
                  <a:ext uri="{FF2B5EF4-FFF2-40B4-BE49-F238E27FC236}">
                    <a16:creationId xmlns:a16="http://schemas.microsoft.com/office/drawing/2014/main" id="{74FCE65B-7609-47EC-8386-351216233FA4}"/>
                  </a:ext>
                </a:extLst>
              </p:cNvPr>
              <p:cNvSpPr>
                <a:spLocks noChangeArrowheads="1"/>
              </p:cNvSpPr>
              <p:nvPr/>
            </p:nvSpPr>
            <p:spPr bwMode="auto">
              <a:xfrm>
                <a:off x="4032" y="1440"/>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32" name="Oval 68">
                <a:extLst>
                  <a:ext uri="{FF2B5EF4-FFF2-40B4-BE49-F238E27FC236}">
                    <a16:creationId xmlns:a16="http://schemas.microsoft.com/office/drawing/2014/main" id="{9A5766D6-6BD2-4F2B-866C-F33E9BF4196C}"/>
                  </a:ext>
                </a:extLst>
              </p:cNvPr>
              <p:cNvSpPr>
                <a:spLocks noChangeArrowheads="1"/>
              </p:cNvSpPr>
              <p:nvPr/>
            </p:nvSpPr>
            <p:spPr bwMode="auto">
              <a:xfrm>
                <a:off x="4608" y="1632"/>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grpSp>
        <p:grpSp>
          <p:nvGrpSpPr>
            <p:cNvPr id="36933" name="Group 69">
              <a:extLst>
                <a:ext uri="{FF2B5EF4-FFF2-40B4-BE49-F238E27FC236}">
                  <a16:creationId xmlns:a16="http://schemas.microsoft.com/office/drawing/2014/main" id="{913F2E98-CE13-4865-8945-227292D33D7E}"/>
                </a:ext>
              </a:extLst>
            </p:cNvPr>
            <p:cNvGrpSpPr>
              <a:grpSpLocks/>
            </p:cNvGrpSpPr>
            <p:nvPr/>
          </p:nvGrpSpPr>
          <p:grpSpPr bwMode="auto">
            <a:xfrm flipH="1">
              <a:off x="4416" y="1296"/>
              <a:ext cx="720" cy="672"/>
              <a:chOff x="4032" y="1008"/>
              <a:chExt cx="720" cy="672"/>
            </a:xfrm>
          </p:grpSpPr>
          <p:sp>
            <p:nvSpPr>
              <p:cNvPr id="36934" name="Oval 70">
                <a:extLst>
                  <a:ext uri="{FF2B5EF4-FFF2-40B4-BE49-F238E27FC236}">
                    <a16:creationId xmlns:a16="http://schemas.microsoft.com/office/drawing/2014/main" id="{23E9F3ED-B267-46A6-8208-0856DC889380}"/>
                  </a:ext>
                </a:extLst>
              </p:cNvPr>
              <p:cNvSpPr>
                <a:spLocks noChangeArrowheads="1"/>
              </p:cNvSpPr>
              <p:nvPr/>
            </p:nvSpPr>
            <p:spPr bwMode="auto">
              <a:xfrm>
                <a:off x="4176" y="1008"/>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35" name="Oval 71">
                <a:extLst>
                  <a:ext uri="{FF2B5EF4-FFF2-40B4-BE49-F238E27FC236}">
                    <a16:creationId xmlns:a16="http://schemas.microsoft.com/office/drawing/2014/main" id="{FFF10142-1683-4B00-BD15-A0922CA01604}"/>
                  </a:ext>
                </a:extLst>
              </p:cNvPr>
              <p:cNvSpPr>
                <a:spLocks noChangeArrowheads="1"/>
              </p:cNvSpPr>
              <p:nvPr/>
            </p:nvSpPr>
            <p:spPr bwMode="auto">
              <a:xfrm>
                <a:off x="4416" y="1008"/>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36" name="Oval 72">
                <a:extLst>
                  <a:ext uri="{FF2B5EF4-FFF2-40B4-BE49-F238E27FC236}">
                    <a16:creationId xmlns:a16="http://schemas.microsoft.com/office/drawing/2014/main" id="{9953CE27-CA0E-4E05-B4CD-C57749AFF075}"/>
                  </a:ext>
                </a:extLst>
              </p:cNvPr>
              <p:cNvSpPr>
                <a:spLocks noChangeArrowheads="1"/>
              </p:cNvSpPr>
              <p:nvPr/>
            </p:nvSpPr>
            <p:spPr bwMode="auto">
              <a:xfrm>
                <a:off x="4176" y="1248"/>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37" name="Oval 73">
                <a:extLst>
                  <a:ext uri="{FF2B5EF4-FFF2-40B4-BE49-F238E27FC236}">
                    <a16:creationId xmlns:a16="http://schemas.microsoft.com/office/drawing/2014/main" id="{1154409E-E00D-4B7A-8A07-887E0C8D6C6D}"/>
                  </a:ext>
                </a:extLst>
              </p:cNvPr>
              <p:cNvSpPr>
                <a:spLocks noChangeArrowheads="1"/>
              </p:cNvSpPr>
              <p:nvPr/>
            </p:nvSpPr>
            <p:spPr bwMode="auto">
              <a:xfrm>
                <a:off x="4272" y="1104"/>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38" name="Oval 74">
                <a:extLst>
                  <a:ext uri="{FF2B5EF4-FFF2-40B4-BE49-F238E27FC236}">
                    <a16:creationId xmlns:a16="http://schemas.microsoft.com/office/drawing/2014/main" id="{820717DD-ED44-4FCB-8EFE-6BD52C6E6F68}"/>
                  </a:ext>
                </a:extLst>
              </p:cNvPr>
              <p:cNvSpPr>
                <a:spLocks noChangeArrowheads="1"/>
              </p:cNvSpPr>
              <p:nvPr/>
            </p:nvSpPr>
            <p:spPr bwMode="auto">
              <a:xfrm>
                <a:off x="4512" y="1104"/>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39" name="Oval 75">
                <a:extLst>
                  <a:ext uri="{FF2B5EF4-FFF2-40B4-BE49-F238E27FC236}">
                    <a16:creationId xmlns:a16="http://schemas.microsoft.com/office/drawing/2014/main" id="{8E2755B3-FC5C-4BE2-85A3-E7ED263E41E4}"/>
                  </a:ext>
                </a:extLst>
              </p:cNvPr>
              <p:cNvSpPr>
                <a:spLocks noChangeArrowheads="1"/>
              </p:cNvSpPr>
              <p:nvPr/>
            </p:nvSpPr>
            <p:spPr bwMode="auto">
              <a:xfrm>
                <a:off x="4032" y="1104"/>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40" name="Oval 76">
                <a:extLst>
                  <a:ext uri="{FF2B5EF4-FFF2-40B4-BE49-F238E27FC236}">
                    <a16:creationId xmlns:a16="http://schemas.microsoft.com/office/drawing/2014/main" id="{D7EEB015-79C0-45B8-BCFA-95AEFF5756F0}"/>
                  </a:ext>
                </a:extLst>
              </p:cNvPr>
              <p:cNvSpPr>
                <a:spLocks noChangeArrowheads="1"/>
              </p:cNvSpPr>
              <p:nvPr/>
            </p:nvSpPr>
            <p:spPr bwMode="auto">
              <a:xfrm>
                <a:off x="4464" y="1200"/>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41" name="Oval 77">
                <a:extLst>
                  <a:ext uri="{FF2B5EF4-FFF2-40B4-BE49-F238E27FC236}">
                    <a16:creationId xmlns:a16="http://schemas.microsoft.com/office/drawing/2014/main" id="{111EC78F-04AD-4942-97D1-89CA21D8A139}"/>
                  </a:ext>
                </a:extLst>
              </p:cNvPr>
              <p:cNvSpPr>
                <a:spLocks noChangeArrowheads="1"/>
              </p:cNvSpPr>
              <p:nvPr/>
            </p:nvSpPr>
            <p:spPr bwMode="auto">
              <a:xfrm>
                <a:off x="4368" y="1200"/>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42" name="Oval 78">
                <a:extLst>
                  <a:ext uri="{FF2B5EF4-FFF2-40B4-BE49-F238E27FC236}">
                    <a16:creationId xmlns:a16="http://schemas.microsoft.com/office/drawing/2014/main" id="{A4A1031E-B054-49E4-ACEC-B4710332CBBE}"/>
                  </a:ext>
                </a:extLst>
              </p:cNvPr>
              <p:cNvSpPr>
                <a:spLocks noChangeArrowheads="1"/>
              </p:cNvSpPr>
              <p:nvPr/>
            </p:nvSpPr>
            <p:spPr bwMode="auto">
              <a:xfrm>
                <a:off x="4608" y="1200"/>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43" name="Oval 79">
                <a:extLst>
                  <a:ext uri="{FF2B5EF4-FFF2-40B4-BE49-F238E27FC236}">
                    <a16:creationId xmlns:a16="http://schemas.microsoft.com/office/drawing/2014/main" id="{8D337EAD-05EE-4B1E-AA09-2B19AAD9F291}"/>
                  </a:ext>
                </a:extLst>
              </p:cNvPr>
              <p:cNvSpPr>
                <a:spLocks noChangeArrowheads="1"/>
              </p:cNvSpPr>
              <p:nvPr/>
            </p:nvSpPr>
            <p:spPr bwMode="auto">
              <a:xfrm>
                <a:off x="4560" y="1392"/>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44" name="Oval 80">
                <a:extLst>
                  <a:ext uri="{FF2B5EF4-FFF2-40B4-BE49-F238E27FC236}">
                    <a16:creationId xmlns:a16="http://schemas.microsoft.com/office/drawing/2014/main" id="{12751F7E-A489-470E-8032-250ECE862B38}"/>
                  </a:ext>
                </a:extLst>
              </p:cNvPr>
              <p:cNvSpPr>
                <a:spLocks noChangeArrowheads="1"/>
              </p:cNvSpPr>
              <p:nvPr/>
            </p:nvSpPr>
            <p:spPr bwMode="auto">
              <a:xfrm>
                <a:off x="4368" y="1440"/>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45" name="Oval 81">
                <a:extLst>
                  <a:ext uri="{FF2B5EF4-FFF2-40B4-BE49-F238E27FC236}">
                    <a16:creationId xmlns:a16="http://schemas.microsoft.com/office/drawing/2014/main" id="{2753F7F3-520F-41CE-A5BD-F0DD6B39B4C2}"/>
                  </a:ext>
                </a:extLst>
              </p:cNvPr>
              <p:cNvSpPr>
                <a:spLocks noChangeArrowheads="1"/>
              </p:cNvSpPr>
              <p:nvPr/>
            </p:nvSpPr>
            <p:spPr bwMode="auto">
              <a:xfrm>
                <a:off x="4176" y="1632"/>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46" name="Oval 82">
                <a:extLst>
                  <a:ext uri="{FF2B5EF4-FFF2-40B4-BE49-F238E27FC236}">
                    <a16:creationId xmlns:a16="http://schemas.microsoft.com/office/drawing/2014/main" id="{1583EF27-682D-40A4-A1D4-7DD5522E1A93}"/>
                  </a:ext>
                </a:extLst>
              </p:cNvPr>
              <p:cNvSpPr>
                <a:spLocks noChangeArrowheads="1"/>
              </p:cNvSpPr>
              <p:nvPr/>
            </p:nvSpPr>
            <p:spPr bwMode="auto">
              <a:xfrm>
                <a:off x="4272" y="1536"/>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47" name="Oval 83">
                <a:extLst>
                  <a:ext uri="{FF2B5EF4-FFF2-40B4-BE49-F238E27FC236}">
                    <a16:creationId xmlns:a16="http://schemas.microsoft.com/office/drawing/2014/main" id="{CA1BB793-BC59-479C-B440-AD8DF58A7DAE}"/>
                  </a:ext>
                </a:extLst>
              </p:cNvPr>
              <p:cNvSpPr>
                <a:spLocks noChangeArrowheads="1"/>
              </p:cNvSpPr>
              <p:nvPr/>
            </p:nvSpPr>
            <p:spPr bwMode="auto">
              <a:xfrm>
                <a:off x="4464" y="1296"/>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48" name="Oval 84">
                <a:extLst>
                  <a:ext uri="{FF2B5EF4-FFF2-40B4-BE49-F238E27FC236}">
                    <a16:creationId xmlns:a16="http://schemas.microsoft.com/office/drawing/2014/main" id="{E6223E6F-93EE-4A54-B92F-DA742C1E1168}"/>
                  </a:ext>
                </a:extLst>
              </p:cNvPr>
              <p:cNvSpPr>
                <a:spLocks noChangeArrowheads="1"/>
              </p:cNvSpPr>
              <p:nvPr/>
            </p:nvSpPr>
            <p:spPr bwMode="auto">
              <a:xfrm>
                <a:off x="4704" y="1296"/>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49" name="Oval 85">
                <a:extLst>
                  <a:ext uri="{FF2B5EF4-FFF2-40B4-BE49-F238E27FC236}">
                    <a16:creationId xmlns:a16="http://schemas.microsoft.com/office/drawing/2014/main" id="{91F72449-622F-40AE-A8EC-EB7D31D7C772}"/>
                  </a:ext>
                </a:extLst>
              </p:cNvPr>
              <p:cNvSpPr>
                <a:spLocks noChangeArrowheads="1"/>
              </p:cNvSpPr>
              <p:nvPr/>
            </p:nvSpPr>
            <p:spPr bwMode="auto">
              <a:xfrm>
                <a:off x="4656" y="1488"/>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50" name="Oval 86">
                <a:extLst>
                  <a:ext uri="{FF2B5EF4-FFF2-40B4-BE49-F238E27FC236}">
                    <a16:creationId xmlns:a16="http://schemas.microsoft.com/office/drawing/2014/main" id="{1A2CD719-7CC8-48B1-B7A6-20C188E2B054}"/>
                  </a:ext>
                </a:extLst>
              </p:cNvPr>
              <p:cNvSpPr>
                <a:spLocks noChangeArrowheads="1"/>
              </p:cNvSpPr>
              <p:nvPr/>
            </p:nvSpPr>
            <p:spPr bwMode="auto">
              <a:xfrm>
                <a:off x="4464" y="1536"/>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51" name="Oval 87">
                <a:extLst>
                  <a:ext uri="{FF2B5EF4-FFF2-40B4-BE49-F238E27FC236}">
                    <a16:creationId xmlns:a16="http://schemas.microsoft.com/office/drawing/2014/main" id="{F62B8F08-3C27-4DD9-8508-503E4B961A4B}"/>
                  </a:ext>
                </a:extLst>
              </p:cNvPr>
              <p:cNvSpPr>
                <a:spLocks noChangeArrowheads="1"/>
              </p:cNvSpPr>
              <p:nvPr/>
            </p:nvSpPr>
            <p:spPr bwMode="auto">
              <a:xfrm>
                <a:off x="4032" y="1440"/>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52" name="Oval 88">
                <a:extLst>
                  <a:ext uri="{FF2B5EF4-FFF2-40B4-BE49-F238E27FC236}">
                    <a16:creationId xmlns:a16="http://schemas.microsoft.com/office/drawing/2014/main" id="{3DF518C8-D675-4A56-909D-7D0DD71A5AF9}"/>
                  </a:ext>
                </a:extLst>
              </p:cNvPr>
              <p:cNvSpPr>
                <a:spLocks noChangeArrowheads="1"/>
              </p:cNvSpPr>
              <p:nvPr/>
            </p:nvSpPr>
            <p:spPr bwMode="auto">
              <a:xfrm>
                <a:off x="4608" y="1632"/>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grpSp>
        <p:grpSp>
          <p:nvGrpSpPr>
            <p:cNvPr id="36953" name="Group 89">
              <a:extLst>
                <a:ext uri="{FF2B5EF4-FFF2-40B4-BE49-F238E27FC236}">
                  <a16:creationId xmlns:a16="http://schemas.microsoft.com/office/drawing/2014/main" id="{6AB6907C-6776-4ACC-A9C8-4241792C5BBC}"/>
                </a:ext>
              </a:extLst>
            </p:cNvPr>
            <p:cNvGrpSpPr>
              <a:grpSpLocks/>
            </p:cNvGrpSpPr>
            <p:nvPr/>
          </p:nvGrpSpPr>
          <p:grpSpPr bwMode="auto">
            <a:xfrm flipH="1">
              <a:off x="3792" y="1296"/>
              <a:ext cx="720" cy="672"/>
              <a:chOff x="4032" y="1008"/>
              <a:chExt cx="720" cy="672"/>
            </a:xfrm>
          </p:grpSpPr>
          <p:sp>
            <p:nvSpPr>
              <p:cNvPr id="36954" name="Oval 90">
                <a:extLst>
                  <a:ext uri="{FF2B5EF4-FFF2-40B4-BE49-F238E27FC236}">
                    <a16:creationId xmlns:a16="http://schemas.microsoft.com/office/drawing/2014/main" id="{B787DF63-04A3-456C-AEA6-F69B19777C90}"/>
                  </a:ext>
                </a:extLst>
              </p:cNvPr>
              <p:cNvSpPr>
                <a:spLocks noChangeArrowheads="1"/>
              </p:cNvSpPr>
              <p:nvPr/>
            </p:nvSpPr>
            <p:spPr bwMode="auto">
              <a:xfrm>
                <a:off x="4176" y="1008"/>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55" name="Oval 91">
                <a:extLst>
                  <a:ext uri="{FF2B5EF4-FFF2-40B4-BE49-F238E27FC236}">
                    <a16:creationId xmlns:a16="http://schemas.microsoft.com/office/drawing/2014/main" id="{5C48E13E-EC5C-4437-BD58-E90B4889FD19}"/>
                  </a:ext>
                </a:extLst>
              </p:cNvPr>
              <p:cNvSpPr>
                <a:spLocks noChangeArrowheads="1"/>
              </p:cNvSpPr>
              <p:nvPr/>
            </p:nvSpPr>
            <p:spPr bwMode="auto">
              <a:xfrm>
                <a:off x="4416" y="1008"/>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56" name="Oval 92">
                <a:extLst>
                  <a:ext uri="{FF2B5EF4-FFF2-40B4-BE49-F238E27FC236}">
                    <a16:creationId xmlns:a16="http://schemas.microsoft.com/office/drawing/2014/main" id="{BE8F6CCF-730F-4073-AC53-0F0D35B53ED6}"/>
                  </a:ext>
                </a:extLst>
              </p:cNvPr>
              <p:cNvSpPr>
                <a:spLocks noChangeArrowheads="1"/>
              </p:cNvSpPr>
              <p:nvPr/>
            </p:nvSpPr>
            <p:spPr bwMode="auto">
              <a:xfrm>
                <a:off x="4176" y="1248"/>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57" name="Oval 93">
                <a:extLst>
                  <a:ext uri="{FF2B5EF4-FFF2-40B4-BE49-F238E27FC236}">
                    <a16:creationId xmlns:a16="http://schemas.microsoft.com/office/drawing/2014/main" id="{F1BFA41F-9B35-4807-8C45-7E50B3A82E46}"/>
                  </a:ext>
                </a:extLst>
              </p:cNvPr>
              <p:cNvSpPr>
                <a:spLocks noChangeArrowheads="1"/>
              </p:cNvSpPr>
              <p:nvPr/>
            </p:nvSpPr>
            <p:spPr bwMode="auto">
              <a:xfrm>
                <a:off x="4272" y="1104"/>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58" name="Oval 94">
                <a:extLst>
                  <a:ext uri="{FF2B5EF4-FFF2-40B4-BE49-F238E27FC236}">
                    <a16:creationId xmlns:a16="http://schemas.microsoft.com/office/drawing/2014/main" id="{9A7FBE1B-3505-4B44-9B6A-BEA6D2422B3D}"/>
                  </a:ext>
                </a:extLst>
              </p:cNvPr>
              <p:cNvSpPr>
                <a:spLocks noChangeArrowheads="1"/>
              </p:cNvSpPr>
              <p:nvPr/>
            </p:nvSpPr>
            <p:spPr bwMode="auto">
              <a:xfrm>
                <a:off x="4512" y="1104"/>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59" name="Oval 95">
                <a:extLst>
                  <a:ext uri="{FF2B5EF4-FFF2-40B4-BE49-F238E27FC236}">
                    <a16:creationId xmlns:a16="http://schemas.microsoft.com/office/drawing/2014/main" id="{A2F8940D-D325-43AB-BF48-D6048D31E76C}"/>
                  </a:ext>
                </a:extLst>
              </p:cNvPr>
              <p:cNvSpPr>
                <a:spLocks noChangeArrowheads="1"/>
              </p:cNvSpPr>
              <p:nvPr/>
            </p:nvSpPr>
            <p:spPr bwMode="auto">
              <a:xfrm>
                <a:off x="4032" y="1104"/>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60" name="Oval 96">
                <a:extLst>
                  <a:ext uri="{FF2B5EF4-FFF2-40B4-BE49-F238E27FC236}">
                    <a16:creationId xmlns:a16="http://schemas.microsoft.com/office/drawing/2014/main" id="{C3B7BC61-7DB4-46CB-9B7F-184443E5045E}"/>
                  </a:ext>
                </a:extLst>
              </p:cNvPr>
              <p:cNvSpPr>
                <a:spLocks noChangeArrowheads="1"/>
              </p:cNvSpPr>
              <p:nvPr/>
            </p:nvSpPr>
            <p:spPr bwMode="auto">
              <a:xfrm>
                <a:off x="4464" y="1200"/>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61" name="Oval 97">
                <a:extLst>
                  <a:ext uri="{FF2B5EF4-FFF2-40B4-BE49-F238E27FC236}">
                    <a16:creationId xmlns:a16="http://schemas.microsoft.com/office/drawing/2014/main" id="{3938F666-39C0-4605-BAE2-43E743A8A4EE}"/>
                  </a:ext>
                </a:extLst>
              </p:cNvPr>
              <p:cNvSpPr>
                <a:spLocks noChangeArrowheads="1"/>
              </p:cNvSpPr>
              <p:nvPr/>
            </p:nvSpPr>
            <p:spPr bwMode="auto">
              <a:xfrm>
                <a:off x="4368" y="1200"/>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62" name="Oval 98">
                <a:extLst>
                  <a:ext uri="{FF2B5EF4-FFF2-40B4-BE49-F238E27FC236}">
                    <a16:creationId xmlns:a16="http://schemas.microsoft.com/office/drawing/2014/main" id="{C91B605A-BA30-4D07-9FF1-731C6E1FAE08}"/>
                  </a:ext>
                </a:extLst>
              </p:cNvPr>
              <p:cNvSpPr>
                <a:spLocks noChangeArrowheads="1"/>
              </p:cNvSpPr>
              <p:nvPr/>
            </p:nvSpPr>
            <p:spPr bwMode="auto">
              <a:xfrm>
                <a:off x="4608" y="1200"/>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63" name="Oval 99">
                <a:extLst>
                  <a:ext uri="{FF2B5EF4-FFF2-40B4-BE49-F238E27FC236}">
                    <a16:creationId xmlns:a16="http://schemas.microsoft.com/office/drawing/2014/main" id="{95435839-5EAD-4AD1-83D6-A2F0DA83C87E}"/>
                  </a:ext>
                </a:extLst>
              </p:cNvPr>
              <p:cNvSpPr>
                <a:spLocks noChangeArrowheads="1"/>
              </p:cNvSpPr>
              <p:nvPr/>
            </p:nvSpPr>
            <p:spPr bwMode="auto">
              <a:xfrm>
                <a:off x="4560" y="1392"/>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64" name="Oval 100">
                <a:extLst>
                  <a:ext uri="{FF2B5EF4-FFF2-40B4-BE49-F238E27FC236}">
                    <a16:creationId xmlns:a16="http://schemas.microsoft.com/office/drawing/2014/main" id="{D4715963-CB54-419E-8C53-53E0B60546FC}"/>
                  </a:ext>
                </a:extLst>
              </p:cNvPr>
              <p:cNvSpPr>
                <a:spLocks noChangeArrowheads="1"/>
              </p:cNvSpPr>
              <p:nvPr/>
            </p:nvSpPr>
            <p:spPr bwMode="auto">
              <a:xfrm>
                <a:off x="4368" y="1440"/>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65" name="Oval 101">
                <a:extLst>
                  <a:ext uri="{FF2B5EF4-FFF2-40B4-BE49-F238E27FC236}">
                    <a16:creationId xmlns:a16="http://schemas.microsoft.com/office/drawing/2014/main" id="{B13EFEF9-5854-44C0-8FB7-4BFFA9644ADF}"/>
                  </a:ext>
                </a:extLst>
              </p:cNvPr>
              <p:cNvSpPr>
                <a:spLocks noChangeArrowheads="1"/>
              </p:cNvSpPr>
              <p:nvPr/>
            </p:nvSpPr>
            <p:spPr bwMode="auto">
              <a:xfrm>
                <a:off x="4176" y="1632"/>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66" name="Oval 102">
                <a:extLst>
                  <a:ext uri="{FF2B5EF4-FFF2-40B4-BE49-F238E27FC236}">
                    <a16:creationId xmlns:a16="http://schemas.microsoft.com/office/drawing/2014/main" id="{1C4D5CEC-BD90-41DA-9D45-6E7BAC888C35}"/>
                  </a:ext>
                </a:extLst>
              </p:cNvPr>
              <p:cNvSpPr>
                <a:spLocks noChangeArrowheads="1"/>
              </p:cNvSpPr>
              <p:nvPr/>
            </p:nvSpPr>
            <p:spPr bwMode="auto">
              <a:xfrm>
                <a:off x="4272" y="1536"/>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67" name="Oval 103">
                <a:extLst>
                  <a:ext uri="{FF2B5EF4-FFF2-40B4-BE49-F238E27FC236}">
                    <a16:creationId xmlns:a16="http://schemas.microsoft.com/office/drawing/2014/main" id="{B14D2BC7-AD66-4217-AB87-B1F5ADE1D459}"/>
                  </a:ext>
                </a:extLst>
              </p:cNvPr>
              <p:cNvSpPr>
                <a:spLocks noChangeArrowheads="1"/>
              </p:cNvSpPr>
              <p:nvPr/>
            </p:nvSpPr>
            <p:spPr bwMode="auto">
              <a:xfrm>
                <a:off x="4464" y="1296"/>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68" name="Oval 104">
                <a:extLst>
                  <a:ext uri="{FF2B5EF4-FFF2-40B4-BE49-F238E27FC236}">
                    <a16:creationId xmlns:a16="http://schemas.microsoft.com/office/drawing/2014/main" id="{CD4FC6A3-C735-4CE2-B9FB-564F585A4792}"/>
                  </a:ext>
                </a:extLst>
              </p:cNvPr>
              <p:cNvSpPr>
                <a:spLocks noChangeArrowheads="1"/>
              </p:cNvSpPr>
              <p:nvPr/>
            </p:nvSpPr>
            <p:spPr bwMode="auto">
              <a:xfrm>
                <a:off x="4704" y="1296"/>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69" name="Oval 105">
                <a:extLst>
                  <a:ext uri="{FF2B5EF4-FFF2-40B4-BE49-F238E27FC236}">
                    <a16:creationId xmlns:a16="http://schemas.microsoft.com/office/drawing/2014/main" id="{FA61C4D3-DEED-4EF7-874B-0EFC4B97F76A}"/>
                  </a:ext>
                </a:extLst>
              </p:cNvPr>
              <p:cNvSpPr>
                <a:spLocks noChangeArrowheads="1"/>
              </p:cNvSpPr>
              <p:nvPr/>
            </p:nvSpPr>
            <p:spPr bwMode="auto">
              <a:xfrm>
                <a:off x="4656" y="1488"/>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70" name="Oval 106">
                <a:extLst>
                  <a:ext uri="{FF2B5EF4-FFF2-40B4-BE49-F238E27FC236}">
                    <a16:creationId xmlns:a16="http://schemas.microsoft.com/office/drawing/2014/main" id="{33950EB4-F36F-4670-A669-301F944A40AE}"/>
                  </a:ext>
                </a:extLst>
              </p:cNvPr>
              <p:cNvSpPr>
                <a:spLocks noChangeArrowheads="1"/>
              </p:cNvSpPr>
              <p:nvPr/>
            </p:nvSpPr>
            <p:spPr bwMode="auto">
              <a:xfrm>
                <a:off x="4464" y="1536"/>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71" name="Oval 107">
                <a:extLst>
                  <a:ext uri="{FF2B5EF4-FFF2-40B4-BE49-F238E27FC236}">
                    <a16:creationId xmlns:a16="http://schemas.microsoft.com/office/drawing/2014/main" id="{5E4AF1C9-17BE-4730-9570-827C327286C4}"/>
                  </a:ext>
                </a:extLst>
              </p:cNvPr>
              <p:cNvSpPr>
                <a:spLocks noChangeArrowheads="1"/>
              </p:cNvSpPr>
              <p:nvPr/>
            </p:nvSpPr>
            <p:spPr bwMode="auto">
              <a:xfrm>
                <a:off x="4032" y="1440"/>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72" name="Oval 108">
                <a:extLst>
                  <a:ext uri="{FF2B5EF4-FFF2-40B4-BE49-F238E27FC236}">
                    <a16:creationId xmlns:a16="http://schemas.microsoft.com/office/drawing/2014/main" id="{981FF8EC-B07E-43D7-8ECE-328BAAB712FC}"/>
                  </a:ext>
                </a:extLst>
              </p:cNvPr>
              <p:cNvSpPr>
                <a:spLocks noChangeArrowheads="1"/>
              </p:cNvSpPr>
              <p:nvPr/>
            </p:nvSpPr>
            <p:spPr bwMode="auto">
              <a:xfrm>
                <a:off x="4608" y="1632"/>
                <a:ext cx="48"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grpSp>
      </p:grpSp>
      <p:sp>
        <p:nvSpPr>
          <p:cNvPr id="36973" name="Text Box 109">
            <a:extLst>
              <a:ext uri="{FF2B5EF4-FFF2-40B4-BE49-F238E27FC236}">
                <a16:creationId xmlns:a16="http://schemas.microsoft.com/office/drawing/2014/main" id="{4FA4A26B-E0DE-4F6E-961C-2895C6911203}"/>
              </a:ext>
            </a:extLst>
          </p:cNvPr>
          <p:cNvSpPr txBox="1">
            <a:spLocks noChangeArrowheads="1"/>
          </p:cNvSpPr>
          <p:nvPr/>
        </p:nvSpPr>
        <p:spPr bwMode="auto">
          <a:xfrm>
            <a:off x="3886200" y="914400"/>
            <a:ext cx="419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nl-NL" sz="1800"/>
              <a:t>Macroscopische kubus V=a</a:t>
            </a:r>
            <a:r>
              <a:rPr lang="en-US" altLang="nl-NL" sz="1800" baseline="30000"/>
              <a:t>3  </a:t>
            </a:r>
            <a:r>
              <a:rPr lang="en-US" altLang="nl-NL" sz="1800"/>
              <a:t>(m</a:t>
            </a:r>
            <a:r>
              <a:rPr lang="en-US" altLang="nl-NL" sz="1800" baseline="30000"/>
              <a:t>3</a:t>
            </a:r>
            <a:r>
              <a:rPr lang="en-US" altLang="nl-NL" sz="1800"/>
              <a:t>)</a:t>
            </a:r>
          </a:p>
        </p:txBody>
      </p:sp>
      <p:sp>
        <p:nvSpPr>
          <p:cNvPr id="36974" name="Text Box 110">
            <a:extLst>
              <a:ext uri="{FF2B5EF4-FFF2-40B4-BE49-F238E27FC236}">
                <a16:creationId xmlns:a16="http://schemas.microsoft.com/office/drawing/2014/main" id="{3A9026A4-69D0-478F-85D5-29BC4B4E1408}"/>
              </a:ext>
            </a:extLst>
          </p:cNvPr>
          <p:cNvSpPr txBox="1">
            <a:spLocks noChangeArrowheads="1"/>
          </p:cNvSpPr>
          <p:nvPr/>
        </p:nvSpPr>
        <p:spPr bwMode="auto">
          <a:xfrm>
            <a:off x="3886200" y="1371600"/>
            <a:ext cx="426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nl-NL" sz="1800"/>
              <a:t>N deeltjes met massa m en snelheid v</a:t>
            </a:r>
          </a:p>
        </p:txBody>
      </p:sp>
      <p:sp>
        <p:nvSpPr>
          <p:cNvPr id="36975" name="Text Box 111">
            <a:extLst>
              <a:ext uri="{FF2B5EF4-FFF2-40B4-BE49-F238E27FC236}">
                <a16:creationId xmlns:a16="http://schemas.microsoft.com/office/drawing/2014/main" id="{5DA48DA3-7446-42FA-B5CB-E43C2FF35586}"/>
              </a:ext>
            </a:extLst>
          </p:cNvPr>
          <p:cNvSpPr txBox="1">
            <a:spLocks noChangeArrowheads="1"/>
          </p:cNvSpPr>
          <p:nvPr/>
        </p:nvSpPr>
        <p:spPr bwMode="auto">
          <a:xfrm>
            <a:off x="3886200" y="1828800"/>
            <a:ext cx="52578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nl-NL" sz="1800"/>
              <a:t>Snelheden alleen loodrecht op wanden gericht:</a:t>
            </a:r>
          </a:p>
          <a:p>
            <a:r>
              <a:rPr lang="en-US" altLang="nl-NL" sz="1800"/>
              <a:t>1/3</a:t>
            </a:r>
            <a:r>
              <a:rPr lang="en-US" altLang="nl-NL" sz="1800" baseline="30000"/>
              <a:t>e</a:t>
            </a:r>
            <a:r>
              <a:rPr lang="en-US" altLang="nl-NL" sz="1800"/>
              <a:t> x-, 1/3</a:t>
            </a:r>
            <a:r>
              <a:rPr lang="en-US" altLang="nl-NL" sz="1800" baseline="30000"/>
              <a:t>e</a:t>
            </a:r>
            <a:r>
              <a:rPr lang="en-US" altLang="nl-NL" sz="1800"/>
              <a:t> y-, 1/3</a:t>
            </a:r>
            <a:r>
              <a:rPr lang="en-US" altLang="nl-NL" sz="1800" baseline="30000"/>
              <a:t>e</a:t>
            </a:r>
            <a:r>
              <a:rPr lang="en-US" altLang="nl-NL" sz="1800"/>
              <a:t> z-richting</a:t>
            </a:r>
          </a:p>
        </p:txBody>
      </p:sp>
      <p:sp>
        <p:nvSpPr>
          <p:cNvPr id="36976" name="Text Box 112">
            <a:extLst>
              <a:ext uri="{FF2B5EF4-FFF2-40B4-BE49-F238E27FC236}">
                <a16:creationId xmlns:a16="http://schemas.microsoft.com/office/drawing/2014/main" id="{34BE9FF2-5773-4632-B40A-9BBB441B38D1}"/>
              </a:ext>
            </a:extLst>
          </p:cNvPr>
          <p:cNvSpPr txBox="1">
            <a:spLocks noChangeArrowheads="1"/>
          </p:cNvSpPr>
          <p:nvPr/>
        </p:nvSpPr>
        <p:spPr bwMode="auto">
          <a:xfrm>
            <a:off x="3886200" y="2667000"/>
            <a:ext cx="5029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nl-NL" sz="1800"/>
              <a:t>Bekijk de tijd die de deeltjes nodig hebben om a (m) af te leggen, </a:t>
            </a:r>
            <a:r>
              <a:rPr lang="en-US" altLang="nl-NL" sz="1800">
                <a:cs typeface="Arial" panose="020B0604020202020204" pitchFamily="34" charset="0"/>
              </a:rPr>
              <a:t>∆t=a/v</a:t>
            </a:r>
            <a:r>
              <a:rPr lang="en-US" altLang="nl-NL" sz="1800">
                <a:latin typeface="Arial" panose="020B0604020202020204" pitchFamily="34" charset="0"/>
              </a:rPr>
              <a:t>.</a:t>
            </a:r>
          </a:p>
        </p:txBody>
      </p:sp>
      <p:sp>
        <p:nvSpPr>
          <p:cNvPr id="36977" name="Text Box 113">
            <a:extLst>
              <a:ext uri="{FF2B5EF4-FFF2-40B4-BE49-F238E27FC236}">
                <a16:creationId xmlns:a16="http://schemas.microsoft.com/office/drawing/2014/main" id="{AFDFF5A5-6485-4CF3-8526-52A0901E24CB}"/>
              </a:ext>
            </a:extLst>
          </p:cNvPr>
          <p:cNvSpPr txBox="1">
            <a:spLocks noChangeArrowheads="1"/>
          </p:cNvSpPr>
          <p:nvPr/>
        </p:nvSpPr>
        <p:spPr bwMode="auto">
          <a:xfrm>
            <a:off x="762000" y="3657600"/>
            <a:ext cx="5334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nl-NL" sz="1800"/>
              <a:t>In  die tijd botsen alle deeltjes die op  weg  zijn naar de linkerwand op die wand en verandert  de snelheid van v in –v, dus is de kracht op de wand:</a:t>
            </a:r>
          </a:p>
        </p:txBody>
      </p:sp>
      <p:grpSp>
        <p:nvGrpSpPr>
          <p:cNvPr id="36978" name="Group 114">
            <a:extLst>
              <a:ext uri="{FF2B5EF4-FFF2-40B4-BE49-F238E27FC236}">
                <a16:creationId xmlns:a16="http://schemas.microsoft.com/office/drawing/2014/main" id="{5BA93F06-07FB-4DC8-AF1D-5AB32F297254}"/>
              </a:ext>
            </a:extLst>
          </p:cNvPr>
          <p:cNvGrpSpPr>
            <a:grpSpLocks/>
          </p:cNvGrpSpPr>
          <p:nvPr/>
        </p:nvGrpSpPr>
        <p:grpSpPr bwMode="auto">
          <a:xfrm>
            <a:off x="6553200" y="3657600"/>
            <a:ext cx="2362200" cy="2133600"/>
            <a:chOff x="3888" y="2256"/>
            <a:chExt cx="1632" cy="1440"/>
          </a:xfrm>
        </p:grpSpPr>
        <p:sp>
          <p:nvSpPr>
            <p:cNvPr id="36979" name="Rectangle 115">
              <a:extLst>
                <a:ext uri="{FF2B5EF4-FFF2-40B4-BE49-F238E27FC236}">
                  <a16:creationId xmlns:a16="http://schemas.microsoft.com/office/drawing/2014/main" id="{C298CE95-DE45-4A54-A7AA-3D9D397B9C4D}"/>
                </a:ext>
              </a:extLst>
            </p:cNvPr>
            <p:cNvSpPr>
              <a:spLocks noChangeArrowheads="1"/>
            </p:cNvSpPr>
            <p:nvPr/>
          </p:nvSpPr>
          <p:spPr bwMode="auto">
            <a:xfrm>
              <a:off x="3888" y="2256"/>
              <a:ext cx="1632" cy="14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80" name="Oval 116">
              <a:extLst>
                <a:ext uri="{FF2B5EF4-FFF2-40B4-BE49-F238E27FC236}">
                  <a16:creationId xmlns:a16="http://schemas.microsoft.com/office/drawing/2014/main" id="{DDC394BF-3B06-4AB6-9A70-5A13AB598DD7}"/>
                </a:ext>
              </a:extLst>
            </p:cNvPr>
            <p:cNvSpPr>
              <a:spLocks noChangeArrowheads="1"/>
            </p:cNvSpPr>
            <p:nvPr/>
          </p:nvSpPr>
          <p:spPr bwMode="auto">
            <a:xfrm flipH="1">
              <a:off x="4944" y="3072"/>
              <a:ext cx="46"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81" name="Oval 117">
              <a:extLst>
                <a:ext uri="{FF2B5EF4-FFF2-40B4-BE49-F238E27FC236}">
                  <a16:creationId xmlns:a16="http://schemas.microsoft.com/office/drawing/2014/main" id="{B3A34417-4052-4812-A5C2-ADA31820996B}"/>
                </a:ext>
              </a:extLst>
            </p:cNvPr>
            <p:cNvSpPr>
              <a:spLocks noChangeArrowheads="1"/>
            </p:cNvSpPr>
            <p:nvPr/>
          </p:nvSpPr>
          <p:spPr bwMode="auto">
            <a:xfrm flipH="1">
              <a:off x="4560" y="2880"/>
              <a:ext cx="46" cy="48"/>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82" name="AutoShape 118">
              <a:extLst>
                <a:ext uri="{FF2B5EF4-FFF2-40B4-BE49-F238E27FC236}">
                  <a16:creationId xmlns:a16="http://schemas.microsoft.com/office/drawing/2014/main" id="{5CD96728-FF30-4411-A028-BF57830A3DC4}"/>
                </a:ext>
              </a:extLst>
            </p:cNvPr>
            <p:cNvSpPr>
              <a:spLocks noChangeArrowheads="1"/>
            </p:cNvSpPr>
            <p:nvPr/>
          </p:nvSpPr>
          <p:spPr bwMode="auto">
            <a:xfrm>
              <a:off x="4224" y="2880"/>
              <a:ext cx="336" cy="48"/>
            </a:xfrm>
            <a:prstGeom prst="leftArrow">
              <a:avLst>
                <a:gd name="adj1" fmla="val 50000"/>
                <a:gd name="adj2" fmla="val 17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83" name="AutoShape 119">
              <a:extLst>
                <a:ext uri="{FF2B5EF4-FFF2-40B4-BE49-F238E27FC236}">
                  <a16:creationId xmlns:a16="http://schemas.microsoft.com/office/drawing/2014/main" id="{6CC753AC-FCD4-4D69-A929-1B58E352B760}"/>
                </a:ext>
              </a:extLst>
            </p:cNvPr>
            <p:cNvSpPr>
              <a:spLocks noChangeArrowheads="1"/>
            </p:cNvSpPr>
            <p:nvPr/>
          </p:nvSpPr>
          <p:spPr bwMode="auto">
            <a:xfrm flipH="1">
              <a:off x="4992" y="3072"/>
              <a:ext cx="336" cy="48"/>
            </a:xfrm>
            <a:prstGeom prst="leftArrow">
              <a:avLst>
                <a:gd name="adj1" fmla="val 50000"/>
                <a:gd name="adj2" fmla="val 17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grpSp>
      <p:sp>
        <p:nvSpPr>
          <p:cNvPr id="36984" name="Text Box 120">
            <a:extLst>
              <a:ext uri="{FF2B5EF4-FFF2-40B4-BE49-F238E27FC236}">
                <a16:creationId xmlns:a16="http://schemas.microsoft.com/office/drawing/2014/main" id="{25F481B7-660E-4323-B27B-8EC16179A06F}"/>
              </a:ext>
            </a:extLst>
          </p:cNvPr>
          <p:cNvSpPr txBox="1">
            <a:spLocks noChangeArrowheads="1"/>
          </p:cNvSpPr>
          <p:nvPr/>
        </p:nvSpPr>
        <p:spPr bwMode="auto">
          <a:xfrm>
            <a:off x="762000" y="5486400"/>
            <a:ext cx="510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nl-NL" sz="1800"/>
              <a:t>Slechts 1/6</a:t>
            </a:r>
            <a:r>
              <a:rPr lang="en-US" altLang="nl-NL" sz="1800" baseline="30000"/>
              <a:t>e</a:t>
            </a:r>
            <a:r>
              <a:rPr lang="en-US" altLang="nl-NL" sz="1800"/>
              <a:t> van de deeltjes botst in </a:t>
            </a:r>
            <a:r>
              <a:rPr lang="en-US" altLang="nl-NL" sz="1800">
                <a:cs typeface="Arial" panose="020B0604020202020204" pitchFamily="34" charset="0"/>
              </a:rPr>
              <a:t>∆t sec tegen de linkerwand, dus</a:t>
            </a:r>
          </a:p>
        </p:txBody>
      </p:sp>
      <p:graphicFrame>
        <p:nvGraphicFramePr>
          <p:cNvPr id="36985" name="Object 121">
            <a:extLst>
              <a:ext uri="{FF2B5EF4-FFF2-40B4-BE49-F238E27FC236}">
                <a16:creationId xmlns:a16="http://schemas.microsoft.com/office/drawing/2014/main" id="{7345768F-674C-4351-9056-6B20ED80E18B}"/>
              </a:ext>
            </a:extLst>
          </p:cNvPr>
          <p:cNvGraphicFramePr>
            <a:graphicFrameLocks noChangeAspect="1"/>
          </p:cNvGraphicFramePr>
          <p:nvPr/>
        </p:nvGraphicFramePr>
        <p:xfrm>
          <a:off x="1447800" y="4800600"/>
          <a:ext cx="4183063" cy="762000"/>
        </p:xfrm>
        <a:graphic>
          <a:graphicData uri="http://schemas.openxmlformats.org/presentationml/2006/ole">
            <mc:AlternateContent xmlns:mc="http://schemas.openxmlformats.org/markup-compatibility/2006">
              <mc:Choice xmlns:v="urn:schemas-microsoft-com:vml" Requires="v">
                <p:oleObj spid="_x0000_s59454" name="Vergelijking" r:id="rId3" imgW="2463480" imgH="520560" progId="Equation.3">
                  <p:embed/>
                </p:oleObj>
              </mc:Choice>
              <mc:Fallback>
                <p:oleObj name="Vergelijking" r:id="rId3" imgW="2463480" imgH="520560" progId="Equation.3">
                  <p:embed/>
                  <p:pic>
                    <p:nvPicPr>
                      <p:cNvPr id="36985" name="Object 121">
                        <a:extLst>
                          <a:ext uri="{FF2B5EF4-FFF2-40B4-BE49-F238E27FC236}">
                            <a16:creationId xmlns:a16="http://schemas.microsoft.com/office/drawing/2014/main" id="{7345768F-674C-4351-9056-6B20ED80E1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800600"/>
                        <a:ext cx="4183063"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986" name="Object 122">
            <a:extLst>
              <a:ext uri="{FF2B5EF4-FFF2-40B4-BE49-F238E27FC236}">
                <a16:creationId xmlns:a16="http://schemas.microsoft.com/office/drawing/2014/main" id="{A9F45FE8-3F64-4FFA-B13B-7FB4E21330E3}"/>
              </a:ext>
            </a:extLst>
          </p:cNvPr>
          <p:cNvGraphicFramePr>
            <a:graphicFrameLocks noChangeAspect="1"/>
          </p:cNvGraphicFramePr>
          <p:nvPr/>
        </p:nvGraphicFramePr>
        <p:xfrm>
          <a:off x="1371600" y="6019800"/>
          <a:ext cx="6789738" cy="673100"/>
        </p:xfrm>
        <a:graphic>
          <a:graphicData uri="http://schemas.openxmlformats.org/presentationml/2006/ole">
            <mc:AlternateContent xmlns:mc="http://schemas.openxmlformats.org/markup-compatibility/2006">
              <mc:Choice xmlns:v="urn:schemas-microsoft-com:vml" Requires="v">
                <p:oleObj spid="_x0000_s59455" name="Vergelijking" r:id="rId5" imgW="3632040" imgH="419040" progId="Equation.3">
                  <p:embed/>
                </p:oleObj>
              </mc:Choice>
              <mc:Fallback>
                <p:oleObj name="Vergelijking" r:id="rId5" imgW="3632040" imgH="419040" progId="Equation.3">
                  <p:embed/>
                  <p:pic>
                    <p:nvPicPr>
                      <p:cNvPr id="36986" name="Object 122">
                        <a:extLst>
                          <a:ext uri="{FF2B5EF4-FFF2-40B4-BE49-F238E27FC236}">
                            <a16:creationId xmlns:a16="http://schemas.microsoft.com/office/drawing/2014/main" id="{A9F45FE8-3F64-4FFA-B13B-7FB4E21330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6019800"/>
                        <a:ext cx="6789738" cy="673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36987" name="Group 123">
            <a:extLst>
              <a:ext uri="{FF2B5EF4-FFF2-40B4-BE49-F238E27FC236}">
                <a16:creationId xmlns:a16="http://schemas.microsoft.com/office/drawing/2014/main" id="{44D3CF65-BA51-4039-AE10-E987300970F1}"/>
              </a:ext>
            </a:extLst>
          </p:cNvPr>
          <p:cNvGrpSpPr>
            <a:grpSpLocks/>
          </p:cNvGrpSpPr>
          <p:nvPr/>
        </p:nvGrpSpPr>
        <p:grpSpPr bwMode="auto">
          <a:xfrm>
            <a:off x="838200" y="914400"/>
            <a:ext cx="2819400" cy="2652713"/>
            <a:chOff x="528" y="576"/>
            <a:chExt cx="1776" cy="1671"/>
          </a:xfrm>
        </p:grpSpPr>
        <p:sp>
          <p:nvSpPr>
            <p:cNvPr id="36988" name="AutoShape 124">
              <a:extLst>
                <a:ext uri="{FF2B5EF4-FFF2-40B4-BE49-F238E27FC236}">
                  <a16:creationId xmlns:a16="http://schemas.microsoft.com/office/drawing/2014/main" id="{199BC4B7-705C-4B0E-B817-FE6C008E5636}"/>
                </a:ext>
              </a:extLst>
            </p:cNvPr>
            <p:cNvSpPr>
              <a:spLocks/>
            </p:cNvSpPr>
            <p:nvPr/>
          </p:nvSpPr>
          <p:spPr bwMode="auto">
            <a:xfrm>
              <a:off x="2016" y="576"/>
              <a:ext cx="96" cy="1344"/>
            </a:xfrm>
            <a:prstGeom prst="rightBrace">
              <a:avLst>
                <a:gd name="adj1" fmla="val 116667"/>
                <a:gd name="adj2" fmla="val 50000"/>
              </a:avLst>
            </a:prstGeom>
            <a:noFill/>
            <a:ln w="952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89" name="AutoShape 125">
              <a:extLst>
                <a:ext uri="{FF2B5EF4-FFF2-40B4-BE49-F238E27FC236}">
                  <a16:creationId xmlns:a16="http://schemas.microsoft.com/office/drawing/2014/main" id="{A7D80540-0113-49BE-876F-FD5C16F848AB}"/>
                </a:ext>
              </a:extLst>
            </p:cNvPr>
            <p:cNvSpPr>
              <a:spLocks/>
            </p:cNvSpPr>
            <p:nvPr/>
          </p:nvSpPr>
          <p:spPr bwMode="auto">
            <a:xfrm rot="5400000">
              <a:off x="1152" y="1344"/>
              <a:ext cx="96" cy="1344"/>
            </a:xfrm>
            <a:prstGeom prst="rightBrace">
              <a:avLst>
                <a:gd name="adj1" fmla="val 116667"/>
                <a:gd name="adj2" fmla="val 50000"/>
              </a:avLst>
            </a:prstGeom>
            <a:noFill/>
            <a:ln w="9525">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6990" name="Text Box 126">
              <a:extLst>
                <a:ext uri="{FF2B5EF4-FFF2-40B4-BE49-F238E27FC236}">
                  <a16:creationId xmlns:a16="http://schemas.microsoft.com/office/drawing/2014/main" id="{BAB8E709-9903-4558-98C1-6BDC1A778A8E}"/>
                </a:ext>
              </a:extLst>
            </p:cNvPr>
            <p:cNvSpPr txBox="1">
              <a:spLocks noChangeArrowheads="1"/>
            </p:cNvSpPr>
            <p:nvPr/>
          </p:nvSpPr>
          <p:spPr bwMode="auto">
            <a:xfrm>
              <a:off x="2112" y="1152"/>
              <a:ext cx="1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nl-NL" sz="1800">
                  <a:solidFill>
                    <a:srgbClr val="FF3300"/>
                  </a:solidFill>
                  <a:latin typeface="Arial" panose="020B0604020202020204" pitchFamily="34" charset="0"/>
                </a:rPr>
                <a:t>a</a:t>
              </a:r>
            </a:p>
          </p:txBody>
        </p:sp>
        <p:sp>
          <p:nvSpPr>
            <p:cNvPr id="36991" name="Text Box 127">
              <a:extLst>
                <a:ext uri="{FF2B5EF4-FFF2-40B4-BE49-F238E27FC236}">
                  <a16:creationId xmlns:a16="http://schemas.microsoft.com/office/drawing/2014/main" id="{2E5B70CB-F82F-4870-A3F0-DB312973B910}"/>
                </a:ext>
              </a:extLst>
            </p:cNvPr>
            <p:cNvSpPr txBox="1">
              <a:spLocks noChangeArrowheads="1"/>
            </p:cNvSpPr>
            <p:nvPr/>
          </p:nvSpPr>
          <p:spPr bwMode="auto">
            <a:xfrm>
              <a:off x="1104" y="2016"/>
              <a:ext cx="1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nl-NL" sz="1800">
                  <a:solidFill>
                    <a:srgbClr val="FF3300"/>
                  </a:solidFill>
                  <a:latin typeface="Arial" panose="020B0604020202020204" pitchFamily="34" charset="0"/>
                </a:rPr>
                <a:t>a</a:t>
              </a:r>
            </a:p>
          </p:txBody>
        </p:sp>
      </p:grpSp>
      <p:graphicFrame>
        <p:nvGraphicFramePr>
          <p:cNvPr id="36992" name="Object 128">
            <a:extLst>
              <a:ext uri="{FF2B5EF4-FFF2-40B4-BE49-F238E27FC236}">
                <a16:creationId xmlns:a16="http://schemas.microsoft.com/office/drawing/2014/main" id="{C11E1BD5-B1DC-4026-8823-D3322EA3C789}"/>
              </a:ext>
            </a:extLst>
          </p:cNvPr>
          <p:cNvGraphicFramePr>
            <a:graphicFrameLocks noChangeAspect="1"/>
          </p:cNvGraphicFramePr>
          <p:nvPr/>
        </p:nvGraphicFramePr>
        <p:xfrm>
          <a:off x="6372225" y="0"/>
          <a:ext cx="2771775" cy="717550"/>
        </p:xfrm>
        <a:graphic>
          <a:graphicData uri="http://schemas.openxmlformats.org/presentationml/2006/ole">
            <mc:AlternateContent xmlns:mc="http://schemas.openxmlformats.org/markup-compatibility/2006">
              <mc:Choice xmlns:v="urn:schemas-microsoft-com:vml" Requires="v">
                <p:oleObj spid="_x0000_s59456" name="Vergelijking" r:id="rId7" imgW="838080" imgH="253800" progId="Equation.3">
                  <p:embed/>
                </p:oleObj>
              </mc:Choice>
              <mc:Fallback>
                <p:oleObj name="Vergelijking" r:id="rId7" imgW="838080" imgH="253800" progId="Equation.3">
                  <p:embed/>
                  <p:pic>
                    <p:nvPicPr>
                      <p:cNvPr id="36992" name="Object 128">
                        <a:extLst>
                          <a:ext uri="{FF2B5EF4-FFF2-40B4-BE49-F238E27FC236}">
                            <a16:creationId xmlns:a16="http://schemas.microsoft.com/office/drawing/2014/main" id="{C11E1BD5-B1DC-4026-8823-D3322EA3C7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72225" y="0"/>
                        <a:ext cx="2771775" cy="717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24724844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9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698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97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97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97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97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698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98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69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73" grpId="0"/>
      <p:bldP spid="36974" grpId="0"/>
      <p:bldP spid="36975" grpId="0"/>
      <p:bldP spid="36976" grpId="0"/>
      <p:bldP spid="36977" grpId="0"/>
      <p:bldP spid="3698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p:txBody>
          <a:bodyPr/>
          <a:lstStyle/>
          <a:p>
            <a:pPr eaLnBrk="1" hangingPunct="1"/>
            <a:endParaRPr lang="nl-NL"/>
          </a:p>
        </p:txBody>
      </p:sp>
      <p:sp>
        <p:nvSpPr>
          <p:cNvPr id="22531" name="Rectangle 3"/>
          <p:cNvSpPr>
            <a:spLocks noGrp="1" noChangeArrowheads="1"/>
          </p:cNvSpPr>
          <p:nvPr>
            <p:ph type="subTitle" idx="1"/>
          </p:nvPr>
        </p:nvSpPr>
        <p:spPr/>
        <p:txBody>
          <a:bodyPr/>
          <a:lstStyle/>
          <a:p>
            <a:pPr eaLnBrk="1" hangingPunct="1"/>
            <a:endParaRPr lang="nl-NL"/>
          </a:p>
        </p:txBody>
      </p:sp>
      <p:sp>
        <p:nvSpPr>
          <p:cNvPr id="22532" name="Rectangle 4"/>
          <p:cNvSpPr>
            <a:spLocks noChangeArrowheads="1"/>
          </p:cNvSpPr>
          <p:nvPr/>
        </p:nvSpPr>
        <p:spPr bwMode="auto">
          <a:xfrm>
            <a:off x="0" y="0"/>
            <a:ext cx="9144000" cy="6858000"/>
          </a:xfrm>
          <a:prstGeom prst="rect">
            <a:avLst/>
          </a:prstGeom>
          <a:solidFill>
            <a:srgbClr val="FFCCFF"/>
          </a:solidFill>
          <a:ln w="9525">
            <a:solidFill>
              <a:srgbClr val="FF99FF"/>
            </a:solidFill>
            <a:miter lim="800000"/>
            <a:headEnd/>
            <a:tailEnd/>
          </a:ln>
        </p:spPr>
        <p:txBody>
          <a:bodyPr wrap="none" anchor="ctr"/>
          <a:lstStyle/>
          <a:p>
            <a:endParaRPr lang="nl-NL"/>
          </a:p>
        </p:txBody>
      </p:sp>
      <p:sp>
        <p:nvSpPr>
          <p:cNvPr id="22533" name="Rectangle 5"/>
          <p:cNvSpPr>
            <a:spLocks noChangeArrowheads="1"/>
          </p:cNvSpPr>
          <p:nvPr/>
        </p:nvSpPr>
        <p:spPr bwMode="auto">
          <a:xfrm>
            <a:off x="0" y="0"/>
            <a:ext cx="1042988" cy="6858000"/>
          </a:xfrm>
          <a:prstGeom prst="rect">
            <a:avLst/>
          </a:prstGeom>
          <a:solidFill>
            <a:srgbClr val="7030A0"/>
          </a:solidFill>
          <a:ln w="9525">
            <a:solidFill>
              <a:srgbClr val="7030A0"/>
            </a:solidFill>
            <a:miter lim="800000"/>
            <a:headEnd/>
            <a:tailEnd/>
          </a:ln>
        </p:spPr>
        <p:txBody>
          <a:bodyPr wrap="none" anchor="ctr"/>
          <a:lstStyle/>
          <a:p>
            <a:endParaRPr lang="nl-NL"/>
          </a:p>
        </p:txBody>
      </p:sp>
      <p:pic>
        <p:nvPicPr>
          <p:cNvPr id="3" name="Afbeelding 2"/>
          <p:cNvPicPr>
            <a:picLocks noChangeAspect="1"/>
          </p:cNvPicPr>
          <p:nvPr/>
        </p:nvPicPr>
        <p:blipFill rotWithShape="1">
          <a:blip r:embed="rId2">
            <a:extLst>
              <a:ext uri="{28A0092B-C50C-407E-A947-70E740481C1C}">
                <a14:useLocalDpi xmlns:a14="http://schemas.microsoft.com/office/drawing/2010/main" val="0"/>
              </a:ext>
            </a:extLst>
          </a:blip>
          <a:srcRect r="50000" b="54041"/>
          <a:stretch/>
        </p:blipFill>
        <p:spPr>
          <a:xfrm>
            <a:off x="4606784" y="980728"/>
            <a:ext cx="3555723" cy="2303462"/>
          </a:xfrm>
          <a:prstGeom prst="rect">
            <a:avLst/>
          </a:prstGeom>
        </p:spPr>
      </p:pic>
      <p:pic>
        <p:nvPicPr>
          <p:cNvPr id="11" name="Afbeelding 10"/>
          <p:cNvPicPr>
            <a:picLocks noChangeAspect="1"/>
          </p:cNvPicPr>
          <p:nvPr/>
        </p:nvPicPr>
        <p:blipFill rotWithShape="1">
          <a:blip r:embed="rId2">
            <a:extLst>
              <a:ext uri="{28A0092B-C50C-407E-A947-70E740481C1C}">
                <a14:useLocalDpi xmlns:a14="http://schemas.microsoft.com/office/drawing/2010/main" val="0"/>
              </a:ext>
            </a:extLst>
          </a:blip>
          <a:srcRect t="54244" r="50000"/>
          <a:stretch/>
        </p:blipFill>
        <p:spPr>
          <a:xfrm>
            <a:off x="1059981" y="980728"/>
            <a:ext cx="3555722" cy="2303462"/>
          </a:xfrm>
          <a:prstGeom prst="rect">
            <a:avLst/>
          </a:prstGeom>
        </p:spPr>
      </p:pic>
      <p:pic>
        <p:nvPicPr>
          <p:cNvPr id="16" name="Afbeelding 15"/>
          <p:cNvPicPr>
            <a:picLocks noChangeAspect="1"/>
          </p:cNvPicPr>
          <p:nvPr/>
        </p:nvPicPr>
        <p:blipFill rotWithShape="1">
          <a:blip r:embed="rId3">
            <a:extLst>
              <a:ext uri="{28A0092B-C50C-407E-A947-70E740481C1C}">
                <a14:useLocalDpi xmlns:a14="http://schemas.microsoft.com/office/drawing/2010/main" val="0"/>
              </a:ext>
            </a:extLst>
          </a:blip>
          <a:srcRect l="62330" t="26127" b="35809"/>
          <a:stretch/>
        </p:blipFill>
        <p:spPr>
          <a:xfrm>
            <a:off x="4572000" y="3268984"/>
            <a:ext cx="1815381" cy="1296143"/>
          </a:xfrm>
          <a:prstGeom prst="rect">
            <a:avLst/>
          </a:prstGeom>
        </p:spPr>
      </p:pic>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5624" t="22207" r="36279" b="35809"/>
          <a:stretch/>
        </p:blipFill>
        <p:spPr>
          <a:xfrm>
            <a:off x="1059981" y="3284191"/>
            <a:ext cx="1729044" cy="1296143"/>
          </a:xfrm>
          <a:prstGeom prst="rect">
            <a:avLst/>
          </a:prstGeom>
        </p:spPr>
      </p:pic>
      <p:cxnSp>
        <p:nvCxnSpPr>
          <p:cNvPr id="6" name="Rechte verbindingslijn 5"/>
          <p:cNvCxnSpPr/>
          <p:nvPr/>
        </p:nvCxnSpPr>
        <p:spPr>
          <a:xfrm flipV="1">
            <a:off x="1029715" y="3284190"/>
            <a:ext cx="8101012" cy="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22534" name="Rectangle 6"/>
          <p:cNvSpPr>
            <a:spLocks noChangeArrowheads="1"/>
          </p:cNvSpPr>
          <p:nvPr/>
        </p:nvSpPr>
        <p:spPr bwMode="auto">
          <a:xfrm>
            <a:off x="0" y="0"/>
            <a:ext cx="9144000" cy="980728"/>
          </a:xfrm>
          <a:prstGeom prst="rect">
            <a:avLst/>
          </a:prstGeom>
          <a:solidFill>
            <a:srgbClr val="7030A0"/>
          </a:solidFill>
          <a:ln w="9525">
            <a:solidFill>
              <a:srgbClr val="7030A0"/>
            </a:solidFill>
            <a:miter lim="800000"/>
            <a:headEnd/>
            <a:tailEnd/>
          </a:ln>
        </p:spPr>
        <p:txBody>
          <a:bodyPr wrap="none" anchor="ctr"/>
          <a:lstStyle/>
          <a:p>
            <a:endParaRPr lang="nl-NL"/>
          </a:p>
        </p:txBody>
      </p:sp>
      <p:sp>
        <p:nvSpPr>
          <p:cNvPr id="13320" name="Text Box 8"/>
          <p:cNvSpPr txBox="1">
            <a:spLocks noChangeArrowheads="1"/>
          </p:cNvSpPr>
          <p:nvPr/>
        </p:nvSpPr>
        <p:spPr bwMode="auto">
          <a:xfrm>
            <a:off x="1116013" y="260350"/>
            <a:ext cx="7812087"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eaLnBrk="1" hangingPunct="1">
              <a:spcBef>
                <a:spcPct val="50000"/>
              </a:spcBef>
              <a:defRPr/>
            </a:pPr>
            <a:r>
              <a:rPr lang="nl-NL" sz="3200" b="1" cap="all" dirty="0">
                <a:latin typeface="Comic Sans MS" pitchFamily="66" charset="0"/>
              </a:rPr>
              <a:t>DIVERSE VELDEN</a:t>
            </a:r>
          </a:p>
        </p:txBody>
      </p:sp>
      <p:cxnSp>
        <p:nvCxnSpPr>
          <p:cNvPr id="20" name="Rechte verbindingslijn 19"/>
          <p:cNvCxnSpPr/>
          <p:nvPr/>
        </p:nvCxnSpPr>
        <p:spPr>
          <a:xfrm flipV="1">
            <a:off x="4572000" y="1016735"/>
            <a:ext cx="0" cy="359960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18" name="Rectangle 5"/>
          <p:cNvSpPr>
            <a:spLocks noChangeArrowheads="1"/>
          </p:cNvSpPr>
          <p:nvPr/>
        </p:nvSpPr>
        <p:spPr bwMode="auto">
          <a:xfrm>
            <a:off x="8131704" y="-1"/>
            <a:ext cx="1042988" cy="6843999"/>
          </a:xfrm>
          <a:prstGeom prst="rect">
            <a:avLst/>
          </a:prstGeom>
          <a:solidFill>
            <a:srgbClr val="7030A0"/>
          </a:solidFill>
          <a:ln w="9525">
            <a:solidFill>
              <a:srgbClr val="7030A0"/>
            </a:solidFill>
            <a:miter lim="800000"/>
            <a:headEnd/>
            <a:tailEnd/>
          </a:ln>
        </p:spPr>
        <p:txBody>
          <a:bodyPr wrap="none" anchor="ctr"/>
          <a:lstStyle/>
          <a:p>
            <a:endParaRPr lang="nl-NL"/>
          </a:p>
        </p:txBody>
      </p:sp>
      <p:cxnSp>
        <p:nvCxnSpPr>
          <p:cNvPr id="19" name="Rechte verbindingslijn 18"/>
          <p:cNvCxnSpPr/>
          <p:nvPr/>
        </p:nvCxnSpPr>
        <p:spPr>
          <a:xfrm flipV="1">
            <a:off x="827088" y="4616339"/>
            <a:ext cx="8101012" cy="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5" name="Tekstvak 4"/>
          <p:cNvSpPr txBox="1"/>
          <p:nvPr/>
        </p:nvSpPr>
        <p:spPr>
          <a:xfrm>
            <a:off x="2820850" y="3753906"/>
            <a:ext cx="1751150" cy="646331"/>
          </a:xfrm>
          <a:prstGeom prst="rect">
            <a:avLst/>
          </a:prstGeom>
          <a:noFill/>
        </p:spPr>
        <p:txBody>
          <a:bodyPr wrap="square" rtlCol="0">
            <a:spAutoFit/>
          </a:bodyPr>
          <a:lstStyle/>
          <a:p>
            <a:r>
              <a:rPr lang="nl-NL" dirty="0">
                <a:solidFill>
                  <a:srgbClr val="7030A0"/>
                </a:solidFill>
              </a:rPr>
              <a:t>ongelijke puntladingen</a:t>
            </a:r>
          </a:p>
        </p:txBody>
      </p:sp>
      <p:sp>
        <p:nvSpPr>
          <p:cNvPr id="21" name="Tekstvak 20"/>
          <p:cNvSpPr txBox="1"/>
          <p:nvPr/>
        </p:nvSpPr>
        <p:spPr>
          <a:xfrm>
            <a:off x="6428125" y="3780939"/>
            <a:ext cx="1751150" cy="646331"/>
          </a:xfrm>
          <a:prstGeom prst="rect">
            <a:avLst/>
          </a:prstGeom>
          <a:noFill/>
        </p:spPr>
        <p:txBody>
          <a:bodyPr wrap="square" rtlCol="0">
            <a:spAutoFit/>
          </a:bodyPr>
          <a:lstStyle/>
          <a:p>
            <a:r>
              <a:rPr lang="nl-NL" dirty="0">
                <a:solidFill>
                  <a:srgbClr val="7030A0"/>
                </a:solidFill>
              </a:rPr>
              <a:t>gelijke puntladingen</a:t>
            </a:r>
          </a:p>
        </p:txBody>
      </p:sp>
      <p:sp>
        <p:nvSpPr>
          <p:cNvPr id="22" name="Tekstvak 21"/>
          <p:cNvSpPr txBox="1"/>
          <p:nvPr/>
        </p:nvSpPr>
        <p:spPr>
          <a:xfrm>
            <a:off x="1116013" y="4734818"/>
            <a:ext cx="6912371" cy="923330"/>
          </a:xfrm>
          <a:prstGeom prst="rect">
            <a:avLst/>
          </a:prstGeom>
          <a:noFill/>
        </p:spPr>
        <p:txBody>
          <a:bodyPr wrap="square" rtlCol="0">
            <a:spAutoFit/>
          </a:bodyPr>
          <a:lstStyle/>
          <a:p>
            <a:r>
              <a:rPr lang="nl-NL" dirty="0">
                <a:solidFill>
                  <a:srgbClr val="7030A0"/>
                </a:solidFill>
              </a:rPr>
              <a:t>Elektrische veldlijnen	          </a:t>
            </a:r>
            <a:r>
              <a:rPr lang="nl-NL" dirty="0">
                <a:solidFill>
                  <a:srgbClr val="7030A0"/>
                </a:solidFill>
                <a:sym typeface="Wingdings" pitchFamily="2" charset="2"/>
              </a:rPr>
              <a:t>    van + naar –</a:t>
            </a:r>
          </a:p>
          <a:p>
            <a:r>
              <a:rPr lang="nl-NL" dirty="0">
                <a:solidFill>
                  <a:srgbClr val="7030A0"/>
                </a:solidFill>
                <a:sym typeface="Wingdings" pitchFamily="2" charset="2"/>
              </a:rPr>
              <a:t>			              loodrecht oppervlak  geleider</a:t>
            </a:r>
          </a:p>
          <a:p>
            <a:r>
              <a:rPr lang="nl-NL" dirty="0">
                <a:solidFill>
                  <a:srgbClr val="7030A0"/>
                </a:solidFill>
                <a:sym typeface="Wingdings" pitchFamily="2" charset="2"/>
              </a:rPr>
              <a:t>			              kracht op testlading</a:t>
            </a:r>
            <a:endParaRPr lang="nl-NL" dirty="0">
              <a:solidFill>
                <a:srgbClr val="7030A0"/>
              </a:solidFill>
            </a:endParaRPr>
          </a:p>
        </p:txBody>
      </p:sp>
      <p:sp>
        <p:nvSpPr>
          <p:cNvPr id="23" name="Rectangle 6"/>
          <p:cNvSpPr>
            <a:spLocks noChangeArrowheads="1"/>
          </p:cNvSpPr>
          <p:nvPr/>
        </p:nvSpPr>
        <p:spPr bwMode="auto">
          <a:xfrm>
            <a:off x="0" y="5877272"/>
            <a:ext cx="9144000" cy="980728"/>
          </a:xfrm>
          <a:prstGeom prst="rect">
            <a:avLst/>
          </a:prstGeom>
          <a:solidFill>
            <a:srgbClr val="7030A0"/>
          </a:solidFill>
          <a:ln w="9525">
            <a:solidFill>
              <a:srgbClr val="7030A0"/>
            </a:solidFill>
            <a:miter lim="800000"/>
            <a:headEnd/>
            <a:tailEnd/>
          </a:ln>
        </p:spPr>
        <p:txBody>
          <a:bodyPr wrap="none" anchor="ctr"/>
          <a:lstStyle/>
          <a:p>
            <a:endParaRPr lang="nl-NL"/>
          </a:p>
        </p:txBody>
      </p:sp>
    </p:spTree>
    <p:extLst>
      <p:ext uri="{BB962C8B-B14F-4D97-AF65-F5344CB8AC3E}">
        <p14:creationId xmlns:p14="http://schemas.microsoft.com/office/powerpoint/2010/main" val="1499994337"/>
      </p:ext>
    </p:extLst>
  </p:cSld>
  <p:clrMapOvr>
    <a:masterClrMapping/>
  </p:clrMapOvr>
  <p:transition spd="slow">
    <p:pull/>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8000"/>
            <a:chOff x="0" y="0"/>
            <a:chExt cx="5760" cy="4320"/>
          </a:xfrm>
        </p:grpSpPr>
        <p:sp>
          <p:nvSpPr>
            <p:cNvPr id="37891" name="Rectangle 3"/>
            <p:cNvSpPr>
              <a:spLocks noChangeArrowheads="1"/>
            </p:cNvSpPr>
            <p:nvPr/>
          </p:nvSpPr>
          <p:spPr bwMode="auto">
            <a:xfrm>
              <a:off x="0" y="0"/>
              <a:ext cx="5760" cy="4320"/>
            </a:xfrm>
            <a:prstGeom prst="rect">
              <a:avLst/>
            </a:prstGeom>
            <a:solidFill>
              <a:srgbClr val="FFCC99"/>
            </a:solidFill>
            <a:ln w="9525">
              <a:solidFill>
                <a:srgbClr val="CC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7892" name="Rectangle 4"/>
            <p:cNvSpPr>
              <a:spLocks noChangeArrowheads="1"/>
            </p:cNvSpPr>
            <p:nvPr/>
          </p:nvSpPr>
          <p:spPr bwMode="auto">
            <a:xfrm>
              <a:off x="0" y="0"/>
              <a:ext cx="5760" cy="480"/>
            </a:xfrm>
            <a:prstGeom prst="rect">
              <a:avLst/>
            </a:prstGeom>
            <a:solidFill>
              <a:srgbClr val="CC6600"/>
            </a:solidFill>
            <a:ln w="9525">
              <a:solidFill>
                <a:srgbClr val="CC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7893" name="Rectangle 5"/>
            <p:cNvSpPr>
              <a:spLocks noChangeArrowheads="1"/>
            </p:cNvSpPr>
            <p:nvPr/>
          </p:nvSpPr>
          <p:spPr bwMode="auto">
            <a:xfrm>
              <a:off x="0" y="0"/>
              <a:ext cx="480" cy="4320"/>
            </a:xfrm>
            <a:prstGeom prst="rect">
              <a:avLst/>
            </a:prstGeom>
            <a:solidFill>
              <a:srgbClr val="CC6600"/>
            </a:solidFill>
            <a:ln w="9525">
              <a:solidFill>
                <a:srgbClr val="CC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grpSp>
      <p:graphicFrame>
        <p:nvGraphicFramePr>
          <p:cNvPr id="37894" name="Object 6"/>
          <p:cNvGraphicFramePr>
            <a:graphicFrameLocks noChangeAspect="1"/>
          </p:cNvGraphicFramePr>
          <p:nvPr/>
        </p:nvGraphicFramePr>
        <p:xfrm>
          <a:off x="1066800" y="990600"/>
          <a:ext cx="4510088" cy="1949450"/>
        </p:xfrm>
        <a:graphic>
          <a:graphicData uri="http://schemas.openxmlformats.org/presentationml/2006/ole">
            <mc:AlternateContent xmlns:mc="http://schemas.openxmlformats.org/markup-compatibility/2006">
              <mc:Choice xmlns:v="urn:schemas-microsoft-com:vml" Requires="v">
                <p:oleObj spid="_x0000_s54343" name="Vergelijking" r:id="rId3" imgW="2171520" imgH="939600" progId="Equation.3">
                  <p:embed/>
                </p:oleObj>
              </mc:Choice>
              <mc:Fallback>
                <p:oleObj name="Vergelijking" r:id="rId3" imgW="2171520" imgH="939600" progId="Equation.3">
                  <p:embed/>
                  <p:pic>
                    <p:nvPicPr>
                      <p:cNvPr id="37894"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990600"/>
                        <a:ext cx="4510088" cy="1949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37895" name="Group 7"/>
          <p:cNvGrpSpPr>
            <a:grpSpLocks/>
          </p:cNvGrpSpPr>
          <p:nvPr/>
        </p:nvGrpSpPr>
        <p:grpSpPr bwMode="auto">
          <a:xfrm>
            <a:off x="5791200" y="1066800"/>
            <a:ext cx="2667000" cy="376238"/>
            <a:chOff x="3648" y="768"/>
            <a:chExt cx="1584" cy="237"/>
          </a:xfrm>
        </p:grpSpPr>
        <p:sp>
          <p:nvSpPr>
            <p:cNvPr id="37896" name="Text Box 8"/>
            <p:cNvSpPr txBox="1">
              <a:spLocks noChangeArrowheads="1"/>
            </p:cNvSpPr>
            <p:nvPr/>
          </p:nvSpPr>
          <p:spPr bwMode="auto">
            <a:xfrm>
              <a:off x="4128" y="768"/>
              <a:ext cx="1104" cy="237"/>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nl-NL" sz="1800" b="1">
                  <a:solidFill>
                    <a:srgbClr val="FF3300"/>
                  </a:solidFill>
                  <a:latin typeface="Arial" charset="0"/>
                </a:rPr>
                <a:t>microscopisch</a:t>
              </a:r>
            </a:p>
          </p:txBody>
        </p:sp>
        <p:sp>
          <p:nvSpPr>
            <p:cNvPr id="37897" name="AutoShape 9"/>
            <p:cNvSpPr>
              <a:spLocks noChangeArrowheads="1"/>
            </p:cNvSpPr>
            <p:nvPr/>
          </p:nvSpPr>
          <p:spPr bwMode="auto">
            <a:xfrm>
              <a:off x="3648" y="816"/>
              <a:ext cx="480" cy="144"/>
            </a:xfrm>
            <a:prstGeom prst="leftArrow">
              <a:avLst>
                <a:gd name="adj1" fmla="val 50000"/>
                <a:gd name="adj2" fmla="val 83333"/>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grpSp>
      <p:grpSp>
        <p:nvGrpSpPr>
          <p:cNvPr id="37898" name="Group 10"/>
          <p:cNvGrpSpPr>
            <a:grpSpLocks/>
          </p:cNvGrpSpPr>
          <p:nvPr/>
        </p:nvGrpSpPr>
        <p:grpSpPr bwMode="auto">
          <a:xfrm>
            <a:off x="5791200" y="2514600"/>
            <a:ext cx="2819400" cy="376238"/>
            <a:chOff x="3648" y="1200"/>
            <a:chExt cx="1584" cy="237"/>
          </a:xfrm>
        </p:grpSpPr>
        <p:sp>
          <p:nvSpPr>
            <p:cNvPr id="37899" name="Text Box 11"/>
            <p:cNvSpPr txBox="1">
              <a:spLocks noChangeArrowheads="1"/>
            </p:cNvSpPr>
            <p:nvPr/>
          </p:nvSpPr>
          <p:spPr bwMode="auto">
            <a:xfrm>
              <a:off x="4128" y="1200"/>
              <a:ext cx="1104" cy="237"/>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nl-NL" sz="1800" b="1">
                  <a:solidFill>
                    <a:srgbClr val="FF3300"/>
                  </a:solidFill>
                  <a:latin typeface="Arial" charset="0"/>
                </a:rPr>
                <a:t>macroscopisch</a:t>
              </a:r>
            </a:p>
          </p:txBody>
        </p:sp>
        <p:sp>
          <p:nvSpPr>
            <p:cNvPr id="37900" name="AutoShape 12"/>
            <p:cNvSpPr>
              <a:spLocks noChangeArrowheads="1"/>
            </p:cNvSpPr>
            <p:nvPr/>
          </p:nvSpPr>
          <p:spPr bwMode="auto">
            <a:xfrm>
              <a:off x="3648" y="1248"/>
              <a:ext cx="480" cy="144"/>
            </a:xfrm>
            <a:prstGeom prst="leftArrow">
              <a:avLst>
                <a:gd name="adj1" fmla="val 50000"/>
                <a:gd name="adj2" fmla="val 83333"/>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grpSp>
      <p:grpSp>
        <p:nvGrpSpPr>
          <p:cNvPr id="37904" name="Group 16"/>
          <p:cNvGrpSpPr>
            <a:grpSpLocks/>
          </p:cNvGrpSpPr>
          <p:nvPr/>
        </p:nvGrpSpPr>
        <p:grpSpPr bwMode="auto">
          <a:xfrm>
            <a:off x="3635375" y="1484313"/>
            <a:ext cx="3027363" cy="990600"/>
            <a:chOff x="2304" y="960"/>
            <a:chExt cx="1680" cy="624"/>
          </a:xfrm>
        </p:grpSpPr>
        <p:sp>
          <p:nvSpPr>
            <p:cNvPr id="37905" name="Text Box 17"/>
            <p:cNvSpPr txBox="1">
              <a:spLocks noChangeArrowheads="1"/>
            </p:cNvSpPr>
            <p:nvPr/>
          </p:nvSpPr>
          <p:spPr bwMode="auto">
            <a:xfrm>
              <a:off x="2304" y="1152"/>
              <a:ext cx="1680" cy="237"/>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nl-NL" sz="1800" b="1" dirty="0" err="1">
                  <a:solidFill>
                    <a:srgbClr val="FF3300"/>
                  </a:solidFill>
                </a:rPr>
                <a:t>interpretatie</a:t>
              </a:r>
              <a:r>
                <a:rPr lang="en-US" altLang="nl-NL" sz="1800" b="1" dirty="0">
                  <a:solidFill>
                    <a:srgbClr val="FF3300"/>
                  </a:solidFill>
                </a:rPr>
                <a:t>    </a:t>
              </a:r>
              <a:r>
                <a:rPr lang="en-US" altLang="nl-NL" sz="1800" b="1" dirty="0" err="1">
                  <a:solidFill>
                    <a:srgbClr val="FF3300"/>
                  </a:solidFill>
                  <a:cs typeface="Arial" charset="0"/>
                </a:rPr>
                <a:t>E</a:t>
              </a:r>
              <a:r>
                <a:rPr lang="en-US" altLang="nl-NL" sz="1800" b="1" baseline="-25000" dirty="0" err="1">
                  <a:solidFill>
                    <a:srgbClr val="FF3300"/>
                  </a:solidFill>
                  <a:cs typeface="Arial" charset="0"/>
                </a:rPr>
                <a:t>kin</a:t>
              </a:r>
              <a:r>
                <a:rPr lang="en-US" altLang="nl-NL" b="1" dirty="0">
                  <a:solidFill>
                    <a:srgbClr val="FF3300"/>
                  </a:solidFill>
                  <a:cs typeface="Arial" charset="0"/>
                </a:rPr>
                <a:t>~</a:t>
              </a:r>
              <a:r>
                <a:rPr lang="en-US" altLang="nl-NL" sz="1800" b="1" baseline="-25000" dirty="0">
                  <a:solidFill>
                    <a:srgbClr val="FF3300"/>
                  </a:solidFill>
                  <a:cs typeface="Arial" charset="0"/>
                </a:rPr>
                <a:t> </a:t>
              </a:r>
              <a:r>
                <a:rPr lang="en-US" altLang="nl-NL" sz="1800" b="1" dirty="0" err="1">
                  <a:solidFill>
                    <a:srgbClr val="FF3300"/>
                  </a:solidFill>
                  <a:cs typeface="Arial" charset="0"/>
                </a:rPr>
                <a:t>k</a:t>
              </a:r>
              <a:r>
                <a:rPr lang="en-US" altLang="nl-NL" sz="1800" b="1" dirty="0" err="1">
                  <a:solidFill>
                    <a:srgbClr val="FF3300"/>
                  </a:solidFill>
                </a:rPr>
                <a:t>T</a:t>
              </a:r>
              <a:endParaRPr lang="en-US" altLang="nl-NL" sz="1800" b="1" dirty="0">
                <a:solidFill>
                  <a:srgbClr val="FF3300"/>
                </a:solidFill>
              </a:endParaRPr>
            </a:p>
          </p:txBody>
        </p:sp>
        <p:sp>
          <p:nvSpPr>
            <p:cNvPr id="37906" name="AutoShape 18"/>
            <p:cNvSpPr>
              <a:spLocks noChangeArrowheads="1"/>
            </p:cNvSpPr>
            <p:nvPr/>
          </p:nvSpPr>
          <p:spPr bwMode="auto">
            <a:xfrm>
              <a:off x="3216" y="960"/>
              <a:ext cx="144" cy="192"/>
            </a:xfrm>
            <a:prstGeom prst="upArrow">
              <a:avLst>
                <a:gd name="adj1" fmla="val 50000"/>
                <a:gd name="adj2" fmla="val 33333"/>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7907" name="AutoShape 19"/>
            <p:cNvSpPr>
              <a:spLocks noChangeArrowheads="1"/>
            </p:cNvSpPr>
            <p:nvPr/>
          </p:nvSpPr>
          <p:spPr bwMode="auto">
            <a:xfrm flipV="1">
              <a:off x="3216" y="1392"/>
              <a:ext cx="144" cy="192"/>
            </a:xfrm>
            <a:prstGeom prst="upArrow">
              <a:avLst>
                <a:gd name="adj1" fmla="val 50000"/>
                <a:gd name="adj2" fmla="val 33333"/>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grpSp>
      <p:sp>
        <p:nvSpPr>
          <p:cNvPr id="37908" name="Text Box 20"/>
          <p:cNvSpPr txBox="1">
            <a:spLocks noChangeArrowheads="1"/>
          </p:cNvSpPr>
          <p:nvPr/>
        </p:nvSpPr>
        <p:spPr bwMode="auto">
          <a:xfrm>
            <a:off x="1" y="188913"/>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0"/>
              </a:spcBef>
            </a:pPr>
            <a:r>
              <a:rPr lang="nl-NL" altLang="nl-NL" sz="3200" dirty="0"/>
              <a:t>Kinetische gastheorie en </a:t>
            </a:r>
            <a:r>
              <a:rPr lang="nl-NL" altLang="nl-NL" sz="3200" dirty="0" err="1"/>
              <a:t>Boltzmann</a:t>
            </a:r>
            <a:endParaRPr lang="nl-NL" altLang="nl-NL" sz="3200" dirty="0"/>
          </a:p>
        </p:txBody>
      </p:sp>
      <p:graphicFrame>
        <p:nvGraphicFramePr>
          <p:cNvPr id="37909" name="Object 21"/>
          <p:cNvGraphicFramePr>
            <a:graphicFrameLocks noChangeAspect="1"/>
          </p:cNvGraphicFramePr>
          <p:nvPr/>
        </p:nvGraphicFramePr>
        <p:xfrm>
          <a:off x="1116013" y="3789363"/>
          <a:ext cx="8027987" cy="1927225"/>
        </p:xfrm>
        <a:graphic>
          <a:graphicData uri="http://schemas.openxmlformats.org/presentationml/2006/ole">
            <mc:AlternateContent xmlns:mc="http://schemas.openxmlformats.org/markup-compatibility/2006">
              <mc:Choice xmlns:v="urn:schemas-microsoft-com:vml" Requires="v">
                <p:oleObj spid="_x0000_s54344" name="Vergelijking" r:id="rId5" imgW="3593880" imgH="863280" progId="Equation.3">
                  <p:embed/>
                </p:oleObj>
              </mc:Choice>
              <mc:Fallback>
                <p:oleObj name="Vergelijking" r:id="rId5" imgW="3593880" imgH="863280" progId="Equation.3">
                  <p:embed/>
                  <p:pic>
                    <p:nvPicPr>
                      <p:cNvPr id="37909" name="Object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6013" y="3789363"/>
                        <a:ext cx="8027987" cy="192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7910" name="Text Box 22"/>
          <p:cNvSpPr txBox="1">
            <a:spLocks noChangeArrowheads="1"/>
          </p:cNvSpPr>
          <p:nvPr/>
        </p:nvSpPr>
        <p:spPr bwMode="auto">
          <a:xfrm>
            <a:off x="1116013" y="3429000"/>
            <a:ext cx="77771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pPr>
            <a:r>
              <a:rPr lang="nl-NL" altLang="nl-NL"/>
              <a:t>Equipartitiebeginsel: elke vrijheidsgraad heeft </a:t>
            </a:r>
            <a:r>
              <a:rPr lang="nl-NL" altLang="nl-NL">
                <a:cs typeface="Arial" charset="0"/>
              </a:rPr>
              <a:t>½kT aan energie</a:t>
            </a:r>
          </a:p>
        </p:txBody>
      </p:sp>
      <p:sp>
        <p:nvSpPr>
          <p:cNvPr id="37911" name="Text Box 23"/>
          <p:cNvSpPr txBox="1">
            <a:spLocks noChangeArrowheads="1"/>
          </p:cNvSpPr>
          <p:nvPr/>
        </p:nvSpPr>
        <p:spPr bwMode="auto">
          <a:xfrm>
            <a:off x="1116013" y="5805488"/>
            <a:ext cx="5976937"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nl-NL" altLang="nl-NL"/>
              <a:t>Boltzmann ontwikkelde de statistische fysica,</a:t>
            </a:r>
          </a:p>
          <a:p>
            <a:r>
              <a:rPr lang="nl-NL" altLang="nl-NL"/>
              <a:t>de wiskundige theorie over atomen en molekulen</a:t>
            </a:r>
          </a:p>
        </p:txBody>
      </p:sp>
      <p:graphicFrame>
        <p:nvGraphicFramePr>
          <p:cNvPr id="37912" name="Object 24"/>
          <p:cNvGraphicFramePr>
            <a:graphicFrameLocks noChangeAspect="1"/>
          </p:cNvGraphicFramePr>
          <p:nvPr/>
        </p:nvGraphicFramePr>
        <p:xfrm>
          <a:off x="7164388" y="5876925"/>
          <a:ext cx="1744662" cy="481013"/>
        </p:xfrm>
        <a:graphic>
          <a:graphicData uri="http://schemas.openxmlformats.org/presentationml/2006/ole">
            <mc:AlternateContent xmlns:mc="http://schemas.openxmlformats.org/markup-compatibility/2006">
              <mc:Choice xmlns:v="urn:schemas-microsoft-com:vml" Requires="v">
                <p:oleObj spid="_x0000_s54345" name="Vergelijking" r:id="rId7" imgW="736560" imgH="203040" progId="Equation.3">
                  <p:embed/>
                </p:oleObj>
              </mc:Choice>
              <mc:Fallback>
                <p:oleObj name="Vergelijking" r:id="rId7" imgW="736560" imgH="203040" progId="Equation.3">
                  <p:embed/>
                  <p:pic>
                    <p:nvPicPr>
                      <p:cNvPr id="37912" name="Object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4388" y="5876925"/>
                        <a:ext cx="1744662" cy="481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12736642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89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789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790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7910"/>
                                        </p:tgtEl>
                                        <p:attrNameLst>
                                          <p:attrName>style.visibility</p:attrName>
                                        </p:attrNameLst>
                                      </p:cBhvr>
                                      <p:to>
                                        <p:strVal val="visible"/>
                                      </p:to>
                                    </p:set>
                                    <p:anim calcmode="lin" valueType="num">
                                      <p:cBhvr additive="base">
                                        <p:cTn id="19" dur="500" fill="hold"/>
                                        <p:tgtEl>
                                          <p:spTgt spid="37910"/>
                                        </p:tgtEl>
                                        <p:attrNameLst>
                                          <p:attrName>ppt_x</p:attrName>
                                        </p:attrNameLst>
                                      </p:cBhvr>
                                      <p:tavLst>
                                        <p:tav tm="0">
                                          <p:val>
                                            <p:strVal val="#ppt_x"/>
                                          </p:val>
                                        </p:tav>
                                        <p:tav tm="100000">
                                          <p:val>
                                            <p:strVal val="#ppt_x"/>
                                          </p:val>
                                        </p:tav>
                                      </p:tavLst>
                                    </p:anim>
                                    <p:anim calcmode="lin" valueType="num">
                                      <p:cBhvr additive="base">
                                        <p:cTn id="20" dur="500" fill="hold"/>
                                        <p:tgtEl>
                                          <p:spTgt spid="3791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7909"/>
                                        </p:tgtEl>
                                        <p:attrNameLst>
                                          <p:attrName>style.visibility</p:attrName>
                                        </p:attrNameLst>
                                      </p:cBhvr>
                                      <p:to>
                                        <p:strVal val="visible"/>
                                      </p:to>
                                    </p:set>
                                    <p:anim calcmode="lin" valueType="num">
                                      <p:cBhvr additive="base">
                                        <p:cTn id="25" dur="500" fill="hold"/>
                                        <p:tgtEl>
                                          <p:spTgt spid="37909"/>
                                        </p:tgtEl>
                                        <p:attrNameLst>
                                          <p:attrName>ppt_x</p:attrName>
                                        </p:attrNameLst>
                                      </p:cBhvr>
                                      <p:tavLst>
                                        <p:tav tm="0">
                                          <p:val>
                                            <p:strVal val="#ppt_x"/>
                                          </p:val>
                                        </p:tav>
                                        <p:tav tm="100000">
                                          <p:val>
                                            <p:strVal val="#ppt_x"/>
                                          </p:val>
                                        </p:tav>
                                      </p:tavLst>
                                    </p:anim>
                                    <p:anim calcmode="lin" valueType="num">
                                      <p:cBhvr additive="base">
                                        <p:cTn id="26" dur="500" fill="hold"/>
                                        <p:tgtEl>
                                          <p:spTgt spid="37909"/>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7911"/>
                                        </p:tgtEl>
                                        <p:attrNameLst>
                                          <p:attrName>style.visibility</p:attrName>
                                        </p:attrNameLst>
                                      </p:cBhvr>
                                      <p:to>
                                        <p:strVal val="visible"/>
                                      </p:to>
                                    </p:set>
                                    <p:anim calcmode="lin" valueType="num">
                                      <p:cBhvr additive="base">
                                        <p:cTn id="31" dur="500" fill="hold"/>
                                        <p:tgtEl>
                                          <p:spTgt spid="37911"/>
                                        </p:tgtEl>
                                        <p:attrNameLst>
                                          <p:attrName>ppt_x</p:attrName>
                                        </p:attrNameLst>
                                      </p:cBhvr>
                                      <p:tavLst>
                                        <p:tav tm="0">
                                          <p:val>
                                            <p:strVal val="#ppt_x"/>
                                          </p:val>
                                        </p:tav>
                                        <p:tav tm="100000">
                                          <p:val>
                                            <p:strVal val="#ppt_x"/>
                                          </p:val>
                                        </p:tav>
                                      </p:tavLst>
                                    </p:anim>
                                    <p:anim calcmode="lin" valueType="num">
                                      <p:cBhvr additive="base">
                                        <p:cTn id="32" dur="500" fill="hold"/>
                                        <p:tgtEl>
                                          <p:spTgt spid="37911"/>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7912"/>
                                        </p:tgtEl>
                                        <p:attrNameLst>
                                          <p:attrName>style.visibility</p:attrName>
                                        </p:attrNameLst>
                                      </p:cBhvr>
                                      <p:to>
                                        <p:strVal val="visible"/>
                                      </p:to>
                                    </p:set>
                                    <p:anim calcmode="lin" valueType="num">
                                      <p:cBhvr additive="base">
                                        <p:cTn id="37" dur="500" fill="hold"/>
                                        <p:tgtEl>
                                          <p:spTgt spid="37912"/>
                                        </p:tgtEl>
                                        <p:attrNameLst>
                                          <p:attrName>ppt_x</p:attrName>
                                        </p:attrNameLst>
                                      </p:cBhvr>
                                      <p:tavLst>
                                        <p:tav tm="0">
                                          <p:val>
                                            <p:strVal val="#ppt_x"/>
                                          </p:val>
                                        </p:tav>
                                        <p:tav tm="100000">
                                          <p:val>
                                            <p:strVal val="#ppt_x"/>
                                          </p:val>
                                        </p:tav>
                                      </p:tavLst>
                                    </p:anim>
                                    <p:anim calcmode="lin" valueType="num">
                                      <p:cBhvr additive="base">
                                        <p:cTn id="38" dur="500" fill="hold"/>
                                        <p:tgtEl>
                                          <p:spTgt spid="379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10" grpId="0"/>
      <p:bldP spid="379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0" y="0"/>
            <a:ext cx="9144000" cy="68580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0483" name="Rectangle 3"/>
          <p:cNvSpPr>
            <a:spLocks noChangeArrowheads="1"/>
          </p:cNvSpPr>
          <p:nvPr/>
        </p:nvSpPr>
        <p:spPr bwMode="auto">
          <a:xfrm>
            <a:off x="0" y="0"/>
            <a:ext cx="9144000" cy="981075"/>
          </a:xfrm>
          <a:prstGeom prst="rect">
            <a:avLst/>
          </a:prstGeom>
          <a:solidFill>
            <a:srgbClr val="CC6600"/>
          </a:solidFill>
          <a:ln w="9525">
            <a:solidFill>
              <a:srgbClr val="CC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nl-NL" altLang="nl-NL" sz="1800">
              <a:latin typeface="Arial" charset="0"/>
            </a:endParaRPr>
          </a:p>
        </p:txBody>
      </p:sp>
      <p:sp>
        <p:nvSpPr>
          <p:cNvPr id="20485" name="Rectangle 5"/>
          <p:cNvSpPr>
            <a:spLocks noChangeArrowheads="1"/>
          </p:cNvSpPr>
          <p:nvPr/>
        </p:nvSpPr>
        <p:spPr bwMode="auto">
          <a:xfrm>
            <a:off x="0" y="6021288"/>
            <a:ext cx="9144000" cy="836712"/>
          </a:xfrm>
          <a:prstGeom prst="rect">
            <a:avLst/>
          </a:prstGeom>
          <a:solidFill>
            <a:srgbClr val="CC6600"/>
          </a:solidFill>
          <a:ln w="9525">
            <a:solidFill>
              <a:srgbClr val="CC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0484" name="Text Box 4"/>
          <p:cNvSpPr txBox="1">
            <a:spLocks noChangeArrowheads="1"/>
          </p:cNvSpPr>
          <p:nvPr/>
        </p:nvSpPr>
        <p:spPr bwMode="auto">
          <a:xfrm>
            <a:off x="0" y="260350"/>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0"/>
              </a:spcBef>
            </a:pPr>
            <a:r>
              <a:rPr lang="nl-NL" altLang="nl-NL" sz="3200" dirty="0"/>
              <a:t>Bezwaren tegen atomen  </a:t>
            </a:r>
            <a:r>
              <a:rPr lang="nl-NL" altLang="nl-NL" sz="3200"/>
              <a:t>rond 1890</a:t>
            </a:r>
            <a:endParaRPr lang="nl-NL" altLang="nl-NL" sz="3200" dirty="0"/>
          </a:p>
        </p:txBody>
      </p:sp>
      <p:sp>
        <p:nvSpPr>
          <p:cNvPr id="20487" name="Text Box 7"/>
          <p:cNvSpPr txBox="1">
            <a:spLocks noChangeArrowheads="1"/>
          </p:cNvSpPr>
          <p:nvPr/>
        </p:nvSpPr>
        <p:spPr bwMode="auto">
          <a:xfrm>
            <a:off x="107504" y="1243665"/>
            <a:ext cx="9036496"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nl-NL" altLang="nl-NL" sz="2400" dirty="0">
                <a:latin typeface="Comic Sans MS" panose="030F0702030302020204" pitchFamily="66" charset="0"/>
              </a:rPr>
              <a:t>1 Geen verbinding tussen chemische en fysische atomen</a:t>
            </a:r>
          </a:p>
          <a:p>
            <a:endParaRPr lang="nl-NL" altLang="nl-NL" sz="2400" dirty="0">
              <a:latin typeface="Comic Sans MS" panose="030F0702030302020204" pitchFamily="66" charset="0"/>
            </a:endParaRPr>
          </a:p>
          <a:p>
            <a:r>
              <a:rPr lang="nl-NL" altLang="nl-NL" sz="2400" dirty="0">
                <a:latin typeface="Comic Sans MS" panose="030F0702030302020204" pitchFamily="66" charset="0"/>
              </a:rPr>
              <a:t>2 Bepalingen </a:t>
            </a:r>
            <a:r>
              <a:rPr lang="nl-NL" altLang="nl-NL" sz="2400" dirty="0" err="1">
                <a:latin typeface="Comic Sans MS" panose="030F0702030302020204" pitchFamily="66" charset="0"/>
              </a:rPr>
              <a:t>N</a:t>
            </a:r>
            <a:r>
              <a:rPr lang="nl-NL" altLang="nl-NL" sz="2400" baseline="-25000" dirty="0" err="1">
                <a:latin typeface="Comic Sans MS" panose="030F0702030302020204" pitchFamily="66" charset="0"/>
              </a:rPr>
              <a:t>av</a:t>
            </a:r>
            <a:r>
              <a:rPr lang="nl-NL" altLang="nl-NL" sz="2400" dirty="0">
                <a:latin typeface="Comic Sans MS" panose="030F0702030302020204" pitchFamily="66" charset="0"/>
              </a:rPr>
              <a:t> stemden niet overeen</a:t>
            </a:r>
          </a:p>
          <a:p>
            <a:endParaRPr lang="nl-NL" altLang="nl-NL" sz="2400" dirty="0">
              <a:latin typeface="Comic Sans MS" panose="030F0702030302020204" pitchFamily="66" charset="0"/>
            </a:endParaRPr>
          </a:p>
          <a:p>
            <a:r>
              <a:rPr lang="nl-NL" altLang="nl-NL" sz="2400" dirty="0">
                <a:latin typeface="Comic Sans MS" panose="030F0702030302020204" pitchFamily="66" charset="0"/>
              </a:rPr>
              <a:t>3 Spectroscopie suggereert dat atomen substructuur hebben</a:t>
            </a:r>
          </a:p>
          <a:p>
            <a:endParaRPr lang="nl-NL" altLang="nl-NL" sz="2400" dirty="0">
              <a:latin typeface="Comic Sans MS" panose="030F0702030302020204" pitchFamily="66" charset="0"/>
            </a:endParaRPr>
          </a:p>
          <a:p>
            <a:r>
              <a:rPr lang="nl-NL" altLang="nl-NL" sz="2400" dirty="0">
                <a:latin typeface="Comic Sans MS" panose="030F0702030302020204" pitchFamily="66" charset="0"/>
              </a:rPr>
              <a:t>4 Geen enkele directe experimentele evidentie</a:t>
            </a:r>
          </a:p>
          <a:p>
            <a:endParaRPr lang="nl-NL" altLang="nl-NL" sz="2400" dirty="0">
              <a:latin typeface="Comic Sans MS" panose="030F0702030302020204" pitchFamily="66" charset="0"/>
            </a:endParaRPr>
          </a:p>
          <a:p>
            <a:r>
              <a:rPr lang="nl-NL" altLang="nl-NL" sz="2400" dirty="0">
                <a:latin typeface="Comic Sans MS" panose="030F0702030302020204" pitchFamily="66" charset="0"/>
              </a:rPr>
              <a:t>5 Atoomtheorie is speculatief</a:t>
            </a:r>
          </a:p>
          <a:p>
            <a:r>
              <a:rPr lang="nl-NL" altLang="nl-NL" sz="2400" dirty="0">
                <a:latin typeface="Comic Sans MS" panose="030F0702030302020204" pitchFamily="66" charset="0"/>
              </a:rPr>
              <a:t>		</a:t>
            </a:r>
          </a:p>
          <a:p>
            <a:r>
              <a:rPr lang="nl-NL" altLang="nl-NL" sz="2400" dirty="0">
                <a:solidFill>
                  <a:srgbClr val="FF0000"/>
                </a:solidFill>
                <a:latin typeface="Comic Sans MS" panose="030F0702030302020204" pitchFamily="66" charset="0"/>
              </a:rPr>
              <a:t>		    Ideaal van een beschrijvende natuurkunde</a:t>
            </a:r>
          </a:p>
          <a:p>
            <a:r>
              <a:rPr lang="nl-NL" altLang="nl-NL" sz="2400" dirty="0">
                <a:solidFill>
                  <a:srgbClr val="FF0000"/>
                </a:solidFill>
                <a:latin typeface="Comic Sans MS" panose="030F0702030302020204" pitchFamily="66" charset="0"/>
              </a:rPr>
              <a:t>		    (</a:t>
            </a:r>
            <a:r>
              <a:rPr lang="nl-NL" altLang="nl-NL" sz="2400" dirty="0" err="1">
                <a:solidFill>
                  <a:srgbClr val="FF0000"/>
                </a:solidFill>
                <a:latin typeface="Comic Sans MS" panose="030F0702030302020204" pitchFamily="66" charset="0"/>
              </a:rPr>
              <a:t>Duhem</a:t>
            </a:r>
            <a:r>
              <a:rPr lang="nl-NL" altLang="nl-NL" sz="2400" dirty="0">
                <a:solidFill>
                  <a:srgbClr val="FF0000"/>
                </a:solidFill>
                <a:latin typeface="Comic Sans MS" panose="030F0702030302020204" pitchFamily="66" charset="0"/>
              </a:rPr>
              <a:t>, Mach, </a:t>
            </a:r>
            <a:r>
              <a:rPr lang="nl-NL" altLang="nl-NL" sz="2400" dirty="0" err="1">
                <a:solidFill>
                  <a:srgbClr val="FF0000"/>
                </a:solidFill>
                <a:latin typeface="Comic Sans MS" panose="030F0702030302020204" pitchFamily="66" charset="0"/>
              </a:rPr>
              <a:t>Ostwald</a:t>
            </a:r>
            <a:r>
              <a:rPr lang="nl-NL" altLang="nl-NL" sz="2400" dirty="0">
                <a:solidFill>
                  <a:srgbClr val="FF0000"/>
                </a:solidFill>
                <a:latin typeface="Comic Sans MS" panose="030F0702030302020204" pitchFamily="66" charset="0"/>
              </a:rPr>
              <a:t>, en vele anderen)</a:t>
            </a:r>
          </a:p>
        </p:txBody>
      </p:sp>
    </p:spTree>
    <p:extLst>
      <p:ext uri="{BB962C8B-B14F-4D97-AF65-F5344CB8AC3E}">
        <p14:creationId xmlns:p14="http://schemas.microsoft.com/office/powerpoint/2010/main" val="4084679782"/>
      </p:ext>
    </p:extLst>
  </p:cSld>
  <p:clrMapOvr>
    <a:masterClrMapping/>
  </p:clrMapOvr>
  <p:transition spd="slow">
    <p:pull/>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0" y="0"/>
            <a:ext cx="9144000" cy="6858000"/>
          </a:xfrm>
          <a:prstGeom prst="rect">
            <a:avLst/>
          </a:prstGeom>
          <a:solidFill>
            <a:schemeClr val="accent6">
              <a:lumMod val="75000"/>
            </a:schemeClr>
          </a:solidFill>
          <a:ln w="9525">
            <a:solidFill>
              <a:schemeClr val="accent6">
                <a:lumMod val="75000"/>
              </a:schemeClr>
            </a:solidFill>
            <a:miter lim="800000"/>
            <a:headEnd/>
            <a:tailEnd/>
          </a:ln>
        </p:spPr>
        <p:txBody>
          <a:bodyPr wrap="none" anchor="ctr"/>
          <a:lstStyle>
            <a:lvl1pPr>
              <a:spcBef>
                <a:spcPct val="0"/>
              </a:spcBef>
              <a:defRPr>
                <a:solidFill>
                  <a:schemeClr val="tx1"/>
                </a:solidFill>
                <a:latin typeface="Arial" charset="0"/>
              </a:defRPr>
            </a:lvl1pPr>
            <a:lvl2pPr marL="742950" indent="-285750">
              <a:spcBef>
                <a:spcPct val="0"/>
              </a:spcBef>
              <a:defRPr>
                <a:solidFill>
                  <a:schemeClr val="tx1"/>
                </a:solidFill>
                <a:latin typeface="Arial" charset="0"/>
              </a:defRPr>
            </a:lvl2pPr>
            <a:lvl3pPr marL="1143000" indent="-228600">
              <a:spcBef>
                <a:spcPct val="0"/>
              </a:spcBef>
              <a:defRPr>
                <a:solidFill>
                  <a:schemeClr val="tx1"/>
                </a:solidFill>
                <a:latin typeface="Arial" charset="0"/>
              </a:defRPr>
            </a:lvl3pPr>
            <a:lvl4pPr marL="1600200" indent="-228600">
              <a:spcBef>
                <a:spcPct val="0"/>
              </a:spcBef>
              <a:defRPr>
                <a:solidFill>
                  <a:schemeClr val="tx1"/>
                </a:solidFill>
                <a:latin typeface="Arial" charset="0"/>
              </a:defRPr>
            </a:lvl4pPr>
            <a:lvl5pPr marL="2057400" indent="-228600">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nl-NL" altLang="nl-NL" sz="1800"/>
          </a:p>
        </p:txBody>
      </p:sp>
      <p:sp>
        <p:nvSpPr>
          <p:cNvPr id="3075" name="Rectangle 3"/>
          <p:cNvSpPr>
            <a:spLocks noChangeArrowheads="1"/>
          </p:cNvSpPr>
          <p:nvPr/>
        </p:nvSpPr>
        <p:spPr bwMode="auto">
          <a:xfrm>
            <a:off x="685800" y="775116"/>
            <a:ext cx="8458200" cy="6107800"/>
          </a:xfrm>
          <a:prstGeom prst="rect">
            <a:avLst/>
          </a:prstGeom>
          <a:solidFill>
            <a:srgbClr val="FFCC99"/>
          </a:solidFill>
          <a:ln w="9525">
            <a:solidFill>
              <a:schemeClr val="accent6">
                <a:lumMod val="20000"/>
                <a:lumOff val="80000"/>
              </a:schemeClr>
            </a:solidFill>
            <a:miter lim="800000"/>
            <a:headEnd/>
            <a:tailEnd/>
          </a:ln>
        </p:spPr>
        <p:txBody>
          <a:bodyPr wrap="none" anchor="ctr"/>
          <a:lstStyle/>
          <a:p>
            <a:pPr>
              <a:spcBef>
                <a:spcPct val="0"/>
              </a:spcBef>
              <a:defRPr/>
            </a:pPr>
            <a:endParaRPr lang="nl-NL" sz="1800">
              <a:latin typeface="Arial" charset="0"/>
            </a:endParaRPr>
          </a:p>
        </p:txBody>
      </p:sp>
      <p:sp>
        <p:nvSpPr>
          <p:cNvPr id="19460" name="Text Box 4"/>
          <p:cNvSpPr txBox="1">
            <a:spLocks noChangeArrowheads="1"/>
          </p:cNvSpPr>
          <p:nvPr/>
        </p:nvSpPr>
        <p:spPr bwMode="auto">
          <a:xfrm>
            <a:off x="0" y="0"/>
            <a:ext cx="9144000" cy="579438"/>
          </a:xfrm>
          <a:prstGeom prst="rect">
            <a:avLst/>
          </a:prstGeom>
          <a:solidFill>
            <a:schemeClr val="accent6">
              <a:lumMod val="75000"/>
            </a:schemeClr>
          </a:solidFill>
          <a:ln w="9525">
            <a:solidFill>
              <a:schemeClr val="accent6">
                <a:lumMod val="75000"/>
              </a:schemeClr>
            </a:solidFill>
            <a:miter lim="800000"/>
            <a:headEnd/>
            <a:tailEnd/>
          </a:ln>
          <a:extLst/>
        </p:spPr>
        <p:txBody>
          <a:bodyPr wrap="square">
            <a:spAutoFit/>
          </a:bodyPr>
          <a:lstStyle>
            <a:lvl1pPr>
              <a:spcBef>
                <a:spcPct val="0"/>
              </a:spcBef>
              <a:defRPr>
                <a:solidFill>
                  <a:schemeClr val="tx1"/>
                </a:solidFill>
                <a:latin typeface="Arial" charset="0"/>
              </a:defRPr>
            </a:lvl1pPr>
            <a:lvl2pPr marL="742950" indent="-285750">
              <a:spcBef>
                <a:spcPct val="0"/>
              </a:spcBef>
              <a:defRPr>
                <a:solidFill>
                  <a:schemeClr val="tx1"/>
                </a:solidFill>
                <a:latin typeface="Arial" charset="0"/>
              </a:defRPr>
            </a:lvl2pPr>
            <a:lvl3pPr marL="1143000" indent="-228600">
              <a:spcBef>
                <a:spcPct val="0"/>
              </a:spcBef>
              <a:defRPr>
                <a:solidFill>
                  <a:schemeClr val="tx1"/>
                </a:solidFill>
                <a:latin typeface="Arial" charset="0"/>
              </a:defRPr>
            </a:lvl3pPr>
            <a:lvl4pPr marL="1600200" indent="-228600">
              <a:spcBef>
                <a:spcPct val="0"/>
              </a:spcBef>
              <a:defRPr>
                <a:solidFill>
                  <a:schemeClr val="tx1"/>
                </a:solidFill>
                <a:latin typeface="Arial" charset="0"/>
              </a:defRPr>
            </a:lvl4pPr>
            <a:lvl5pPr marL="2057400" indent="-228600">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altLang="nl-NL" sz="3200" dirty="0">
                <a:latin typeface="Comic Sans MS" pitchFamily="66" charset="0"/>
              </a:rPr>
              <a:t>Mach: </a:t>
            </a:r>
            <a:r>
              <a:rPr lang="en-US" altLang="nl-NL" sz="3200" dirty="0" err="1">
                <a:latin typeface="Comic Sans MS" pitchFamily="66" charset="0"/>
              </a:rPr>
              <a:t>Atoom</a:t>
            </a:r>
            <a:r>
              <a:rPr lang="en-US" altLang="nl-NL" sz="3200" dirty="0">
                <a:latin typeface="Comic Sans MS" pitchFamily="66" charset="0"/>
              </a:rPr>
              <a:t> </a:t>
            </a:r>
            <a:r>
              <a:rPr lang="en-US" altLang="nl-NL" sz="3200" dirty="0" err="1">
                <a:latin typeface="Comic Sans MS" pitchFamily="66" charset="0"/>
              </a:rPr>
              <a:t>als</a:t>
            </a:r>
            <a:r>
              <a:rPr lang="en-US" altLang="nl-NL" sz="3200" dirty="0">
                <a:latin typeface="Comic Sans MS" pitchFamily="66" charset="0"/>
              </a:rPr>
              <a:t> </a:t>
            </a:r>
            <a:r>
              <a:rPr lang="en-US" altLang="nl-NL" sz="3200" dirty="0" err="1">
                <a:latin typeface="Comic Sans MS" pitchFamily="66" charset="0"/>
              </a:rPr>
              <a:t>verdacht</a:t>
            </a:r>
            <a:r>
              <a:rPr lang="en-US" altLang="nl-NL" sz="3200" dirty="0">
                <a:latin typeface="Comic Sans MS" pitchFamily="66" charset="0"/>
              </a:rPr>
              <a:t> concept</a:t>
            </a:r>
          </a:p>
        </p:txBody>
      </p:sp>
      <p:grpSp>
        <p:nvGrpSpPr>
          <p:cNvPr id="19461" name="Group 5"/>
          <p:cNvGrpSpPr>
            <a:grpSpLocks/>
          </p:cNvGrpSpPr>
          <p:nvPr/>
        </p:nvGrpSpPr>
        <p:grpSpPr bwMode="auto">
          <a:xfrm>
            <a:off x="3429000" y="1600199"/>
            <a:ext cx="2286000" cy="1016000"/>
            <a:chOff x="2160" y="960"/>
            <a:chExt cx="1440" cy="640"/>
          </a:xfrm>
        </p:grpSpPr>
        <p:sp>
          <p:nvSpPr>
            <p:cNvPr id="19462" name="Text Box 6"/>
            <p:cNvSpPr txBox="1">
              <a:spLocks noChangeArrowheads="1"/>
            </p:cNvSpPr>
            <p:nvPr/>
          </p:nvSpPr>
          <p:spPr bwMode="auto">
            <a:xfrm>
              <a:off x="2160" y="960"/>
              <a:ext cx="1440" cy="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nl-NL" sz="1800" dirty="0"/>
                <a:t>	   </a:t>
              </a:r>
              <a:r>
                <a:rPr lang="en-US" altLang="nl-NL" sz="2000" dirty="0" err="1"/>
                <a:t>fysicus</a:t>
              </a:r>
              <a:endParaRPr lang="en-US" altLang="nl-NL" sz="2000" dirty="0"/>
            </a:p>
            <a:p>
              <a:r>
                <a:rPr lang="en-US" altLang="nl-NL" sz="2000" dirty="0"/>
                <a:t>E Mach 	   </a:t>
              </a:r>
              <a:r>
                <a:rPr lang="en-US" altLang="nl-NL" sz="2000" dirty="0" err="1"/>
                <a:t>filosoof</a:t>
              </a:r>
              <a:endParaRPr lang="en-US" altLang="nl-NL" sz="2000" dirty="0"/>
            </a:p>
            <a:p>
              <a:r>
                <a:rPr lang="en-US" altLang="nl-NL" sz="2000" dirty="0"/>
                <a:t>	   </a:t>
              </a:r>
              <a:r>
                <a:rPr lang="en-US" altLang="nl-NL" sz="2000" dirty="0" err="1"/>
                <a:t>politicus</a:t>
              </a:r>
              <a:endParaRPr lang="en-US" altLang="nl-NL" sz="2000" dirty="0"/>
            </a:p>
          </p:txBody>
        </p:sp>
        <p:sp>
          <p:nvSpPr>
            <p:cNvPr id="19463" name="AutoShape 7"/>
            <p:cNvSpPr>
              <a:spLocks/>
            </p:cNvSpPr>
            <p:nvPr/>
          </p:nvSpPr>
          <p:spPr bwMode="auto">
            <a:xfrm>
              <a:off x="2784" y="1008"/>
              <a:ext cx="96" cy="592"/>
            </a:xfrm>
            <a:prstGeom prst="leftBrace">
              <a:avLst>
                <a:gd name="adj1" fmla="val 58333"/>
                <a:gd name="adj2" fmla="val 50000"/>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grpSp>
      <p:grpSp>
        <p:nvGrpSpPr>
          <p:cNvPr id="19464" name="Group 8"/>
          <p:cNvGrpSpPr>
            <a:grpSpLocks/>
          </p:cNvGrpSpPr>
          <p:nvPr/>
        </p:nvGrpSpPr>
        <p:grpSpPr bwMode="auto">
          <a:xfrm>
            <a:off x="6853238" y="3721584"/>
            <a:ext cx="2205112" cy="2547938"/>
            <a:chOff x="576" y="2400"/>
            <a:chExt cx="1536" cy="1845"/>
          </a:xfrm>
        </p:grpSpPr>
        <p:pic>
          <p:nvPicPr>
            <p:cNvPr id="19465" name="Picture 9" descr="mach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 y="2400"/>
              <a:ext cx="1536" cy="1845"/>
            </a:xfrm>
            <a:prstGeom prst="rect">
              <a:avLst/>
            </a:prstGeom>
            <a:noFill/>
            <a:ln w="57150">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19466" name="Rectangle 10"/>
            <p:cNvSpPr>
              <a:spLocks noChangeArrowheads="1"/>
            </p:cNvSpPr>
            <p:nvPr/>
          </p:nvSpPr>
          <p:spPr bwMode="auto">
            <a:xfrm>
              <a:off x="1128" y="4120"/>
              <a:ext cx="432" cy="96"/>
            </a:xfrm>
            <a:prstGeom prst="rect">
              <a:avLst/>
            </a:prstGeom>
            <a:solidFill>
              <a:schemeClr val="bg1"/>
            </a:solidFill>
            <a:ln w="5715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dirty="0"/>
            </a:p>
          </p:txBody>
        </p:sp>
      </p:grpSp>
      <p:grpSp>
        <p:nvGrpSpPr>
          <p:cNvPr id="19467" name="Group 11"/>
          <p:cNvGrpSpPr>
            <a:grpSpLocks/>
          </p:cNvGrpSpPr>
          <p:nvPr/>
        </p:nvGrpSpPr>
        <p:grpSpPr bwMode="auto">
          <a:xfrm>
            <a:off x="5638800" y="914400"/>
            <a:ext cx="3200400" cy="685800"/>
            <a:chOff x="3552" y="624"/>
            <a:chExt cx="2016" cy="432"/>
          </a:xfrm>
        </p:grpSpPr>
        <p:sp>
          <p:nvSpPr>
            <p:cNvPr id="19468" name="AutoShape 12"/>
            <p:cNvSpPr>
              <a:spLocks noChangeArrowheads="1"/>
            </p:cNvSpPr>
            <p:nvPr/>
          </p:nvSpPr>
          <p:spPr bwMode="auto">
            <a:xfrm rot="-1852865">
              <a:off x="3552" y="1008"/>
              <a:ext cx="816" cy="48"/>
            </a:xfrm>
            <a:prstGeom prst="leftArrow">
              <a:avLst>
                <a:gd name="adj1" fmla="val 50000"/>
                <a:gd name="adj2" fmla="val 425000"/>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9469" name="Text Box 13"/>
            <p:cNvSpPr txBox="1">
              <a:spLocks noChangeArrowheads="1"/>
            </p:cNvSpPr>
            <p:nvPr/>
          </p:nvSpPr>
          <p:spPr bwMode="auto">
            <a:xfrm>
              <a:off x="4320" y="624"/>
              <a:ext cx="1248" cy="40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nl-NL" dirty="0" err="1"/>
                <a:t>Geluid</a:t>
              </a:r>
              <a:r>
                <a:rPr lang="en-US" altLang="nl-NL" dirty="0"/>
                <a:t>(</a:t>
              </a:r>
              <a:r>
                <a:rPr lang="en-US" altLang="nl-NL" dirty="0" err="1"/>
                <a:t>snelheid</a:t>
              </a:r>
              <a:r>
                <a:rPr lang="en-US" altLang="nl-NL" dirty="0"/>
                <a:t>)</a:t>
              </a:r>
            </a:p>
            <a:p>
              <a:r>
                <a:rPr lang="en-US" altLang="nl-NL" dirty="0" err="1"/>
                <a:t>fysiologie</a:t>
              </a:r>
              <a:endParaRPr lang="en-US" altLang="nl-NL" dirty="0"/>
            </a:p>
          </p:txBody>
        </p:sp>
      </p:grpSp>
      <p:grpSp>
        <p:nvGrpSpPr>
          <p:cNvPr id="19470" name="Group 14"/>
          <p:cNvGrpSpPr>
            <a:grpSpLocks/>
          </p:cNvGrpSpPr>
          <p:nvPr/>
        </p:nvGrpSpPr>
        <p:grpSpPr bwMode="auto">
          <a:xfrm>
            <a:off x="5715000" y="1828800"/>
            <a:ext cx="3124200" cy="646113"/>
            <a:chOff x="3600" y="1296"/>
            <a:chExt cx="1968" cy="407"/>
          </a:xfrm>
        </p:grpSpPr>
        <p:sp>
          <p:nvSpPr>
            <p:cNvPr id="19471" name="AutoShape 15"/>
            <p:cNvSpPr>
              <a:spLocks noChangeArrowheads="1"/>
            </p:cNvSpPr>
            <p:nvPr/>
          </p:nvSpPr>
          <p:spPr bwMode="auto">
            <a:xfrm flipV="1">
              <a:off x="3600" y="1488"/>
              <a:ext cx="720" cy="48"/>
            </a:xfrm>
            <a:prstGeom prst="leftArrow">
              <a:avLst>
                <a:gd name="adj1" fmla="val 50000"/>
                <a:gd name="adj2" fmla="val 375000"/>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9472" name="Text Box 16"/>
            <p:cNvSpPr txBox="1">
              <a:spLocks noChangeArrowheads="1"/>
            </p:cNvSpPr>
            <p:nvPr/>
          </p:nvSpPr>
          <p:spPr bwMode="auto">
            <a:xfrm>
              <a:off x="4320" y="1296"/>
              <a:ext cx="1248" cy="40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nl-NL" dirty="0" err="1"/>
                <a:t>Radikaal</a:t>
              </a:r>
              <a:r>
                <a:rPr lang="en-US" altLang="nl-NL" dirty="0"/>
                <a:t> </a:t>
              </a:r>
              <a:r>
                <a:rPr lang="en-US" altLang="nl-NL" dirty="0" err="1"/>
                <a:t>empirist</a:t>
              </a:r>
              <a:endParaRPr lang="en-US" altLang="nl-NL" dirty="0"/>
            </a:p>
            <a:p>
              <a:r>
                <a:rPr lang="en-US" altLang="nl-NL" dirty="0"/>
                <a:t>anti-</a:t>
              </a:r>
              <a:r>
                <a:rPr lang="en-US" altLang="nl-NL" dirty="0" err="1"/>
                <a:t>religieus</a:t>
              </a:r>
              <a:endParaRPr lang="en-US" altLang="nl-NL" dirty="0"/>
            </a:p>
          </p:txBody>
        </p:sp>
      </p:grpSp>
      <p:sp>
        <p:nvSpPr>
          <p:cNvPr id="19473" name="Text Box 17"/>
          <p:cNvSpPr txBox="1">
            <a:spLocks noChangeArrowheads="1"/>
          </p:cNvSpPr>
          <p:nvPr/>
        </p:nvSpPr>
        <p:spPr bwMode="auto">
          <a:xfrm>
            <a:off x="6934200" y="33528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endParaRPr lang="nl-NL" altLang="nl-NL" sz="1800">
              <a:latin typeface="Arial" charset="0"/>
            </a:endParaRPr>
          </a:p>
        </p:txBody>
      </p:sp>
      <p:grpSp>
        <p:nvGrpSpPr>
          <p:cNvPr id="19474" name="Group 18"/>
          <p:cNvGrpSpPr>
            <a:grpSpLocks/>
          </p:cNvGrpSpPr>
          <p:nvPr/>
        </p:nvGrpSpPr>
        <p:grpSpPr bwMode="auto">
          <a:xfrm>
            <a:off x="5715000" y="2667000"/>
            <a:ext cx="3119438" cy="923925"/>
            <a:chOff x="3603" y="1920"/>
            <a:chExt cx="1965" cy="582"/>
          </a:xfrm>
        </p:grpSpPr>
        <p:sp>
          <p:nvSpPr>
            <p:cNvPr id="19475" name="AutoShape 19"/>
            <p:cNvSpPr>
              <a:spLocks noChangeArrowheads="1"/>
            </p:cNvSpPr>
            <p:nvPr/>
          </p:nvSpPr>
          <p:spPr bwMode="auto">
            <a:xfrm rot="1754506" flipV="1">
              <a:off x="3603" y="2004"/>
              <a:ext cx="768" cy="48"/>
            </a:xfrm>
            <a:prstGeom prst="leftArrow">
              <a:avLst>
                <a:gd name="adj1" fmla="val 50000"/>
                <a:gd name="adj2" fmla="val 400000"/>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9476" name="Text Box 20"/>
            <p:cNvSpPr txBox="1">
              <a:spLocks noChangeArrowheads="1"/>
            </p:cNvSpPr>
            <p:nvPr/>
          </p:nvSpPr>
          <p:spPr bwMode="auto">
            <a:xfrm>
              <a:off x="4320" y="1920"/>
              <a:ext cx="1248" cy="58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nl-NL" dirty="0" err="1"/>
                <a:t>Parlementslid</a:t>
              </a:r>
              <a:r>
                <a:rPr lang="en-US" altLang="nl-NL" dirty="0"/>
                <a:t> </a:t>
              </a:r>
              <a:r>
                <a:rPr lang="en-US" altLang="nl-NL" dirty="0" err="1"/>
                <a:t>KuK</a:t>
              </a:r>
              <a:endParaRPr lang="en-US" altLang="nl-NL" dirty="0"/>
            </a:p>
            <a:p>
              <a:r>
                <a:rPr lang="en-US" altLang="nl-NL" dirty="0" err="1"/>
                <a:t>Demokraat</a:t>
              </a:r>
              <a:endParaRPr lang="en-US" altLang="nl-NL" dirty="0"/>
            </a:p>
            <a:p>
              <a:r>
                <a:rPr lang="en-US" altLang="nl-NL" dirty="0"/>
                <a:t>Anti </a:t>
              </a:r>
              <a:r>
                <a:rPr lang="en-US" altLang="nl-NL" dirty="0" err="1"/>
                <a:t>Kerk</a:t>
              </a:r>
              <a:endParaRPr lang="en-US" altLang="nl-NL" dirty="0"/>
            </a:p>
          </p:txBody>
        </p:sp>
      </p:grpSp>
      <p:grpSp>
        <p:nvGrpSpPr>
          <p:cNvPr id="19477" name="Group 21"/>
          <p:cNvGrpSpPr>
            <a:grpSpLocks/>
          </p:cNvGrpSpPr>
          <p:nvPr/>
        </p:nvGrpSpPr>
        <p:grpSpPr bwMode="auto">
          <a:xfrm>
            <a:off x="736847" y="775116"/>
            <a:ext cx="2438400" cy="2698750"/>
            <a:chOff x="576" y="624"/>
            <a:chExt cx="1536" cy="1700"/>
          </a:xfrm>
          <a:solidFill>
            <a:schemeClr val="accent6"/>
          </a:solidFill>
        </p:grpSpPr>
        <p:pic>
          <p:nvPicPr>
            <p:cNvPr id="19478" name="Picture 22" descr="Ernst-Mach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 y="624"/>
              <a:ext cx="1522" cy="1680"/>
            </a:xfrm>
            <a:prstGeom prst="rect">
              <a:avLst/>
            </a:prstGeom>
            <a:grpFill/>
            <a:ln w="57150">
              <a:solidFill>
                <a:schemeClr val="accent6">
                  <a:lumMod val="75000"/>
                </a:schemeClr>
              </a:solidFill>
            </a:ln>
            <a:extLst/>
          </p:spPr>
        </p:pic>
        <p:sp>
          <p:nvSpPr>
            <p:cNvPr id="19479" name="Text Box 23"/>
            <p:cNvSpPr txBox="1">
              <a:spLocks noChangeArrowheads="1"/>
            </p:cNvSpPr>
            <p:nvPr/>
          </p:nvSpPr>
          <p:spPr bwMode="auto">
            <a:xfrm>
              <a:off x="576" y="2112"/>
              <a:ext cx="1536" cy="212"/>
            </a:xfrm>
            <a:prstGeom prst="rect">
              <a:avLst/>
            </a:prstGeom>
            <a:solidFill>
              <a:schemeClr val="accent6">
                <a:lumMod val="75000"/>
              </a:schemeClr>
            </a:solidFill>
            <a:ln w="9525">
              <a:solidFill>
                <a:schemeClr val="accent6">
                  <a:lumMod val="75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nl-NL" sz="1600" dirty="0">
                  <a:solidFill>
                    <a:schemeClr val="bg1"/>
                  </a:solidFill>
                </a:rPr>
                <a:t>Ernst Mach 1838-1916</a:t>
              </a:r>
            </a:p>
          </p:txBody>
        </p:sp>
      </p:grpSp>
      <p:sp>
        <p:nvSpPr>
          <p:cNvPr id="19480" name="Text Box 24"/>
          <p:cNvSpPr txBox="1">
            <a:spLocks noChangeArrowheads="1"/>
          </p:cNvSpPr>
          <p:nvPr/>
        </p:nvSpPr>
        <p:spPr bwMode="auto">
          <a:xfrm>
            <a:off x="3429000" y="3124200"/>
            <a:ext cx="3124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nl-NL" sz="2000" dirty="0" err="1"/>
              <a:t>Analyse</a:t>
            </a:r>
            <a:r>
              <a:rPr lang="en-US" altLang="nl-NL" sz="2000" dirty="0"/>
              <a:t> der </a:t>
            </a:r>
            <a:r>
              <a:rPr lang="en-US" altLang="nl-NL" sz="2000" dirty="0" err="1"/>
              <a:t>Empfindungen</a:t>
            </a:r>
            <a:endParaRPr lang="en-US" altLang="nl-NL" sz="2000" dirty="0"/>
          </a:p>
        </p:txBody>
      </p:sp>
      <p:sp>
        <p:nvSpPr>
          <p:cNvPr id="19481" name="Text Box 25"/>
          <p:cNvSpPr txBox="1">
            <a:spLocks noChangeArrowheads="1"/>
          </p:cNvSpPr>
          <p:nvPr/>
        </p:nvSpPr>
        <p:spPr bwMode="auto">
          <a:xfrm>
            <a:off x="762000" y="3751895"/>
            <a:ext cx="5938838" cy="92333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nl-NL" dirty="0" err="1"/>
              <a:t>Impressies</a:t>
            </a:r>
            <a:r>
              <a:rPr lang="en-US" altLang="nl-NL" dirty="0"/>
              <a:t> </a:t>
            </a:r>
            <a:r>
              <a:rPr lang="en-US" altLang="nl-NL" dirty="0" err="1"/>
              <a:t>onbetwijfelbaar</a:t>
            </a:r>
            <a:r>
              <a:rPr lang="en-US" altLang="nl-NL" dirty="0"/>
              <a:t>( ROOD, GLIBBERRIG, NAT, …)</a:t>
            </a:r>
          </a:p>
          <a:p>
            <a:r>
              <a:rPr lang="en-US" altLang="nl-NL" dirty="0" err="1"/>
              <a:t>Alleen</a:t>
            </a:r>
            <a:r>
              <a:rPr lang="en-US" altLang="nl-NL" dirty="0"/>
              <a:t> </a:t>
            </a:r>
            <a:r>
              <a:rPr lang="en-US" altLang="nl-NL" dirty="0" err="1"/>
              <a:t>impressies</a:t>
            </a:r>
            <a:r>
              <a:rPr lang="en-US" altLang="nl-NL" dirty="0"/>
              <a:t> of SENSE DATA </a:t>
            </a:r>
            <a:r>
              <a:rPr lang="en-US" altLang="nl-NL" dirty="0" err="1"/>
              <a:t>bestaan</a:t>
            </a:r>
            <a:r>
              <a:rPr lang="en-US" altLang="nl-NL" dirty="0"/>
              <a:t> </a:t>
            </a:r>
            <a:r>
              <a:rPr lang="en-US" altLang="nl-NL" dirty="0" err="1"/>
              <a:t>echt</a:t>
            </a:r>
            <a:endParaRPr lang="en-US" altLang="nl-NL" dirty="0"/>
          </a:p>
          <a:p>
            <a:r>
              <a:rPr lang="en-US" altLang="nl-NL" dirty="0" err="1"/>
              <a:t>Concepten</a:t>
            </a:r>
            <a:r>
              <a:rPr lang="en-US" altLang="nl-NL" dirty="0"/>
              <a:t> (STOEL, IK, …) </a:t>
            </a:r>
            <a:r>
              <a:rPr lang="en-US" altLang="nl-NL" dirty="0" err="1"/>
              <a:t>denk-economische</a:t>
            </a:r>
            <a:r>
              <a:rPr lang="en-US" altLang="nl-NL" dirty="0"/>
              <a:t> </a:t>
            </a:r>
            <a:r>
              <a:rPr lang="en-US" altLang="nl-NL" dirty="0" err="1"/>
              <a:t>verkortingen</a:t>
            </a:r>
            <a:r>
              <a:rPr lang="en-US" altLang="nl-NL" dirty="0"/>
              <a:t> </a:t>
            </a:r>
          </a:p>
        </p:txBody>
      </p:sp>
      <p:sp>
        <p:nvSpPr>
          <p:cNvPr id="19482" name="Text Box 26"/>
          <p:cNvSpPr txBox="1">
            <a:spLocks noChangeArrowheads="1"/>
          </p:cNvSpPr>
          <p:nvPr/>
        </p:nvSpPr>
        <p:spPr bwMode="auto">
          <a:xfrm>
            <a:off x="762000" y="4878963"/>
            <a:ext cx="5938838" cy="646331"/>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nl-NL" dirty="0" err="1"/>
              <a:t>Natuurwetenschappen</a:t>
            </a:r>
            <a:r>
              <a:rPr lang="en-US" altLang="nl-NL" dirty="0"/>
              <a:t> </a:t>
            </a:r>
            <a:r>
              <a:rPr lang="en-US" altLang="nl-NL" dirty="0" err="1"/>
              <a:t>ontdoen</a:t>
            </a:r>
            <a:r>
              <a:rPr lang="en-US" altLang="nl-NL" dirty="0"/>
              <a:t> van </a:t>
            </a:r>
            <a:r>
              <a:rPr lang="en-US" altLang="nl-NL" dirty="0" err="1"/>
              <a:t>metafysische</a:t>
            </a:r>
            <a:r>
              <a:rPr lang="en-US" altLang="nl-NL" dirty="0"/>
              <a:t> </a:t>
            </a:r>
            <a:r>
              <a:rPr lang="en-US" altLang="nl-NL" dirty="0" err="1"/>
              <a:t>concepten</a:t>
            </a:r>
            <a:endParaRPr lang="en-US" altLang="nl-NL" dirty="0"/>
          </a:p>
          <a:p>
            <a:r>
              <a:rPr lang="en-US" altLang="nl-NL" dirty="0" err="1"/>
              <a:t>Kracht</a:t>
            </a:r>
            <a:r>
              <a:rPr lang="en-US" altLang="nl-NL" dirty="0"/>
              <a:t>, </a:t>
            </a:r>
            <a:r>
              <a:rPr lang="en-US" altLang="nl-NL" dirty="0" err="1"/>
              <a:t>Atoom</a:t>
            </a:r>
            <a:r>
              <a:rPr lang="en-US" altLang="nl-NL" dirty="0"/>
              <a:t>, Absolute </a:t>
            </a:r>
            <a:r>
              <a:rPr lang="en-US" altLang="nl-NL" dirty="0" err="1"/>
              <a:t>Ruimte</a:t>
            </a:r>
            <a:r>
              <a:rPr lang="en-US" altLang="nl-NL" dirty="0"/>
              <a:t> </a:t>
            </a:r>
            <a:r>
              <a:rPr lang="en-US" altLang="nl-NL" dirty="0" err="1"/>
              <a:t>en</a:t>
            </a:r>
            <a:r>
              <a:rPr lang="en-US" altLang="nl-NL" dirty="0"/>
              <a:t> </a:t>
            </a:r>
            <a:r>
              <a:rPr lang="en-US" altLang="nl-NL" dirty="0" err="1"/>
              <a:t>Tijd</a:t>
            </a:r>
            <a:endParaRPr lang="en-US" altLang="nl-NL" dirty="0"/>
          </a:p>
        </p:txBody>
      </p:sp>
      <p:sp>
        <p:nvSpPr>
          <p:cNvPr id="19483" name="Text Box 27"/>
          <p:cNvSpPr txBox="1">
            <a:spLocks noChangeArrowheads="1"/>
          </p:cNvSpPr>
          <p:nvPr/>
        </p:nvSpPr>
        <p:spPr bwMode="auto">
          <a:xfrm>
            <a:off x="762000" y="5641137"/>
            <a:ext cx="5938838" cy="646331"/>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nl-NL" dirty="0"/>
              <a:t>Mach’s </a:t>
            </a:r>
            <a:r>
              <a:rPr lang="en-US" altLang="nl-NL" dirty="0" err="1"/>
              <a:t>Invloed</a:t>
            </a:r>
            <a:r>
              <a:rPr lang="en-US" altLang="nl-NL" dirty="0"/>
              <a:t> op </a:t>
            </a:r>
            <a:r>
              <a:rPr lang="en-US" altLang="nl-NL" dirty="0" err="1"/>
              <a:t>Natuurkunde</a:t>
            </a:r>
            <a:r>
              <a:rPr lang="en-US" altLang="nl-NL" dirty="0"/>
              <a:t> van 1890: </a:t>
            </a:r>
            <a:r>
              <a:rPr lang="en-US" altLang="nl-NL" dirty="0" err="1"/>
              <a:t>Atomen</a:t>
            </a:r>
            <a:r>
              <a:rPr lang="en-US" altLang="nl-NL" dirty="0"/>
              <a:t> </a:t>
            </a:r>
            <a:r>
              <a:rPr lang="en-US" altLang="nl-NL" dirty="0" err="1"/>
              <a:t>zijn</a:t>
            </a:r>
            <a:r>
              <a:rPr lang="en-US" altLang="nl-NL" dirty="0"/>
              <a:t> </a:t>
            </a:r>
            <a:r>
              <a:rPr lang="en-US" altLang="nl-NL" dirty="0" err="1"/>
              <a:t>geen</a:t>
            </a:r>
            <a:endParaRPr lang="en-US" altLang="nl-NL" dirty="0"/>
          </a:p>
          <a:p>
            <a:r>
              <a:rPr lang="en-US" altLang="nl-NL" dirty="0" err="1"/>
              <a:t>reele</a:t>
            </a:r>
            <a:r>
              <a:rPr lang="en-US" altLang="nl-NL" dirty="0"/>
              <a:t> </a:t>
            </a:r>
            <a:r>
              <a:rPr lang="en-US" altLang="nl-NL" dirty="0" err="1"/>
              <a:t>dingen</a:t>
            </a:r>
            <a:r>
              <a:rPr lang="en-US" altLang="nl-NL" dirty="0"/>
              <a:t> maar (</a:t>
            </a:r>
            <a:r>
              <a:rPr lang="en-US" altLang="nl-NL" dirty="0" err="1"/>
              <a:t>denkeconomische</a:t>
            </a:r>
            <a:r>
              <a:rPr lang="en-US" altLang="nl-NL" dirty="0"/>
              <a:t>) </a:t>
            </a:r>
            <a:r>
              <a:rPr lang="en-US" altLang="nl-NL" dirty="0" err="1"/>
              <a:t>constructies</a:t>
            </a:r>
            <a:endParaRPr lang="en-US" altLang="nl-NL" dirty="0"/>
          </a:p>
        </p:txBody>
      </p:sp>
      <p:sp>
        <p:nvSpPr>
          <p:cNvPr id="19484" name="Text Box 28"/>
          <p:cNvSpPr txBox="1">
            <a:spLocks noChangeArrowheads="1"/>
          </p:cNvSpPr>
          <p:nvPr/>
        </p:nvSpPr>
        <p:spPr bwMode="auto">
          <a:xfrm>
            <a:off x="914400" y="6521450"/>
            <a:ext cx="8458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nl-NL" sz="1600"/>
              <a:t>Link naar website over Ernst Mach:                          </a:t>
            </a:r>
            <a:r>
              <a:rPr lang="en-US" altLang="nl-NL" sz="1200">
                <a:hlinkClick r:id="rId4"/>
              </a:rPr>
              <a:t>http://nl.wikipedia.org/wiki/Ernst_Mach</a:t>
            </a:r>
            <a:endParaRPr lang="en-US" altLang="nl-NL" sz="1200"/>
          </a:p>
        </p:txBody>
      </p:sp>
      <p:sp>
        <p:nvSpPr>
          <p:cNvPr id="19485" name="Line 29"/>
          <p:cNvSpPr>
            <a:spLocks noChangeShapeType="1"/>
          </p:cNvSpPr>
          <p:nvPr/>
        </p:nvSpPr>
        <p:spPr bwMode="auto">
          <a:xfrm>
            <a:off x="533400" y="6453336"/>
            <a:ext cx="8686800" cy="0"/>
          </a:xfrm>
          <a:prstGeom prst="line">
            <a:avLst/>
          </a:prstGeom>
          <a:noFill/>
          <a:ln w="28575">
            <a:solidFill>
              <a:schemeClr val="accent6">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Tree>
    <p:extLst>
      <p:ext uri="{BB962C8B-B14F-4D97-AF65-F5344CB8AC3E}">
        <p14:creationId xmlns:p14="http://schemas.microsoft.com/office/powerpoint/2010/main" val="80316613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47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947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8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48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4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81" grpId="0" animBg="1"/>
      <p:bldP spid="19482" grpId="0" animBg="1"/>
      <p:bldP spid="1948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0" y="0"/>
            <a:ext cx="9144000" cy="68580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0723" name="Rectangle 3"/>
          <p:cNvSpPr>
            <a:spLocks noChangeArrowheads="1"/>
          </p:cNvSpPr>
          <p:nvPr/>
        </p:nvSpPr>
        <p:spPr bwMode="auto">
          <a:xfrm>
            <a:off x="0" y="0"/>
            <a:ext cx="9144000" cy="1052513"/>
          </a:xfrm>
          <a:prstGeom prst="rect">
            <a:avLst/>
          </a:prstGeom>
          <a:solidFill>
            <a:srgbClr val="CC6600"/>
          </a:solidFill>
          <a:ln w="9525">
            <a:solidFill>
              <a:srgbClr val="CC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nl-NL" altLang="nl-NL" sz="1800">
              <a:latin typeface="Arial" charset="0"/>
            </a:endParaRPr>
          </a:p>
        </p:txBody>
      </p:sp>
      <p:sp>
        <p:nvSpPr>
          <p:cNvPr id="30724" name="Text Box 4"/>
          <p:cNvSpPr txBox="1">
            <a:spLocks noChangeArrowheads="1"/>
          </p:cNvSpPr>
          <p:nvPr/>
        </p:nvSpPr>
        <p:spPr bwMode="auto">
          <a:xfrm>
            <a:off x="0" y="260350"/>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0"/>
              </a:spcBef>
            </a:pPr>
            <a:r>
              <a:rPr lang="nl-NL" altLang="nl-NL" sz="3200" cap="all" dirty="0"/>
              <a:t>Progressieve probleemverschuiving</a:t>
            </a:r>
          </a:p>
        </p:txBody>
      </p:sp>
      <p:sp>
        <p:nvSpPr>
          <p:cNvPr id="30725" name="Text Box 5"/>
          <p:cNvSpPr txBox="1">
            <a:spLocks noChangeArrowheads="1"/>
          </p:cNvSpPr>
          <p:nvPr/>
        </p:nvSpPr>
        <p:spPr bwMode="auto">
          <a:xfrm>
            <a:off x="684213" y="2348880"/>
            <a:ext cx="7993062" cy="707886"/>
          </a:xfrm>
          <a:prstGeom prst="rect">
            <a:avLst/>
          </a:prstGeom>
          <a:solidFill>
            <a:srgbClr val="CC66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nl-NL" altLang="nl-NL" sz="2000" dirty="0"/>
              <a:t>1890: Mach, </a:t>
            </a:r>
            <a:r>
              <a:rPr lang="nl-NL" altLang="nl-NL" sz="2000" dirty="0" err="1"/>
              <a:t>Duhem</a:t>
            </a:r>
            <a:r>
              <a:rPr lang="nl-NL" altLang="nl-NL" sz="2000" dirty="0"/>
              <a:t> en </a:t>
            </a:r>
            <a:r>
              <a:rPr lang="nl-NL" altLang="nl-NL" sz="2000" dirty="0" err="1"/>
              <a:t>Ostwald</a:t>
            </a:r>
            <a:r>
              <a:rPr lang="nl-NL" altLang="nl-NL" sz="2000" dirty="0"/>
              <a:t>: atomen zijn geen reële deeltjes</a:t>
            </a:r>
          </a:p>
          <a:p>
            <a:pPr algn="ctr"/>
            <a:r>
              <a:rPr lang="nl-NL" altLang="nl-NL" sz="2000" dirty="0"/>
              <a:t>natuurwetenschappen moeten beschrijvend </a:t>
            </a:r>
            <a:r>
              <a:rPr lang="nl-NL" altLang="nl-NL" sz="2000" dirty="0" err="1"/>
              <a:t>ipv</a:t>
            </a:r>
            <a:r>
              <a:rPr lang="nl-NL" altLang="nl-NL" sz="2000" dirty="0"/>
              <a:t> verklarend worden </a:t>
            </a:r>
          </a:p>
        </p:txBody>
      </p:sp>
      <p:sp>
        <p:nvSpPr>
          <p:cNvPr id="30726" name="Text Box 6"/>
          <p:cNvSpPr txBox="1">
            <a:spLocks noChangeArrowheads="1"/>
          </p:cNvSpPr>
          <p:nvPr/>
        </p:nvSpPr>
        <p:spPr bwMode="auto">
          <a:xfrm>
            <a:off x="1116013" y="3435420"/>
            <a:ext cx="2087562" cy="70788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nl-NL" altLang="nl-NL" sz="2000" u="sng" dirty="0"/>
              <a:t>TRADITIE 1</a:t>
            </a:r>
          </a:p>
          <a:p>
            <a:pPr algn="ctr"/>
            <a:r>
              <a:rPr lang="nl-NL" altLang="nl-NL" sz="2000" dirty="0"/>
              <a:t>Kathodestralen</a:t>
            </a:r>
          </a:p>
        </p:txBody>
      </p:sp>
      <p:sp>
        <p:nvSpPr>
          <p:cNvPr id="30727" name="Text Box 7"/>
          <p:cNvSpPr txBox="1">
            <a:spLocks noChangeArrowheads="1"/>
          </p:cNvSpPr>
          <p:nvPr/>
        </p:nvSpPr>
        <p:spPr bwMode="auto">
          <a:xfrm>
            <a:off x="3492500" y="3435420"/>
            <a:ext cx="2016125" cy="70788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nl-NL" altLang="nl-NL" sz="2000" u="sng" dirty="0"/>
              <a:t>TRADITIE 2</a:t>
            </a:r>
          </a:p>
          <a:p>
            <a:pPr algn="ctr"/>
            <a:r>
              <a:rPr lang="nl-NL" altLang="nl-NL" sz="2000" dirty="0"/>
              <a:t>Druppellading</a:t>
            </a:r>
          </a:p>
        </p:txBody>
      </p:sp>
      <p:sp>
        <p:nvSpPr>
          <p:cNvPr id="30728" name="Text Box 8"/>
          <p:cNvSpPr txBox="1">
            <a:spLocks noChangeArrowheads="1"/>
          </p:cNvSpPr>
          <p:nvPr/>
        </p:nvSpPr>
        <p:spPr bwMode="auto">
          <a:xfrm>
            <a:off x="5795963" y="3435420"/>
            <a:ext cx="2519362" cy="70788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nl-NL" altLang="nl-NL" sz="2000" u="sng" dirty="0"/>
              <a:t>TRADITIE 3</a:t>
            </a:r>
          </a:p>
          <a:p>
            <a:pPr algn="ctr"/>
            <a:r>
              <a:rPr lang="nl-NL" altLang="nl-NL" sz="2000" dirty="0" err="1"/>
              <a:t>Brownse</a:t>
            </a:r>
            <a:r>
              <a:rPr lang="nl-NL" altLang="nl-NL" sz="2000" dirty="0"/>
              <a:t> beweging</a:t>
            </a:r>
          </a:p>
        </p:txBody>
      </p:sp>
      <p:sp>
        <p:nvSpPr>
          <p:cNvPr id="30729" name="Text Box 9"/>
          <p:cNvSpPr txBox="1">
            <a:spLocks noChangeArrowheads="1"/>
          </p:cNvSpPr>
          <p:nvPr/>
        </p:nvSpPr>
        <p:spPr bwMode="auto">
          <a:xfrm>
            <a:off x="250825" y="1341438"/>
            <a:ext cx="3959225" cy="70788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nl-NL" altLang="nl-NL" sz="2000" u="sng" dirty="0"/>
              <a:t>ATOMEN IN DE SCHEIKUNDE</a:t>
            </a:r>
          </a:p>
          <a:p>
            <a:pPr algn="ctr"/>
            <a:r>
              <a:rPr lang="nl-NL" altLang="nl-NL" sz="2000" dirty="0"/>
              <a:t>100 bollen met eigen massa</a:t>
            </a:r>
          </a:p>
        </p:txBody>
      </p:sp>
      <p:sp>
        <p:nvSpPr>
          <p:cNvPr id="30730" name="Text Box 10"/>
          <p:cNvSpPr txBox="1">
            <a:spLocks noChangeArrowheads="1"/>
          </p:cNvSpPr>
          <p:nvPr/>
        </p:nvSpPr>
        <p:spPr bwMode="auto">
          <a:xfrm>
            <a:off x="4859338" y="1341438"/>
            <a:ext cx="4032250" cy="707886"/>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nl-NL" altLang="nl-NL" sz="2000" u="sng" dirty="0"/>
              <a:t>ATOMEN IN DE NATUURKUNDE</a:t>
            </a:r>
          </a:p>
          <a:p>
            <a:pPr algn="ctr"/>
            <a:r>
              <a:rPr lang="nl-NL" altLang="nl-NL" sz="2000" dirty="0" err="1"/>
              <a:t>Boltzmanns</a:t>
            </a:r>
            <a:r>
              <a:rPr lang="nl-NL" altLang="nl-NL" sz="2000" dirty="0"/>
              <a:t> statische fysica</a:t>
            </a:r>
          </a:p>
        </p:txBody>
      </p:sp>
      <p:sp>
        <p:nvSpPr>
          <p:cNvPr id="30732" name="Text Box 12"/>
          <p:cNvSpPr txBox="1">
            <a:spLocks noChangeArrowheads="1"/>
          </p:cNvSpPr>
          <p:nvPr/>
        </p:nvSpPr>
        <p:spPr bwMode="auto">
          <a:xfrm>
            <a:off x="2051050" y="4509120"/>
            <a:ext cx="5400675" cy="40011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nl-NL" altLang="nl-NL" sz="2000" dirty="0"/>
              <a:t>CONVERGENTIE METINGEN e/m, e, </a:t>
            </a:r>
            <a:r>
              <a:rPr lang="nl-NL" altLang="nl-NL" sz="2000" dirty="0" err="1"/>
              <a:t>N</a:t>
            </a:r>
            <a:r>
              <a:rPr lang="nl-NL" altLang="nl-NL" sz="2000" baseline="-25000" dirty="0" err="1"/>
              <a:t>av</a:t>
            </a:r>
            <a:endParaRPr lang="nl-NL" altLang="nl-NL" sz="2000" baseline="-25000" dirty="0"/>
          </a:p>
        </p:txBody>
      </p:sp>
      <p:sp>
        <p:nvSpPr>
          <p:cNvPr id="30733" name="Text Box 13"/>
          <p:cNvSpPr txBox="1">
            <a:spLocks noChangeArrowheads="1"/>
          </p:cNvSpPr>
          <p:nvPr/>
        </p:nvSpPr>
        <p:spPr bwMode="auto">
          <a:xfrm>
            <a:off x="2700338" y="5248145"/>
            <a:ext cx="4392612" cy="406400"/>
          </a:xfrm>
          <a:prstGeom prst="rect">
            <a:avLst/>
          </a:prstGeom>
          <a:solidFill>
            <a:srgbClr val="CC66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nl-NL" altLang="nl-NL" sz="2000" dirty="0"/>
              <a:t>1910 Hoe zitten atomen in elkaar?</a:t>
            </a:r>
          </a:p>
        </p:txBody>
      </p:sp>
      <p:sp>
        <p:nvSpPr>
          <p:cNvPr id="30735" name="Text Box 15"/>
          <p:cNvSpPr txBox="1">
            <a:spLocks noChangeArrowheads="1"/>
          </p:cNvSpPr>
          <p:nvPr/>
        </p:nvSpPr>
        <p:spPr bwMode="auto">
          <a:xfrm>
            <a:off x="4284663" y="1412875"/>
            <a:ext cx="5032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nl-NL" altLang="nl-NL" sz="4000" dirty="0"/>
              <a:t>X</a:t>
            </a:r>
          </a:p>
        </p:txBody>
      </p:sp>
      <p:sp>
        <p:nvSpPr>
          <p:cNvPr id="14" name="Rectangle 3"/>
          <p:cNvSpPr>
            <a:spLocks noChangeArrowheads="1"/>
          </p:cNvSpPr>
          <p:nvPr/>
        </p:nvSpPr>
        <p:spPr bwMode="auto">
          <a:xfrm>
            <a:off x="0" y="5949280"/>
            <a:ext cx="9144000" cy="908721"/>
          </a:xfrm>
          <a:prstGeom prst="rect">
            <a:avLst/>
          </a:prstGeom>
          <a:solidFill>
            <a:srgbClr val="CC6600"/>
          </a:solidFill>
          <a:ln w="9525">
            <a:solidFill>
              <a:srgbClr val="CC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nl-NL" altLang="nl-NL" sz="1800">
              <a:latin typeface="Arial" charset="0"/>
            </a:endParaRPr>
          </a:p>
        </p:txBody>
      </p:sp>
      <p:sp>
        <p:nvSpPr>
          <p:cNvPr id="15" name="Text Box 4"/>
          <p:cNvSpPr txBox="1">
            <a:spLocks noChangeArrowheads="1"/>
          </p:cNvSpPr>
          <p:nvPr/>
        </p:nvSpPr>
        <p:spPr bwMode="auto">
          <a:xfrm>
            <a:off x="-35719" y="6172807"/>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0"/>
              </a:spcBef>
            </a:pPr>
            <a:r>
              <a:rPr lang="nl-NL" altLang="nl-NL" sz="2400" cap="all" dirty="0"/>
              <a:t>DOKTORAAL SKRIPTIE </a:t>
            </a:r>
            <a:r>
              <a:rPr lang="nl-NL" altLang="nl-NL" sz="2400" cap="all" dirty="0" err="1"/>
              <a:t>BT</a:t>
            </a:r>
            <a:r>
              <a:rPr lang="nl-NL" altLang="nl-NL" sz="2400" dirty="0" err="1"/>
              <a:t>n</a:t>
            </a:r>
            <a:r>
              <a:rPr lang="nl-NL" altLang="nl-NL" sz="2400" dirty="0"/>
              <a:t> 1980</a:t>
            </a:r>
          </a:p>
        </p:txBody>
      </p:sp>
    </p:spTree>
    <p:extLst>
      <p:ext uri="{BB962C8B-B14F-4D97-AF65-F5344CB8AC3E}">
        <p14:creationId xmlns:p14="http://schemas.microsoft.com/office/powerpoint/2010/main" val="2384963595"/>
      </p:ext>
    </p:extLst>
  </p:cSld>
  <p:clrMapOvr>
    <a:masterClrMapping/>
  </p:clrMapOvr>
  <p:transition spd="slow">
    <p:pull/>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0" y="0"/>
            <a:ext cx="9144000" cy="68580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1507" name="Rectangle 3"/>
          <p:cNvSpPr>
            <a:spLocks noChangeArrowheads="1"/>
          </p:cNvSpPr>
          <p:nvPr/>
        </p:nvSpPr>
        <p:spPr bwMode="auto">
          <a:xfrm>
            <a:off x="0" y="0"/>
            <a:ext cx="9144000" cy="981075"/>
          </a:xfrm>
          <a:prstGeom prst="rect">
            <a:avLst/>
          </a:prstGeom>
          <a:solidFill>
            <a:srgbClr val="CC6600"/>
          </a:solidFill>
          <a:ln w="9525">
            <a:solidFill>
              <a:srgbClr val="CC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nl-NL" altLang="nl-NL" sz="1800">
              <a:latin typeface="Arial" charset="0"/>
            </a:endParaRPr>
          </a:p>
        </p:txBody>
      </p:sp>
      <p:sp>
        <p:nvSpPr>
          <p:cNvPr id="21511" name="Rectangle 7"/>
          <p:cNvSpPr>
            <a:spLocks noChangeArrowheads="1"/>
          </p:cNvSpPr>
          <p:nvPr/>
        </p:nvSpPr>
        <p:spPr bwMode="auto">
          <a:xfrm>
            <a:off x="0" y="0"/>
            <a:ext cx="900113" cy="6858000"/>
          </a:xfrm>
          <a:prstGeom prst="rect">
            <a:avLst/>
          </a:prstGeom>
          <a:solidFill>
            <a:srgbClr val="CC6600"/>
          </a:solidFill>
          <a:ln w="9525">
            <a:solidFill>
              <a:srgbClr val="CC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grpSp>
        <p:nvGrpSpPr>
          <p:cNvPr id="21513" name="Group 9"/>
          <p:cNvGrpSpPr>
            <a:grpSpLocks/>
          </p:cNvGrpSpPr>
          <p:nvPr/>
        </p:nvGrpSpPr>
        <p:grpSpPr bwMode="auto">
          <a:xfrm>
            <a:off x="1025525" y="1196975"/>
            <a:ext cx="7002463" cy="4608513"/>
            <a:chOff x="646" y="754"/>
            <a:chExt cx="5001" cy="3447"/>
          </a:xfrm>
        </p:grpSpPr>
        <p:pic>
          <p:nvPicPr>
            <p:cNvPr id="21509" name="Picture 5" descr="img12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6" y="754"/>
              <a:ext cx="3035" cy="3447"/>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kathode bu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3" y="754"/>
              <a:ext cx="1814" cy="1771"/>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maltezer kru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3" y="2614"/>
              <a:ext cx="1814" cy="1542"/>
            </a:xfrm>
            <a:prstGeom prst="rect">
              <a:avLst/>
            </a:prstGeom>
            <a:noFill/>
            <a:extLst>
              <a:ext uri="{909E8E84-426E-40DD-AFC4-6F175D3DCCD1}">
                <a14:hiddenFill xmlns:a14="http://schemas.microsoft.com/office/drawing/2010/main">
                  <a:solidFill>
                    <a:srgbClr val="FFFFFF"/>
                  </a:solidFill>
                </a14:hiddenFill>
              </a:ext>
            </a:extLst>
          </p:spPr>
        </p:pic>
      </p:grpSp>
      <p:sp>
        <p:nvSpPr>
          <p:cNvPr id="21514" name="Rectangle 10"/>
          <p:cNvSpPr>
            <a:spLocks noChangeArrowheads="1"/>
          </p:cNvSpPr>
          <p:nvPr/>
        </p:nvSpPr>
        <p:spPr bwMode="auto">
          <a:xfrm>
            <a:off x="8243888" y="0"/>
            <a:ext cx="900112" cy="6858000"/>
          </a:xfrm>
          <a:prstGeom prst="rect">
            <a:avLst/>
          </a:prstGeom>
          <a:solidFill>
            <a:srgbClr val="CC6600"/>
          </a:solidFill>
          <a:ln w="9525">
            <a:solidFill>
              <a:srgbClr val="CC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1508" name="Text Box 4"/>
          <p:cNvSpPr txBox="1">
            <a:spLocks noChangeArrowheads="1"/>
          </p:cNvSpPr>
          <p:nvPr/>
        </p:nvSpPr>
        <p:spPr bwMode="auto">
          <a:xfrm>
            <a:off x="0" y="188913"/>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0"/>
              </a:spcBef>
            </a:pPr>
            <a:r>
              <a:rPr lang="nl-NL" altLang="nl-NL" sz="3200" dirty="0"/>
              <a:t>Traditie 1 kathodestralen (1880)</a:t>
            </a:r>
          </a:p>
        </p:txBody>
      </p:sp>
      <p:sp>
        <p:nvSpPr>
          <p:cNvPr id="21515" name="Text Box 11"/>
          <p:cNvSpPr txBox="1">
            <a:spLocks noChangeArrowheads="1"/>
          </p:cNvSpPr>
          <p:nvPr/>
        </p:nvSpPr>
        <p:spPr bwMode="auto">
          <a:xfrm>
            <a:off x="1116013" y="6021388"/>
            <a:ext cx="69850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nl-NL" altLang="nl-NL"/>
              <a:t>Lichteffecten in vacuumbuis onder hoogspanning (2 kV),</a:t>
            </a:r>
          </a:p>
          <a:p>
            <a:r>
              <a:rPr lang="nl-NL" altLang="nl-NL"/>
              <a:t>Stralen komen uit de kathode (maltezer kruis)</a:t>
            </a:r>
          </a:p>
        </p:txBody>
      </p:sp>
    </p:spTree>
    <p:extLst>
      <p:ext uri="{BB962C8B-B14F-4D97-AF65-F5344CB8AC3E}">
        <p14:creationId xmlns:p14="http://schemas.microsoft.com/office/powerpoint/2010/main" val="3468003756"/>
      </p:ext>
    </p:extLst>
  </p:cSld>
  <p:clrMapOvr>
    <a:masterClrMapping/>
  </p:clrMapOvr>
  <p:transition spd="slow">
    <p:pull/>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0"/>
            <a:ext cx="9144000" cy="68580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2531" name="Rectangle 3"/>
          <p:cNvSpPr>
            <a:spLocks noChangeArrowheads="1"/>
          </p:cNvSpPr>
          <p:nvPr/>
        </p:nvSpPr>
        <p:spPr bwMode="auto">
          <a:xfrm>
            <a:off x="0" y="0"/>
            <a:ext cx="9144000" cy="981075"/>
          </a:xfrm>
          <a:prstGeom prst="rect">
            <a:avLst/>
          </a:prstGeom>
          <a:solidFill>
            <a:srgbClr val="CC6600"/>
          </a:solidFill>
          <a:ln w="9525">
            <a:solidFill>
              <a:srgbClr val="CC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nl-NL" altLang="nl-NL" sz="1800">
              <a:latin typeface="Arial" charset="0"/>
            </a:endParaRPr>
          </a:p>
        </p:txBody>
      </p:sp>
      <p:sp>
        <p:nvSpPr>
          <p:cNvPr id="22532" name="Text Box 4"/>
          <p:cNvSpPr txBox="1">
            <a:spLocks noChangeArrowheads="1"/>
          </p:cNvSpPr>
          <p:nvPr/>
        </p:nvSpPr>
        <p:spPr bwMode="auto">
          <a:xfrm>
            <a:off x="1763713" y="260350"/>
            <a:ext cx="453258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nl-NL" altLang="nl-NL" sz="3200" dirty="0"/>
              <a:t>Debat: deeltjes of golven?</a:t>
            </a:r>
          </a:p>
        </p:txBody>
      </p:sp>
      <p:grpSp>
        <p:nvGrpSpPr>
          <p:cNvPr id="22543" name="Group 15"/>
          <p:cNvGrpSpPr>
            <a:grpSpLocks/>
          </p:cNvGrpSpPr>
          <p:nvPr/>
        </p:nvGrpSpPr>
        <p:grpSpPr bwMode="auto">
          <a:xfrm>
            <a:off x="168505" y="1336676"/>
            <a:ext cx="3384550" cy="4640263"/>
            <a:chOff x="106" y="842"/>
            <a:chExt cx="2177" cy="2923"/>
          </a:xfrm>
        </p:grpSpPr>
        <p:pic>
          <p:nvPicPr>
            <p:cNvPr id="22534" name="Picture 6" descr="img1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 y="2757"/>
              <a:ext cx="2177" cy="1008"/>
            </a:xfrm>
            <a:prstGeom prst="rect">
              <a:avLst/>
            </a:prstGeom>
            <a:noFill/>
            <a:extLst>
              <a:ext uri="{909E8E84-426E-40DD-AFC4-6F175D3DCCD1}">
                <a14:hiddenFill xmlns:a14="http://schemas.microsoft.com/office/drawing/2010/main">
                  <a:solidFill>
                    <a:srgbClr val="FFFFFF"/>
                  </a:solidFill>
                </a14:hiddenFill>
              </a:ext>
            </a:extLst>
          </p:spPr>
        </p:pic>
        <p:pic>
          <p:nvPicPr>
            <p:cNvPr id="22535" name="Picture 7" descr="img1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 y="842"/>
              <a:ext cx="2177" cy="1862"/>
            </a:xfrm>
            <a:prstGeom prst="rect">
              <a:avLst/>
            </a:prstGeom>
            <a:noFill/>
            <a:extLst>
              <a:ext uri="{909E8E84-426E-40DD-AFC4-6F175D3DCCD1}">
                <a14:hiddenFill xmlns:a14="http://schemas.microsoft.com/office/drawing/2010/main">
                  <a:solidFill>
                    <a:srgbClr val="FFFFFF"/>
                  </a:solidFill>
                </a14:hiddenFill>
              </a:ext>
            </a:extLst>
          </p:spPr>
        </p:pic>
      </p:grpSp>
      <p:sp>
        <p:nvSpPr>
          <p:cNvPr id="22539" name="Line 11"/>
          <p:cNvSpPr>
            <a:spLocks noChangeShapeType="1"/>
          </p:cNvSpPr>
          <p:nvPr/>
        </p:nvSpPr>
        <p:spPr bwMode="auto">
          <a:xfrm>
            <a:off x="6659563" y="1341438"/>
            <a:ext cx="0" cy="460851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grpSp>
        <p:nvGrpSpPr>
          <p:cNvPr id="22542" name="Group 14"/>
          <p:cNvGrpSpPr>
            <a:grpSpLocks/>
          </p:cNvGrpSpPr>
          <p:nvPr/>
        </p:nvGrpSpPr>
        <p:grpSpPr bwMode="auto">
          <a:xfrm>
            <a:off x="3708400" y="1341438"/>
            <a:ext cx="5435600" cy="4872038"/>
            <a:chOff x="2336" y="845"/>
            <a:chExt cx="3424" cy="3069"/>
          </a:xfrm>
        </p:grpSpPr>
        <p:sp>
          <p:nvSpPr>
            <p:cNvPr id="22536" name="Text Box 8"/>
            <p:cNvSpPr txBox="1">
              <a:spLocks noChangeArrowheads="1"/>
            </p:cNvSpPr>
            <p:nvPr/>
          </p:nvSpPr>
          <p:spPr bwMode="auto">
            <a:xfrm>
              <a:off x="2381" y="890"/>
              <a:ext cx="3379" cy="3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nl-NL" altLang="nl-NL" sz="2400" dirty="0"/>
                <a:t>Eigenschap straling        DEELTJE    GOLF</a:t>
              </a:r>
            </a:p>
            <a:p>
              <a:endParaRPr lang="nl-NL" altLang="nl-NL" sz="2400" dirty="0"/>
            </a:p>
            <a:p>
              <a:r>
                <a:rPr lang="nl-NL" altLang="nl-NL" sz="2400" dirty="0"/>
                <a:t>Productie op kathode           +            +</a:t>
              </a:r>
            </a:p>
            <a:p>
              <a:r>
                <a:rPr lang="nl-NL" altLang="nl-NL" sz="2400" dirty="0"/>
                <a:t>Rechtlijnige beweging          +            +</a:t>
              </a:r>
            </a:p>
            <a:p>
              <a:r>
                <a:rPr lang="nl-NL" altLang="nl-NL" sz="2400" dirty="0"/>
                <a:t>Fluorescentie                         +           + +</a:t>
              </a:r>
            </a:p>
            <a:p>
              <a:r>
                <a:rPr lang="nl-NL" altLang="nl-NL" sz="2400" dirty="0"/>
                <a:t>B-afbuiging                           + +           -</a:t>
              </a:r>
            </a:p>
            <a:p>
              <a:r>
                <a:rPr lang="nl-NL" altLang="nl-NL" sz="2400" dirty="0"/>
                <a:t>Loodrechte emissie             + +           -</a:t>
              </a:r>
            </a:p>
            <a:p>
              <a:r>
                <a:rPr lang="nl-NL" altLang="nl-NL" sz="2400" dirty="0"/>
                <a:t>Materiaal </a:t>
              </a:r>
              <a:r>
                <a:rPr lang="nl-NL" altLang="nl-NL" sz="2400" dirty="0" err="1"/>
                <a:t>onafh</a:t>
              </a:r>
              <a:r>
                <a:rPr lang="nl-NL" altLang="nl-NL" sz="2400" dirty="0"/>
                <a:t>.                    +           +</a:t>
              </a:r>
            </a:p>
            <a:p>
              <a:r>
                <a:rPr lang="nl-NL" altLang="nl-NL" sz="2400" dirty="0"/>
                <a:t>Chemisch Actief                     +           +</a:t>
              </a:r>
            </a:p>
            <a:p>
              <a:r>
                <a:rPr lang="nl-NL" altLang="nl-NL" sz="2400" dirty="0"/>
                <a:t>Energie transport                   +           +</a:t>
              </a:r>
            </a:p>
            <a:p>
              <a:r>
                <a:rPr lang="nl-NL" altLang="nl-NL" sz="2400" dirty="0"/>
                <a:t>Impuls transport                    +            +</a:t>
              </a:r>
            </a:p>
            <a:p>
              <a:r>
                <a:rPr lang="nl-NL" altLang="nl-NL" sz="2400" dirty="0"/>
                <a:t>Geen E-afbuiging                    -            +</a:t>
              </a:r>
            </a:p>
            <a:p>
              <a:r>
                <a:rPr lang="nl-NL" altLang="nl-NL" dirty="0"/>
                <a:t> </a:t>
              </a:r>
            </a:p>
          </p:txBody>
        </p:sp>
        <p:sp>
          <p:nvSpPr>
            <p:cNvPr id="22537" name="Rectangle 9"/>
            <p:cNvSpPr>
              <a:spLocks noChangeArrowheads="1"/>
            </p:cNvSpPr>
            <p:nvPr/>
          </p:nvSpPr>
          <p:spPr bwMode="auto">
            <a:xfrm>
              <a:off x="2336" y="845"/>
              <a:ext cx="3311" cy="290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2538" name="Line 10"/>
            <p:cNvSpPr>
              <a:spLocks noChangeShapeType="1"/>
            </p:cNvSpPr>
            <p:nvPr/>
          </p:nvSpPr>
          <p:spPr bwMode="auto">
            <a:xfrm>
              <a:off x="2336" y="1207"/>
              <a:ext cx="331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22540" name="Line 12"/>
            <p:cNvSpPr>
              <a:spLocks noChangeShapeType="1"/>
            </p:cNvSpPr>
            <p:nvPr/>
          </p:nvSpPr>
          <p:spPr bwMode="auto">
            <a:xfrm>
              <a:off x="4967" y="862"/>
              <a:ext cx="0" cy="290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22541" name="Line 13"/>
            <p:cNvSpPr>
              <a:spLocks noChangeShapeType="1"/>
            </p:cNvSpPr>
            <p:nvPr/>
          </p:nvSpPr>
          <p:spPr bwMode="auto">
            <a:xfrm>
              <a:off x="4195" y="845"/>
              <a:ext cx="0" cy="290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grpSp>
      <p:sp>
        <p:nvSpPr>
          <p:cNvPr id="15" name="Rectangle 3"/>
          <p:cNvSpPr>
            <a:spLocks noChangeArrowheads="1"/>
          </p:cNvSpPr>
          <p:nvPr/>
        </p:nvSpPr>
        <p:spPr bwMode="auto">
          <a:xfrm>
            <a:off x="1" y="6213476"/>
            <a:ext cx="9144000" cy="644524"/>
          </a:xfrm>
          <a:prstGeom prst="rect">
            <a:avLst/>
          </a:prstGeom>
          <a:solidFill>
            <a:srgbClr val="CC6600"/>
          </a:solidFill>
          <a:ln w="9525">
            <a:solidFill>
              <a:srgbClr val="CC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nl-NL" altLang="nl-NL" sz="1800">
              <a:latin typeface="Arial" charset="0"/>
            </a:endParaRPr>
          </a:p>
        </p:txBody>
      </p:sp>
    </p:spTree>
    <p:extLst>
      <p:ext uri="{BB962C8B-B14F-4D97-AF65-F5344CB8AC3E}">
        <p14:creationId xmlns:p14="http://schemas.microsoft.com/office/powerpoint/2010/main" val="848826629"/>
      </p:ext>
    </p:extLst>
  </p:cSld>
  <p:clrMapOvr>
    <a:masterClrMapping/>
  </p:clrMapOvr>
  <p:transition spd="slow">
    <p:pull/>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0" y="0"/>
            <a:ext cx="9144000" cy="68580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3555" name="Rectangle 3"/>
          <p:cNvSpPr>
            <a:spLocks noChangeArrowheads="1"/>
          </p:cNvSpPr>
          <p:nvPr/>
        </p:nvSpPr>
        <p:spPr bwMode="auto">
          <a:xfrm>
            <a:off x="0" y="0"/>
            <a:ext cx="9144000" cy="1268413"/>
          </a:xfrm>
          <a:prstGeom prst="rect">
            <a:avLst/>
          </a:prstGeom>
          <a:solidFill>
            <a:srgbClr val="CC6600"/>
          </a:solidFill>
          <a:ln w="9525">
            <a:solidFill>
              <a:srgbClr val="CC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nl-NL" altLang="nl-NL" sz="1800">
              <a:latin typeface="Arial" charset="0"/>
            </a:endParaRPr>
          </a:p>
        </p:txBody>
      </p:sp>
      <p:grpSp>
        <p:nvGrpSpPr>
          <p:cNvPr id="23561" name="Group 9"/>
          <p:cNvGrpSpPr>
            <a:grpSpLocks/>
          </p:cNvGrpSpPr>
          <p:nvPr/>
        </p:nvGrpSpPr>
        <p:grpSpPr bwMode="auto">
          <a:xfrm>
            <a:off x="0" y="0"/>
            <a:ext cx="9144000" cy="6858000"/>
            <a:chOff x="0" y="0"/>
            <a:chExt cx="5760" cy="4320"/>
          </a:xfrm>
        </p:grpSpPr>
        <p:pic>
          <p:nvPicPr>
            <p:cNvPr id="23557" name="Picture 5" descr="img134"/>
            <p:cNvPicPr>
              <a:picLocks noChangeAspect="1" noChangeArrowheads="1"/>
            </p:cNvPicPr>
            <p:nvPr/>
          </p:nvPicPr>
          <p:blipFill rotWithShape="1">
            <a:blip r:embed="rId3">
              <a:extLst>
                <a:ext uri="{28A0092B-C50C-407E-A947-70E740481C1C}">
                  <a14:useLocalDpi xmlns:a14="http://schemas.microsoft.com/office/drawing/2010/main" val="0"/>
                </a:ext>
              </a:extLst>
            </a:blip>
            <a:srcRect b="28859"/>
            <a:stretch/>
          </p:blipFill>
          <p:spPr bwMode="auto">
            <a:xfrm>
              <a:off x="793" y="890"/>
              <a:ext cx="4037" cy="3291"/>
            </a:xfrm>
            <a:prstGeom prst="rect">
              <a:avLst/>
            </a:prstGeom>
            <a:noFill/>
            <a:extLst>
              <a:ext uri="{909E8E84-426E-40DD-AFC4-6F175D3DCCD1}">
                <a14:hiddenFill xmlns:a14="http://schemas.microsoft.com/office/drawing/2010/main">
                  <a:solidFill>
                    <a:srgbClr val="FFFFFF"/>
                  </a:solidFill>
                </a14:hiddenFill>
              </a:ext>
            </a:extLst>
          </p:spPr>
        </p:pic>
        <p:sp>
          <p:nvSpPr>
            <p:cNvPr id="23558" name="Rectangle 6"/>
            <p:cNvSpPr>
              <a:spLocks noChangeArrowheads="1"/>
            </p:cNvSpPr>
            <p:nvPr/>
          </p:nvSpPr>
          <p:spPr bwMode="auto">
            <a:xfrm>
              <a:off x="0" y="0"/>
              <a:ext cx="703" cy="4320"/>
            </a:xfrm>
            <a:prstGeom prst="rect">
              <a:avLst/>
            </a:prstGeom>
            <a:solidFill>
              <a:srgbClr val="CC6600"/>
            </a:solidFill>
            <a:ln w="9525">
              <a:solidFill>
                <a:srgbClr val="CC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3559" name="Rectangle 7"/>
            <p:cNvSpPr>
              <a:spLocks noChangeArrowheads="1"/>
            </p:cNvSpPr>
            <p:nvPr/>
          </p:nvSpPr>
          <p:spPr bwMode="auto">
            <a:xfrm>
              <a:off x="5057" y="0"/>
              <a:ext cx="703" cy="4320"/>
            </a:xfrm>
            <a:prstGeom prst="rect">
              <a:avLst/>
            </a:prstGeom>
            <a:solidFill>
              <a:srgbClr val="CC6600"/>
            </a:solidFill>
            <a:ln w="9525">
              <a:solidFill>
                <a:srgbClr val="CC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grpSp>
      <p:grpSp>
        <p:nvGrpSpPr>
          <p:cNvPr id="23564" name="Group 12"/>
          <p:cNvGrpSpPr>
            <a:grpSpLocks/>
          </p:cNvGrpSpPr>
          <p:nvPr/>
        </p:nvGrpSpPr>
        <p:grpSpPr bwMode="auto">
          <a:xfrm>
            <a:off x="1" y="92075"/>
            <a:ext cx="9144001" cy="1196975"/>
            <a:chOff x="0" y="58"/>
            <a:chExt cx="5760" cy="754"/>
          </a:xfrm>
        </p:grpSpPr>
        <p:sp>
          <p:nvSpPr>
            <p:cNvPr id="23556" name="Text Box 4"/>
            <p:cNvSpPr txBox="1">
              <a:spLocks noChangeArrowheads="1"/>
            </p:cNvSpPr>
            <p:nvPr/>
          </p:nvSpPr>
          <p:spPr bwMode="auto">
            <a:xfrm>
              <a:off x="0" y="255"/>
              <a:ext cx="5760"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0"/>
                </a:spcBef>
              </a:pPr>
              <a:r>
                <a:rPr lang="nl-NL" altLang="nl-NL" sz="3200" dirty="0"/>
                <a:t>Convergentie         -metingen</a:t>
              </a:r>
            </a:p>
          </p:txBody>
        </p:sp>
        <p:graphicFrame>
          <p:nvGraphicFramePr>
            <p:cNvPr id="23562" name="Object 10"/>
            <p:cNvGraphicFramePr>
              <a:graphicFrameLocks noChangeAspect="1"/>
            </p:cNvGraphicFramePr>
            <p:nvPr>
              <p:extLst/>
            </p:nvPr>
          </p:nvGraphicFramePr>
          <p:xfrm>
            <a:off x="2971" y="58"/>
            <a:ext cx="365" cy="754"/>
          </p:xfrm>
          <a:graphic>
            <a:graphicData uri="http://schemas.openxmlformats.org/presentationml/2006/ole">
              <mc:AlternateContent xmlns:mc="http://schemas.openxmlformats.org/markup-compatibility/2006">
                <mc:Choice xmlns:v="urn:schemas-microsoft-com:vml" Requires="v">
                  <p:oleObj spid="_x0000_s56345" name="Vergelijking" r:id="rId4" imgW="190440" imgH="393480" progId="Equation.3">
                    <p:embed/>
                  </p:oleObj>
                </mc:Choice>
                <mc:Fallback>
                  <p:oleObj name="Vergelijking" r:id="rId4" imgW="190440" imgH="393480" progId="Equation.3">
                    <p:embed/>
                    <p:pic>
                      <p:nvPicPr>
                        <p:cNvPr id="23562"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 y="58"/>
                          <a:ext cx="365" cy="7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Tree>
    <p:extLst>
      <p:ext uri="{BB962C8B-B14F-4D97-AF65-F5344CB8AC3E}">
        <p14:creationId xmlns:p14="http://schemas.microsoft.com/office/powerpoint/2010/main" val="2161709854"/>
      </p:ext>
    </p:extLst>
  </p:cSld>
  <p:clrMapOvr>
    <a:masterClrMapping/>
  </p:clrMapOvr>
  <p:transition spd="slow">
    <p:pull/>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0" y="0"/>
            <a:ext cx="9144000" cy="68580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5603" name="Rectangle 3"/>
          <p:cNvSpPr>
            <a:spLocks noChangeArrowheads="1"/>
          </p:cNvSpPr>
          <p:nvPr/>
        </p:nvSpPr>
        <p:spPr bwMode="auto">
          <a:xfrm>
            <a:off x="0" y="0"/>
            <a:ext cx="9144000" cy="981075"/>
          </a:xfrm>
          <a:prstGeom prst="rect">
            <a:avLst/>
          </a:prstGeom>
          <a:solidFill>
            <a:srgbClr val="CC6600"/>
          </a:solidFill>
          <a:ln w="9525">
            <a:solidFill>
              <a:srgbClr val="CC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nl-NL" altLang="nl-NL" sz="1800">
              <a:latin typeface="Arial" charset="0"/>
            </a:endParaRPr>
          </a:p>
        </p:txBody>
      </p:sp>
      <p:sp>
        <p:nvSpPr>
          <p:cNvPr id="25604" name="Text Box 4"/>
          <p:cNvSpPr txBox="1">
            <a:spLocks noChangeArrowheads="1"/>
          </p:cNvSpPr>
          <p:nvPr/>
        </p:nvSpPr>
        <p:spPr bwMode="auto">
          <a:xfrm>
            <a:off x="1258888" y="260350"/>
            <a:ext cx="535640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nl-NL" altLang="nl-NL" sz="3200" dirty="0"/>
              <a:t>Traditie 2 wolkenexperimenten</a:t>
            </a:r>
          </a:p>
        </p:txBody>
      </p:sp>
      <p:pic>
        <p:nvPicPr>
          <p:cNvPr id="25605" name="Picture 5" descr="img13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2852738"/>
            <a:ext cx="4321175" cy="3705225"/>
          </a:xfrm>
          <a:prstGeom prst="rect">
            <a:avLst/>
          </a:prstGeom>
          <a:noFill/>
          <a:extLst>
            <a:ext uri="{909E8E84-426E-40DD-AFC4-6F175D3DCCD1}">
              <a14:hiddenFill xmlns:a14="http://schemas.microsoft.com/office/drawing/2010/main">
                <a:solidFill>
                  <a:srgbClr val="FFFFFF"/>
                </a:solidFill>
              </a14:hiddenFill>
            </a:ext>
          </a:extLst>
        </p:spPr>
      </p:pic>
      <p:sp>
        <p:nvSpPr>
          <p:cNvPr id="25607" name="Text Box 7"/>
          <p:cNvSpPr txBox="1">
            <a:spLocks noChangeArrowheads="1"/>
          </p:cNvSpPr>
          <p:nvPr/>
        </p:nvSpPr>
        <p:spPr bwMode="auto">
          <a:xfrm>
            <a:off x="4356100" y="1196975"/>
            <a:ext cx="450056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nl-NL" altLang="nl-NL" sz="2400" dirty="0"/>
              <a:t>Thomson wolken laten uitzakken om lading per druppel te meten</a:t>
            </a:r>
          </a:p>
          <a:p>
            <a:pPr>
              <a:spcBef>
                <a:spcPct val="0"/>
              </a:spcBef>
            </a:pPr>
            <a:r>
              <a:rPr lang="nl-NL" altLang="nl-NL" sz="2400" dirty="0" err="1"/>
              <a:t>Millikan</a:t>
            </a:r>
            <a:r>
              <a:rPr lang="nl-NL" altLang="nl-NL" sz="2400" dirty="0"/>
              <a:t> 1896 – 1913</a:t>
            </a:r>
          </a:p>
          <a:p>
            <a:pPr>
              <a:spcBef>
                <a:spcPct val="0"/>
              </a:spcBef>
            </a:pPr>
            <a:r>
              <a:rPr lang="nl-NL" altLang="nl-NL" sz="2400" dirty="0"/>
              <a:t>20 jaar experimenteren</a:t>
            </a:r>
          </a:p>
        </p:txBody>
      </p:sp>
      <p:sp>
        <p:nvSpPr>
          <p:cNvPr id="25609" name="Text Box 9"/>
          <p:cNvSpPr txBox="1">
            <a:spLocks noChangeArrowheads="1"/>
          </p:cNvSpPr>
          <p:nvPr/>
        </p:nvSpPr>
        <p:spPr bwMode="auto">
          <a:xfrm>
            <a:off x="250824" y="5916613"/>
            <a:ext cx="4321176"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nl-NL" altLang="nl-NL" sz="2400" dirty="0"/>
              <a:t>FILM PROEF VAN MILLIKAN</a:t>
            </a:r>
          </a:p>
          <a:p>
            <a:r>
              <a:rPr lang="nl-NL" altLang="nl-NL" sz="1000" dirty="0">
                <a:latin typeface="Arial" charset="0"/>
                <a:hlinkClick r:id="rId3"/>
              </a:rPr>
              <a:t>http://www.dnatube.com/video/2801/Millikan-Oil-Drop-Experiment</a:t>
            </a:r>
            <a:endParaRPr lang="nl-NL" altLang="nl-NL" sz="1000" dirty="0">
              <a:latin typeface="Arial" charset="0"/>
            </a:endParaRPr>
          </a:p>
        </p:txBody>
      </p:sp>
      <p:pic>
        <p:nvPicPr>
          <p:cNvPr id="25611" name="Picture 11" descr="img14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1216">
            <a:off x="200515" y="1109672"/>
            <a:ext cx="3995738" cy="3865562"/>
          </a:xfrm>
          <a:prstGeom prst="rect">
            <a:avLst/>
          </a:prstGeom>
          <a:noFill/>
          <a:extLst>
            <a:ext uri="{909E8E84-426E-40DD-AFC4-6F175D3DCCD1}">
              <a14:hiddenFill xmlns:a14="http://schemas.microsoft.com/office/drawing/2010/main">
                <a:solidFill>
                  <a:srgbClr val="FFFFFF"/>
                </a:solidFill>
              </a14:hiddenFill>
            </a:ext>
          </a:extLst>
        </p:spPr>
      </p:pic>
      <p:sp>
        <p:nvSpPr>
          <p:cNvPr id="25612" name="Rectangle 12"/>
          <p:cNvSpPr>
            <a:spLocks noChangeArrowheads="1"/>
          </p:cNvSpPr>
          <p:nvPr/>
        </p:nvSpPr>
        <p:spPr bwMode="auto">
          <a:xfrm>
            <a:off x="0" y="981075"/>
            <a:ext cx="4284663" cy="215900"/>
          </a:xfrm>
          <a:prstGeom prst="rect">
            <a:avLst/>
          </a:prstGeom>
          <a:solidFill>
            <a:srgbClr val="FFCC99"/>
          </a:solidFill>
          <a:ln w="9525" algn="ctr">
            <a:solidFill>
              <a:srgbClr val="FFCC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nl-NL"/>
          </a:p>
        </p:txBody>
      </p:sp>
      <p:sp>
        <p:nvSpPr>
          <p:cNvPr id="25613" name="Rectangle 13"/>
          <p:cNvSpPr>
            <a:spLocks noChangeArrowheads="1"/>
          </p:cNvSpPr>
          <p:nvPr/>
        </p:nvSpPr>
        <p:spPr bwMode="auto">
          <a:xfrm>
            <a:off x="0" y="4941888"/>
            <a:ext cx="4284663" cy="215900"/>
          </a:xfrm>
          <a:prstGeom prst="rect">
            <a:avLst/>
          </a:prstGeom>
          <a:solidFill>
            <a:srgbClr val="FFCC99"/>
          </a:solidFill>
          <a:ln w="9525" algn="ctr">
            <a:solidFill>
              <a:srgbClr val="FFCC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nl-NL"/>
          </a:p>
        </p:txBody>
      </p:sp>
      <p:sp>
        <p:nvSpPr>
          <p:cNvPr id="25615" name="Rectangle 15"/>
          <p:cNvSpPr>
            <a:spLocks noChangeArrowheads="1"/>
          </p:cNvSpPr>
          <p:nvPr/>
        </p:nvSpPr>
        <p:spPr bwMode="auto">
          <a:xfrm>
            <a:off x="3924300" y="1125538"/>
            <a:ext cx="360363" cy="3960812"/>
          </a:xfrm>
          <a:prstGeom prst="rect">
            <a:avLst/>
          </a:prstGeom>
          <a:solidFill>
            <a:srgbClr val="FFCC99"/>
          </a:solidFill>
          <a:ln w="9525" algn="ctr">
            <a:solidFill>
              <a:srgbClr val="FFCC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nl-NL"/>
          </a:p>
        </p:txBody>
      </p:sp>
      <p:sp>
        <p:nvSpPr>
          <p:cNvPr id="14" name="Rectangle 14"/>
          <p:cNvSpPr>
            <a:spLocks noChangeArrowheads="1"/>
          </p:cNvSpPr>
          <p:nvPr/>
        </p:nvSpPr>
        <p:spPr bwMode="auto">
          <a:xfrm>
            <a:off x="-794" y="1077330"/>
            <a:ext cx="360363" cy="3960813"/>
          </a:xfrm>
          <a:prstGeom prst="rect">
            <a:avLst/>
          </a:prstGeom>
          <a:solidFill>
            <a:srgbClr val="FFCC99"/>
          </a:solidFill>
          <a:ln w="9525" algn="ctr">
            <a:solidFill>
              <a:srgbClr val="FFCC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nl-NL"/>
          </a:p>
        </p:txBody>
      </p:sp>
    </p:spTree>
    <p:extLst>
      <p:ext uri="{BB962C8B-B14F-4D97-AF65-F5344CB8AC3E}">
        <p14:creationId xmlns:p14="http://schemas.microsoft.com/office/powerpoint/2010/main" val="922480607"/>
      </p:ext>
    </p:extLst>
  </p:cSld>
  <p:clrMapOvr>
    <a:masterClrMapping/>
  </p:clrMapOvr>
  <p:transition spd="slow">
    <p:pull/>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0" y="-171450"/>
            <a:ext cx="9177338" cy="7029450"/>
          </a:xfrm>
          <a:prstGeom prst="rect">
            <a:avLst/>
          </a:prstGeom>
          <a:solidFill>
            <a:srgbClr val="FFCC99"/>
          </a:solidFill>
          <a:ln w="9525">
            <a:solidFill>
              <a:srgbClr val="FFCC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grpSp>
        <p:nvGrpSpPr>
          <p:cNvPr id="26636" name="Group 12"/>
          <p:cNvGrpSpPr>
            <a:grpSpLocks/>
          </p:cNvGrpSpPr>
          <p:nvPr/>
        </p:nvGrpSpPr>
        <p:grpSpPr bwMode="auto">
          <a:xfrm>
            <a:off x="4337050" y="797879"/>
            <a:ext cx="4806950" cy="5876925"/>
            <a:chOff x="2936" y="711"/>
            <a:chExt cx="3028" cy="3609"/>
          </a:xfrm>
        </p:grpSpPr>
        <p:pic>
          <p:nvPicPr>
            <p:cNvPr id="26629" name="Picture 5" descr="img1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239277">
              <a:off x="3704" y="715"/>
              <a:ext cx="1785" cy="2050"/>
            </a:xfrm>
            <a:prstGeom prst="rect">
              <a:avLst/>
            </a:prstGeom>
            <a:noFill/>
            <a:ln w="9525">
              <a:solidFill>
                <a:srgbClr val="FFCC99"/>
              </a:solidFill>
              <a:miter lim="800000"/>
              <a:headEnd/>
              <a:tailEnd/>
            </a:ln>
            <a:extLst>
              <a:ext uri="{909E8E84-426E-40DD-AFC4-6F175D3DCCD1}">
                <a14:hiddenFill xmlns:a14="http://schemas.microsoft.com/office/drawing/2010/main">
                  <a:solidFill>
                    <a:srgbClr val="FFFFFF"/>
                  </a:solidFill>
                </a14:hiddenFill>
              </a:ext>
            </a:extLst>
          </p:spPr>
        </p:pic>
        <p:pic>
          <p:nvPicPr>
            <p:cNvPr id="26630" name="Picture 6" descr="img14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869" y="2380"/>
              <a:ext cx="1453" cy="2050"/>
            </a:xfrm>
            <a:prstGeom prst="rect">
              <a:avLst/>
            </a:prstGeom>
            <a:noFill/>
            <a:ln w="9525">
              <a:solidFill>
                <a:srgbClr val="FFCC99"/>
              </a:solidFill>
              <a:miter lim="800000"/>
              <a:headEnd/>
              <a:tailEnd/>
            </a:ln>
            <a:extLst>
              <a:ext uri="{909E8E84-426E-40DD-AFC4-6F175D3DCCD1}">
                <a14:hiddenFill xmlns:a14="http://schemas.microsoft.com/office/drawing/2010/main">
                  <a:solidFill>
                    <a:srgbClr val="FFFFFF"/>
                  </a:solidFill>
                </a14:hiddenFill>
              </a:ext>
            </a:extLst>
          </p:spPr>
        </p:pic>
        <p:sp>
          <p:nvSpPr>
            <p:cNvPr id="26631" name="Rectangle 7"/>
            <p:cNvSpPr>
              <a:spLocks noChangeArrowheads="1"/>
            </p:cNvSpPr>
            <p:nvPr/>
          </p:nvSpPr>
          <p:spPr bwMode="auto">
            <a:xfrm>
              <a:off x="2936" y="711"/>
              <a:ext cx="2845" cy="233"/>
            </a:xfrm>
            <a:prstGeom prst="rect">
              <a:avLst/>
            </a:prstGeom>
            <a:solidFill>
              <a:srgbClr val="FFCC99"/>
            </a:solidFill>
            <a:ln w="9525">
              <a:solidFill>
                <a:srgbClr val="FFCC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6632" name="Rectangle 8"/>
            <p:cNvSpPr>
              <a:spLocks noChangeArrowheads="1"/>
            </p:cNvSpPr>
            <p:nvPr/>
          </p:nvSpPr>
          <p:spPr bwMode="auto">
            <a:xfrm>
              <a:off x="3119" y="2571"/>
              <a:ext cx="2845" cy="107"/>
            </a:xfrm>
            <a:prstGeom prst="rect">
              <a:avLst/>
            </a:prstGeom>
            <a:solidFill>
              <a:srgbClr val="FFCC99"/>
            </a:solidFill>
            <a:ln w="9525">
              <a:solidFill>
                <a:srgbClr val="FFCC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6633" name="Rectangle 9"/>
            <p:cNvSpPr>
              <a:spLocks noChangeArrowheads="1"/>
            </p:cNvSpPr>
            <p:nvPr/>
          </p:nvSpPr>
          <p:spPr bwMode="auto">
            <a:xfrm>
              <a:off x="3300" y="804"/>
              <a:ext cx="273" cy="3516"/>
            </a:xfrm>
            <a:prstGeom prst="rect">
              <a:avLst/>
            </a:prstGeom>
            <a:solidFill>
              <a:srgbClr val="FFCC99"/>
            </a:solidFill>
            <a:ln w="9525">
              <a:solidFill>
                <a:srgbClr val="FFCC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6634" name="Rectangle 10"/>
            <p:cNvSpPr>
              <a:spLocks noChangeArrowheads="1"/>
            </p:cNvSpPr>
            <p:nvPr/>
          </p:nvSpPr>
          <p:spPr bwMode="auto">
            <a:xfrm>
              <a:off x="5531" y="804"/>
              <a:ext cx="250" cy="3516"/>
            </a:xfrm>
            <a:prstGeom prst="rect">
              <a:avLst/>
            </a:prstGeom>
            <a:solidFill>
              <a:srgbClr val="FFCC99"/>
            </a:solidFill>
            <a:ln w="9525">
              <a:solidFill>
                <a:srgbClr val="FFCC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grpSp>
      <p:sp>
        <p:nvSpPr>
          <p:cNvPr id="26627" name="Rectangle 3"/>
          <p:cNvSpPr>
            <a:spLocks noChangeArrowheads="1"/>
          </p:cNvSpPr>
          <p:nvPr/>
        </p:nvSpPr>
        <p:spPr bwMode="auto">
          <a:xfrm>
            <a:off x="0" y="-171450"/>
            <a:ext cx="9177338" cy="1125538"/>
          </a:xfrm>
          <a:prstGeom prst="rect">
            <a:avLst/>
          </a:prstGeom>
          <a:solidFill>
            <a:srgbClr val="CC6600"/>
          </a:solidFill>
          <a:ln w="9525">
            <a:solidFill>
              <a:srgbClr val="CC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nl-NL" altLang="nl-NL" sz="1800">
              <a:latin typeface="Arial" charset="0"/>
            </a:endParaRPr>
          </a:p>
        </p:txBody>
      </p:sp>
      <p:sp>
        <p:nvSpPr>
          <p:cNvPr id="26628" name="Text Box 4"/>
          <p:cNvSpPr txBox="1">
            <a:spLocks noChangeArrowheads="1"/>
          </p:cNvSpPr>
          <p:nvPr/>
        </p:nvSpPr>
        <p:spPr bwMode="auto">
          <a:xfrm>
            <a:off x="0" y="98931"/>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0"/>
              </a:spcBef>
            </a:pPr>
            <a:r>
              <a:rPr lang="nl-NL" altLang="nl-NL" sz="3200" dirty="0"/>
              <a:t>Convergentie e-metingen</a:t>
            </a:r>
          </a:p>
        </p:txBody>
      </p:sp>
      <p:pic>
        <p:nvPicPr>
          <p:cNvPr id="26637" name="Picture 13" descr="img14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356" y="1128892"/>
            <a:ext cx="4278313" cy="4604364"/>
          </a:xfrm>
          <a:prstGeom prst="rect">
            <a:avLst/>
          </a:prstGeom>
          <a:noFill/>
          <a:extLst>
            <a:ext uri="{909E8E84-426E-40DD-AFC4-6F175D3DCCD1}">
              <a14:hiddenFill xmlns:a14="http://schemas.microsoft.com/office/drawing/2010/main">
                <a:solidFill>
                  <a:srgbClr val="FFFFFF"/>
                </a:solidFill>
              </a14:hiddenFill>
            </a:ext>
          </a:extLst>
        </p:spPr>
      </p:pic>
      <p:sp>
        <p:nvSpPr>
          <p:cNvPr id="26638" name="Text Box 14"/>
          <p:cNvSpPr txBox="1">
            <a:spLocks noChangeArrowheads="1"/>
          </p:cNvSpPr>
          <p:nvPr/>
        </p:nvSpPr>
        <p:spPr bwMode="auto">
          <a:xfrm>
            <a:off x="411957" y="5949280"/>
            <a:ext cx="417671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nl-NL" altLang="nl-NL" dirty="0" err="1"/>
              <a:t>MILLIKAN’s</a:t>
            </a:r>
            <a:r>
              <a:rPr lang="nl-NL" altLang="nl-NL" dirty="0"/>
              <a:t> Notebook</a:t>
            </a:r>
          </a:p>
          <a:p>
            <a:r>
              <a:rPr lang="nl-NL" altLang="nl-NL" sz="800" dirty="0">
                <a:hlinkClick r:id="rId5"/>
              </a:rPr>
              <a:t>http://caltechln.library.caltech.edu/8/2/Millikan_2A_b&amp;w.pdf</a:t>
            </a:r>
            <a:endParaRPr lang="nl-NL" altLang="nl-NL" sz="800" dirty="0"/>
          </a:p>
        </p:txBody>
      </p:sp>
    </p:spTree>
    <p:extLst>
      <p:ext uri="{BB962C8B-B14F-4D97-AF65-F5344CB8AC3E}">
        <p14:creationId xmlns:p14="http://schemas.microsoft.com/office/powerpoint/2010/main" val="3301435043"/>
      </p:ext>
    </p:extLst>
  </p:cSld>
  <p:clrMapOvr>
    <a:masterClrMapping/>
  </p:clrMapOvr>
  <p:transition spd="slow">
    <p:pull/>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0" y="0"/>
            <a:ext cx="9144000" cy="68580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grpSp>
        <p:nvGrpSpPr>
          <p:cNvPr id="27662" name="Group 14"/>
          <p:cNvGrpSpPr>
            <a:grpSpLocks/>
          </p:cNvGrpSpPr>
          <p:nvPr/>
        </p:nvGrpSpPr>
        <p:grpSpPr bwMode="auto">
          <a:xfrm>
            <a:off x="4572000" y="1125538"/>
            <a:ext cx="4572000" cy="5516562"/>
            <a:chOff x="2880" y="845"/>
            <a:chExt cx="2880" cy="3475"/>
          </a:xfrm>
        </p:grpSpPr>
        <p:pic>
          <p:nvPicPr>
            <p:cNvPr id="27653" name="Picture 5" descr="img13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36406">
              <a:off x="3878" y="935"/>
              <a:ext cx="1746" cy="1290"/>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img1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 y="981"/>
              <a:ext cx="953" cy="3114"/>
            </a:xfrm>
            <a:prstGeom prst="rect">
              <a:avLst/>
            </a:prstGeom>
            <a:noFill/>
            <a:extLst>
              <a:ext uri="{909E8E84-426E-40DD-AFC4-6F175D3DCCD1}">
                <a14:hiddenFill xmlns:a14="http://schemas.microsoft.com/office/drawing/2010/main">
                  <a:solidFill>
                    <a:srgbClr val="FFFFFF"/>
                  </a:solidFill>
                </a14:hiddenFill>
              </a:ext>
            </a:extLst>
          </p:spPr>
        </p:pic>
        <p:pic>
          <p:nvPicPr>
            <p:cNvPr id="27655" name="Picture 7" descr="img13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52"/>
            <a:stretch/>
          </p:blipFill>
          <p:spPr bwMode="auto">
            <a:xfrm rot="16200000">
              <a:off x="3856" y="2382"/>
              <a:ext cx="1860" cy="1566"/>
            </a:xfrm>
            <a:prstGeom prst="rect">
              <a:avLst/>
            </a:prstGeom>
            <a:noFill/>
            <a:extLst>
              <a:ext uri="{909E8E84-426E-40DD-AFC4-6F175D3DCCD1}">
                <a14:hiddenFill xmlns:a14="http://schemas.microsoft.com/office/drawing/2010/main">
                  <a:solidFill>
                    <a:srgbClr val="FFFFFF"/>
                  </a:solidFill>
                </a14:hiddenFill>
              </a:ext>
            </a:extLst>
          </p:spPr>
        </p:pic>
        <p:sp>
          <p:nvSpPr>
            <p:cNvPr id="27656" name="Rectangle 8"/>
            <p:cNvSpPr>
              <a:spLocks noChangeArrowheads="1"/>
            </p:cNvSpPr>
            <p:nvPr/>
          </p:nvSpPr>
          <p:spPr bwMode="auto">
            <a:xfrm>
              <a:off x="3923" y="845"/>
              <a:ext cx="91" cy="3475"/>
            </a:xfrm>
            <a:prstGeom prst="rect">
              <a:avLst/>
            </a:prstGeom>
            <a:solidFill>
              <a:srgbClr val="FFCC99"/>
            </a:solidFill>
            <a:ln w="9525">
              <a:solidFill>
                <a:srgbClr val="FFCC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7657" name="Rectangle 9"/>
            <p:cNvSpPr>
              <a:spLocks noChangeArrowheads="1"/>
            </p:cNvSpPr>
            <p:nvPr/>
          </p:nvSpPr>
          <p:spPr bwMode="auto">
            <a:xfrm>
              <a:off x="5579" y="845"/>
              <a:ext cx="181" cy="3475"/>
            </a:xfrm>
            <a:prstGeom prst="rect">
              <a:avLst/>
            </a:prstGeom>
            <a:solidFill>
              <a:srgbClr val="FFCC99"/>
            </a:solidFill>
            <a:ln w="9525">
              <a:solidFill>
                <a:srgbClr val="FFCC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7658" name="Rectangle 10"/>
            <p:cNvSpPr>
              <a:spLocks noChangeArrowheads="1"/>
            </p:cNvSpPr>
            <p:nvPr/>
          </p:nvSpPr>
          <p:spPr bwMode="auto">
            <a:xfrm>
              <a:off x="2880" y="845"/>
              <a:ext cx="181" cy="3475"/>
            </a:xfrm>
            <a:prstGeom prst="rect">
              <a:avLst/>
            </a:prstGeom>
            <a:solidFill>
              <a:srgbClr val="FFCC99"/>
            </a:solidFill>
            <a:ln w="9525">
              <a:solidFill>
                <a:srgbClr val="FFCC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7659" name="Rectangle 11"/>
            <p:cNvSpPr>
              <a:spLocks noChangeArrowheads="1"/>
            </p:cNvSpPr>
            <p:nvPr/>
          </p:nvSpPr>
          <p:spPr bwMode="auto">
            <a:xfrm>
              <a:off x="2880" y="845"/>
              <a:ext cx="2880" cy="181"/>
            </a:xfrm>
            <a:prstGeom prst="rect">
              <a:avLst/>
            </a:prstGeom>
            <a:solidFill>
              <a:srgbClr val="FFCC99"/>
            </a:solidFill>
            <a:ln w="9525">
              <a:solidFill>
                <a:srgbClr val="FFCC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7660" name="Rectangle 12"/>
            <p:cNvSpPr>
              <a:spLocks noChangeArrowheads="1"/>
            </p:cNvSpPr>
            <p:nvPr/>
          </p:nvSpPr>
          <p:spPr bwMode="auto">
            <a:xfrm>
              <a:off x="2880" y="4139"/>
              <a:ext cx="2880" cy="181"/>
            </a:xfrm>
            <a:prstGeom prst="rect">
              <a:avLst/>
            </a:prstGeom>
            <a:solidFill>
              <a:srgbClr val="FFCC99"/>
            </a:solidFill>
            <a:ln w="9525">
              <a:solidFill>
                <a:srgbClr val="FFCC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7661" name="Rectangle 13"/>
            <p:cNvSpPr>
              <a:spLocks noChangeArrowheads="1"/>
            </p:cNvSpPr>
            <p:nvPr/>
          </p:nvSpPr>
          <p:spPr bwMode="auto">
            <a:xfrm>
              <a:off x="4003" y="2160"/>
              <a:ext cx="1757" cy="75"/>
            </a:xfrm>
            <a:prstGeom prst="rect">
              <a:avLst/>
            </a:prstGeom>
            <a:solidFill>
              <a:srgbClr val="FFCC99"/>
            </a:solidFill>
            <a:ln w="9525">
              <a:solidFill>
                <a:srgbClr val="FFCC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grpSp>
      <p:sp>
        <p:nvSpPr>
          <p:cNvPr id="27663" name="Text Box 15"/>
          <p:cNvSpPr txBox="1">
            <a:spLocks noChangeArrowheads="1"/>
          </p:cNvSpPr>
          <p:nvPr/>
        </p:nvSpPr>
        <p:spPr bwMode="auto">
          <a:xfrm>
            <a:off x="395288" y="1341438"/>
            <a:ext cx="41767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nl-NL" altLang="nl-NL" dirty="0"/>
              <a:t>APPLET BROWNSE BEWEGING</a:t>
            </a:r>
          </a:p>
          <a:p>
            <a:r>
              <a:rPr lang="nl-NL" altLang="nl-NL" sz="800" b="1" dirty="0">
                <a:latin typeface="Arial" charset="0"/>
                <a:hlinkClick r:id="rId6"/>
              </a:rPr>
              <a:t>http://www.phy.ntnu.edu.tw/ntnujava/index.php?topic=24</a:t>
            </a:r>
            <a:endParaRPr lang="nl-NL" altLang="nl-NL" sz="800" b="1" dirty="0">
              <a:latin typeface="Arial" charset="0"/>
            </a:endParaRPr>
          </a:p>
          <a:p>
            <a:endParaRPr lang="nl-NL" altLang="nl-NL" sz="800" b="1" dirty="0">
              <a:latin typeface="Arial" charset="0"/>
            </a:endParaRPr>
          </a:p>
        </p:txBody>
      </p:sp>
      <p:graphicFrame>
        <p:nvGraphicFramePr>
          <p:cNvPr id="27665" name="Object 17"/>
          <p:cNvGraphicFramePr>
            <a:graphicFrameLocks noChangeAspect="1"/>
          </p:cNvGraphicFramePr>
          <p:nvPr>
            <p:extLst/>
          </p:nvPr>
        </p:nvGraphicFramePr>
        <p:xfrm>
          <a:off x="1852613" y="2378400"/>
          <a:ext cx="2160166" cy="834700"/>
        </p:xfrm>
        <a:graphic>
          <a:graphicData uri="http://schemas.openxmlformats.org/presentationml/2006/ole">
            <mc:AlternateContent xmlns:mc="http://schemas.openxmlformats.org/markup-compatibility/2006">
              <mc:Choice xmlns:v="urn:schemas-microsoft-com:vml" Requires="v">
                <p:oleObj spid="_x0000_s58393" name="Vergelijking" r:id="rId7" imgW="1117440" imgH="431640" progId="Equation.3">
                  <p:embed/>
                </p:oleObj>
              </mc:Choice>
              <mc:Fallback>
                <p:oleObj name="Vergelijking" r:id="rId7" imgW="1117440" imgH="431640" progId="Equation.3">
                  <p:embed/>
                  <p:pic>
                    <p:nvPicPr>
                      <p:cNvPr id="27665" name="Object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52613" y="2378400"/>
                        <a:ext cx="2160166" cy="834700"/>
                      </a:xfrm>
                      <a:prstGeom prst="rect">
                        <a:avLst/>
                      </a:prstGeom>
                      <a:noFill/>
                      <a:ln>
                        <a:noFill/>
                      </a:ln>
                      <a:effectLst/>
                    </p:spPr>
                  </p:pic>
                </p:oleObj>
              </mc:Fallback>
            </mc:AlternateContent>
          </a:graphicData>
        </a:graphic>
      </p:graphicFrame>
      <p:sp>
        <p:nvSpPr>
          <p:cNvPr id="27666" name="Text Box 18"/>
          <p:cNvSpPr txBox="1">
            <a:spLocks noChangeArrowheads="1"/>
          </p:cNvSpPr>
          <p:nvPr/>
        </p:nvSpPr>
        <p:spPr bwMode="auto">
          <a:xfrm>
            <a:off x="393238" y="1951672"/>
            <a:ext cx="3960813"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nl-NL" altLang="nl-NL" dirty="0"/>
              <a:t>Verplaatsingsformule  Einstein</a:t>
            </a:r>
          </a:p>
          <a:p>
            <a:endParaRPr lang="nl-NL" altLang="nl-NL" dirty="0"/>
          </a:p>
          <a:p>
            <a:endParaRPr lang="nl-NL" altLang="nl-NL" dirty="0"/>
          </a:p>
          <a:p>
            <a:endParaRPr lang="nl-NL" altLang="nl-NL" dirty="0"/>
          </a:p>
          <a:p>
            <a:r>
              <a:rPr lang="nl-NL" altLang="nl-NL" dirty="0"/>
              <a:t>en Perrin sloeg aan het tellen</a:t>
            </a:r>
          </a:p>
        </p:txBody>
      </p:sp>
      <p:pic>
        <p:nvPicPr>
          <p:cNvPr id="27667" name="Picture 19" descr="img14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7908" y="3584624"/>
            <a:ext cx="3756059" cy="2770139"/>
          </a:xfrm>
          <a:prstGeom prst="rect">
            <a:avLst/>
          </a:prstGeom>
          <a:noFill/>
          <a:extLst>
            <a:ext uri="{909E8E84-426E-40DD-AFC4-6F175D3DCCD1}">
              <a14:hiddenFill xmlns:a14="http://schemas.microsoft.com/office/drawing/2010/main">
                <a:solidFill>
                  <a:srgbClr val="FFFFFF"/>
                </a:solidFill>
              </a14:hiddenFill>
            </a:ext>
          </a:extLst>
        </p:spPr>
      </p:pic>
      <p:sp>
        <p:nvSpPr>
          <p:cNvPr id="27651" name="Rectangle 3"/>
          <p:cNvSpPr>
            <a:spLocks noChangeArrowheads="1"/>
          </p:cNvSpPr>
          <p:nvPr/>
        </p:nvSpPr>
        <p:spPr bwMode="auto">
          <a:xfrm>
            <a:off x="0" y="0"/>
            <a:ext cx="9144000" cy="1125538"/>
          </a:xfrm>
          <a:prstGeom prst="rect">
            <a:avLst/>
          </a:prstGeom>
          <a:solidFill>
            <a:srgbClr val="CC6600"/>
          </a:solidFill>
          <a:ln w="9525">
            <a:solidFill>
              <a:srgbClr val="CC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nl-NL" altLang="nl-NL" sz="1800">
              <a:latin typeface="Arial" charset="0"/>
            </a:endParaRPr>
          </a:p>
        </p:txBody>
      </p:sp>
      <p:sp>
        <p:nvSpPr>
          <p:cNvPr id="27652" name="Text Box 4"/>
          <p:cNvSpPr txBox="1">
            <a:spLocks noChangeArrowheads="1"/>
          </p:cNvSpPr>
          <p:nvPr/>
        </p:nvSpPr>
        <p:spPr bwMode="auto">
          <a:xfrm>
            <a:off x="1331913" y="333375"/>
            <a:ext cx="498290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0"/>
              </a:spcBef>
            </a:pPr>
            <a:r>
              <a:rPr lang="nl-NL" altLang="nl-NL" sz="3200" dirty="0"/>
              <a:t>Traditie 3 </a:t>
            </a:r>
            <a:r>
              <a:rPr lang="nl-NL" altLang="nl-NL" sz="3200" dirty="0" err="1"/>
              <a:t>Brownse</a:t>
            </a:r>
            <a:r>
              <a:rPr lang="nl-NL" altLang="nl-NL" sz="3200" dirty="0"/>
              <a:t> beweging</a:t>
            </a:r>
          </a:p>
        </p:txBody>
      </p:sp>
      <p:sp>
        <p:nvSpPr>
          <p:cNvPr id="19" name="Rectangle 3"/>
          <p:cNvSpPr>
            <a:spLocks noChangeArrowheads="1"/>
          </p:cNvSpPr>
          <p:nvPr/>
        </p:nvSpPr>
        <p:spPr bwMode="auto">
          <a:xfrm>
            <a:off x="0" y="6381750"/>
            <a:ext cx="9144000" cy="535781"/>
          </a:xfrm>
          <a:prstGeom prst="rect">
            <a:avLst/>
          </a:prstGeom>
          <a:solidFill>
            <a:srgbClr val="CC6600"/>
          </a:solidFill>
          <a:ln w="9525">
            <a:solidFill>
              <a:srgbClr val="CC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nl-NL" altLang="nl-NL" sz="1800">
              <a:latin typeface="Arial" charset="0"/>
            </a:endParaRPr>
          </a:p>
        </p:txBody>
      </p:sp>
    </p:spTree>
    <p:extLst>
      <p:ext uri="{BB962C8B-B14F-4D97-AF65-F5344CB8AC3E}">
        <p14:creationId xmlns:p14="http://schemas.microsoft.com/office/powerpoint/2010/main" val="1139750189"/>
      </p:ext>
    </p:extLst>
  </p:cSld>
  <p:clrMapOvr>
    <a:masterClrMapping/>
  </p:clrMapOvr>
  <p:transition spd="slow">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p:txBody>
          <a:bodyPr/>
          <a:lstStyle/>
          <a:p>
            <a:pPr eaLnBrk="1" hangingPunct="1"/>
            <a:endParaRPr lang="nl-NL"/>
          </a:p>
        </p:txBody>
      </p:sp>
      <p:sp>
        <p:nvSpPr>
          <p:cNvPr id="22531" name="Rectangle 3"/>
          <p:cNvSpPr>
            <a:spLocks noGrp="1" noChangeArrowheads="1"/>
          </p:cNvSpPr>
          <p:nvPr>
            <p:ph type="subTitle" idx="1"/>
          </p:nvPr>
        </p:nvSpPr>
        <p:spPr/>
        <p:txBody>
          <a:bodyPr/>
          <a:lstStyle/>
          <a:p>
            <a:pPr eaLnBrk="1" hangingPunct="1"/>
            <a:endParaRPr lang="nl-NL"/>
          </a:p>
        </p:txBody>
      </p:sp>
      <p:sp>
        <p:nvSpPr>
          <p:cNvPr id="22532" name="Rectangle 4"/>
          <p:cNvSpPr>
            <a:spLocks noChangeArrowheads="1"/>
          </p:cNvSpPr>
          <p:nvPr/>
        </p:nvSpPr>
        <p:spPr bwMode="auto">
          <a:xfrm>
            <a:off x="0" y="0"/>
            <a:ext cx="9144000" cy="6858000"/>
          </a:xfrm>
          <a:prstGeom prst="rect">
            <a:avLst/>
          </a:prstGeom>
          <a:solidFill>
            <a:srgbClr val="FFCCFF"/>
          </a:solidFill>
          <a:ln w="9525">
            <a:solidFill>
              <a:srgbClr val="FF99FF"/>
            </a:solidFill>
            <a:miter lim="800000"/>
            <a:headEnd/>
            <a:tailEnd/>
          </a:ln>
        </p:spPr>
        <p:txBody>
          <a:bodyPr wrap="none" anchor="ctr"/>
          <a:lstStyle/>
          <a:p>
            <a:endParaRPr lang="nl-NL"/>
          </a:p>
        </p:txBody>
      </p:sp>
      <p:pic>
        <p:nvPicPr>
          <p:cNvPr id="10" name="Afbeelding 9"/>
          <p:cNvPicPr>
            <a:picLocks noChangeAspect="1"/>
          </p:cNvPicPr>
          <p:nvPr/>
        </p:nvPicPr>
        <p:blipFill rotWithShape="1">
          <a:blip r:embed="rId2">
            <a:extLst>
              <a:ext uri="{28A0092B-C50C-407E-A947-70E740481C1C}">
                <a14:useLocalDpi xmlns:a14="http://schemas.microsoft.com/office/drawing/2010/main" val="0"/>
              </a:ext>
            </a:extLst>
          </a:blip>
          <a:srcRect l="52799" b="54368"/>
          <a:stretch/>
        </p:blipFill>
        <p:spPr>
          <a:xfrm>
            <a:off x="4581695" y="1125539"/>
            <a:ext cx="3529012" cy="2343921"/>
          </a:xfrm>
          <a:prstGeom prst="rect">
            <a:avLst/>
          </a:prstGeom>
        </p:spPr>
      </p:pic>
      <p:pic>
        <p:nvPicPr>
          <p:cNvPr id="12" name="Afbeelding 11"/>
          <p:cNvPicPr>
            <a:picLocks noChangeAspect="1"/>
          </p:cNvPicPr>
          <p:nvPr/>
        </p:nvPicPr>
        <p:blipFill rotWithShape="1">
          <a:blip r:embed="rId2">
            <a:extLst>
              <a:ext uri="{28A0092B-C50C-407E-A947-70E740481C1C}">
                <a14:useLocalDpi xmlns:a14="http://schemas.microsoft.com/office/drawing/2010/main" val="0"/>
              </a:ext>
            </a:extLst>
          </a:blip>
          <a:srcRect l="52667" t="56075"/>
          <a:stretch/>
        </p:blipFill>
        <p:spPr>
          <a:xfrm>
            <a:off x="1042988" y="1125539"/>
            <a:ext cx="3538707" cy="2303462"/>
          </a:xfrm>
          <a:prstGeom prst="rect">
            <a:avLst/>
          </a:prstGeom>
        </p:spPr>
      </p:pic>
      <p:sp>
        <p:nvSpPr>
          <p:cNvPr id="13" name="Rectangle 6"/>
          <p:cNvSpPr>
            <a:spLocks noChangeArrowheads="1"/>
          </p:cNvSpPr>
          <p:nvPr/>
        </p:nvSpPr>
        <p:spPr bwMode="auto">
          <a:xfrm>
            <a:off x="9695" y="5721196"/>
            <a:ext cx="9144000" cy="1125538"/>
          </a:xfrm>
          <a:prstGeom prst="rect">
            <a:avLst/>
          </a:prstGeom>
          <a:solidFill>
            <a:srgbClr val="7030A0"/>
          </a:solidFill>
          <a:ln w="9525">
            <a:solidFill>
              <a:srgbClr val="7030A0"/>
            </a:solidFill>
            <a:miter lim="800000"/>
            <a:headEnd/>
            <a:tailEnd/>
          </a:ln>
        </p:spPr>
        <p:txBody>
          <a:bodyPr wrap="none" anchor="ctr"/>
          <a:lstStyle/>
          <a:p>
            <a:endParaRPr lang="nl-NL"/>
          </a:p>
        </p:txBody>
      </p:sp>
      <p:cxnSp>
        <p:nvCxnSpPr>
          <p:cNvPr id="14" name="Rechte verbindingslijn 13"/>
          <p:cNvCxnSpPr/>
          <p:nvPr/>
        </p:nvCxnSpPr>
        <p:spPr>
          <a:xfrm>
            <a:off x="1042988" y="3423918"/>
            <a:ext cx="8101012" cy="5084"/>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pic>
        <p:nvPicPr>
          <p:cNvPr id="9" name="Afbeelding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988" y="4440156"/>
            <a:ext cx="3529011" cy="1281040"/>
          </a:xfrm>
          <a:prstGeom prst="rect">
            <a:avLst/>
          </a:prstGeom>
        </p:spPr>
      </p:pic>
      <p:sp>
        <p:nvSpPr>
          <p:cNvPr id="16" name="Rectangle 5"/>
          <p:cNvSpPr>
            <a:spLocks noChangeArrowheads="1"/>
          </p:cNvSpPr>
          <p:nvPr/>
        </p:nvSpPr>
        <p:spPr bwMode="auto">
          <a:xfrm>
            <a:off x="8110707" y="0"/>
            <a:ext cx="1042988" cy="6858000"/>
          </a:xfrm>
          <a:prstGeom prst="rect">
            <a:avLst/>
          </a:prstGeom>
          <a:solidFill>
            <a:srgbClr val="7030A0"/>
          </a:solidFill>
          <a:ln w="9525">
            <a:solidFill>
              <a:srgbClr val="7030A0"/>
            </a:solidFill>
            <a:miter lim="800000"/>
            <a:headEnd/>
            <a:tailEnd/>
          </a:ln>
        </p:spPr>
        <p:txBody>
          <a:bodyPr wrap="none" anchor="ctr"/>
          <a:lstStyle/>
          <a:p>
            <a:endParaRPr lang="nl-NL"/>
          </a:p>
        </p:txBody>
      </p:sp>
      <p:sp>
        <p:nvSpPr>
          <p:cNvPr id="22534" name="Rectangle 6"/>
          <p:cNvSpPr>
            <a:spLocks noChangeArrowheads="1"/>
          </p:cNvSpPr>
          <p:nvPr/>
        </p:nvSpPr>
        <p:spPr bwMode="auto">
          <a:xfrm>
            <a:off x="0" y="0"/>
            <a:ext cx="9144000" cy="1125538"/>
          </a:xfrm>
          <a:prstGeom prst="rect">
            <a:avLst/>
          </a:prstGeom>
          <a:solidFill>
            <a:srgbClr val="7030A0"/>
          </a:solidFill>
          <a:ln w="9525">
            <a:solidFill>
              <a:srgbClr val="7030A0"/>
            </a:solidFill>
            <a:miter lim="800000"/>
            <a:headEnd/>
            <a:tailEnd/>
          </a:ln>
        </p:spPr>
        <p:txBody>
          <a:bodyPr wrap="none" anchor="ctr"/>
          <a:lstStyle/>
          <a:p>
            <a:endParaRPr lang="nl-NL"/>
          </a:p>
        </p:txBody>
      </p:sp>
      <p:sp>
        <p:nvSpPr>
          <p:cNvPr id="13320" name="Text Box 8"/>
          <p:cNvSpPr txBox="1">
            <a:spLocks noChangeArrowheads="1"/>
          </p:cNvSpPr>
          <p:nvPr/>
        </p:nvSpPr>
        <p:spPr bwMode="auto">
          <a:xfrm>
            <a:off x="1116013" y="260350"/>
            <a:ext cx="7812087"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eaLnBrk="1" hangingPunct="1">
              <a:spcBef>
                <a:spcPct val="50000"/>
              </a:spcBef>
              <a:defRPr/>
            </a:pPr>
            <a:r>
              <a:rPr lang="nl-NL" sz="3200" b="1" cap="all" dirty="0">
                <a:latin typeface="Comic Sans MS" pitchFamily="66" charset="0"/>
              </a:rPr>
              <a:t>DIVERSE VELDEN</a:t>
            </a:r>
          </a:p>
        </p:txBody>
      </p:sp>
      <p:sp>
        <p:nvSpPr>
          <p:cNvPr id="3" name="Tekstvak 2"/>
          <p:cNvSpPr txBox="1"/>
          <p:nvPr/>
        </p:nvSpPr>
        <p:spPr>
          <a:xfrm>
            <a:off x="1475656" y="3645024"/>
            <a:ext cx="2808312" cy="646331"/>
          </a:xfrm>
          <a:prstGeom prst="rect">
            <a:avLst/>
          </a:prstGeom>
          <a:noFill/>
        </p:spPr>
        <p:txBody>
          <a:bodyPr wrap="square" rtlCol="0">
            <a:spAutoFit/>
          </a:bodyPr>
          <a:lstStyle/>
          <a:p>
            <a:r>
              <a:rPr lang="nl-NL" dirty="0">
                <a:solidFill>
                  <a:srgbClr val="7030A0"/>
                </a:solidFill>
              </a:rPr>
              <a:t>Tussen condensator</a:t>
            </a:r>
          </a:p>
          <a:p>
            <a:r>
              <a:rPr lang="nl-NL" dirty="0">
                <a:solidFill>
                  <a:srgbClr val="7030A0"/>
                </a:solidFill>
              </a:rPr>
              <a:t>Homogeen veld </a:t>
            </a:r>
          </a:p>
        </p:txBody>
      </p:sp>
      <p:sp>
        <p:nvSpPr>
          <p:cNvPr id="18" name="Tekstvak 17"/>
          <p:cNvSpPr txBox="1"/>
          <p:nvPr/>
        </p:nvSpPr>
        <p:spPr>
          <a:xfrm>
            <a:off x="4684859" y="3795611"/>
            <a:ext cx="3322683" cy="1477328"/>
          </a:xfrm>
          <a:prstGeom prst="rect">
            <a:avLst/>
          </a:prstGeom>
          <a:noFill/>
        </p:spPr>
        <p:txBody>
          <a:bodyPr wrap="square" rtlCol="0">
            <a:spAutoFit/>
          </a:bodyPr>
          <a:lstStyle/>
          <a:p>
            <a:r>
              <a:rPr lang="nl-NL" dirty="0">
                <a:solidFill>
                  <a:srgbClr val="7030A0"/>
                </a:solidFill>
              </a:rPr>
              <a:t>Kooi van Faraday in cirkel:</a:t>
            </a:r>
          </a:p>
          <a:p>
            <a:r>
              <a:rPr lang="nl-NL" dirty="0">
                <a:solidFill>
                  <a:srgbClr val="7030A0"/>
                </a:solidFill>
              </a:rPr>
              <a:t>binnen geleider GEEN veld</a:t>
            </a:r>
          </a:p>
          <a:p>
            <a:endParaRPr lang="nl-NL" dirty="0">
              <a:solidFill>
                <a:srgbClr val="7030A0"/>
              </a:solidFill>
            </a:endParaRPr>
          </a:p>
          <a:p>
            <a:r>
              <a:rPr lang="nl-NL" dirty="0">
                <a:solidFill>
                  <a:srgbClr val="7030A0"/>
                </a:solidFill>
              </a:rPr>
              <a:t>Veldlijnen van plaat naar cirkel</a:t>
            </a:r>
          </a:p>
          <a:p>
            <a:r>
              <a:rPr lang="nl-NL" dirty="0">
                <a:solidFill>
                  <a:srgbClr val="7030A0"/>
                </a:solidFill>
              </a:rPr>
              <a:t>Loodrecht op oppervlak geleider</a:t>
            </a:r>
          </a:p>
        </p:txBody>
      </p:sp>
      <p:sp>
        <p:nvSpPr>
          <p:cNvPr id="22533" name="Rectangle 5"/>
          <p:cNvSpPr>
            <a:spLocks noChangeArrowheads="1"/>
          </p:cNvSpPr>
          <p:nvPr/>
        </p:nvSpPr>
        <p:spPr bwMode="auto">
          <a:xfrm>
            <a:off x="0" y="0"/>
            <a:ext cx="1042988" cy="6858000"/>
          </a:xfrm>
          <a:prstGeom prst="rect">
            <a:avLst/>
          </a:prstGeom>
          <a:solidFill>
            <a:srgbClr val="7030A0"/>
          </a:solidFill>
          <a:ln w="9525">
            <a:solidFill>
              <a:srgbClr val="7030A0"/>
            </a:solidFill>
            <a:miter lim="800000"/>
            <a:headEnd/>
            <a:tailEnd/>
          </a:ln>
        </p:spPr>
        <p:txBody>
          <a:bodyPr wrap="none" anchor="ctr"/>
          <a:lstStyle/>
          <a:p>
            <a:endParaRPr lang="nl-NL"/>
          </a:p>
        </p:txBody>
      </p:sp>
      <p:cxnSp>
        <p:nvCxnSpPr>
          <p:cNvPr id="15" name="Rechte verbindingslijn 14"/>
          <p:cNvCxnSpPr>
            <a:stCxn id="13" idx="0"/>
          </p:cNvCxnSpPr>
          <p:nvPr/>
        </p:nvCxnSpPr>
        <p:spPr>
          <a:xfrm flipH="1" flipV="1">
            <a:off x="4572001" y="1125541"/>
            <a:ext cx="9694" cy="459565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5436336"/>
      </p:ext>
    </p:extLst>
  </p:cSld>
  <p:clrMapOvr>
    <a:masterClrMapping/>
  </p:clrMapOvr>
  <p:transition spd="slow">
    <p:pull/>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0" y="0"/>
            <a:ext cx="9144000" cy="68580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9699" name="Rectangle 3"/>
          <p:cNvSpPr>
            <a:spLocks noChangeArrowheads="1"/>
          </p:cNvSpPr>
          <p:nvPr/>
        </p:nvSpPr>
        <p:spPr bwMode="auto">
          <a:xfrm>
            <a:off x="0" y="0"/>
            <a:ext cx="9144000" cy="1125538"/>
          </a:xfrm>
          <a:prstGeom prst="rect">
            <a:avLst/>
          </a:prstGeom>
          <a:solidFill>
            <a:srgbClr val="CC6600"/>
          </a:solidFill>
          <a:ln w="9525">
            <a:solidFill>
              <a:srgbClr val="CC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nl-NL" altLang="nl-NL" sz="1800">
              <a:latin typeface="Arial" charset="0"/>
            </a:endParaRPr>
          </a:p>
        </p:txBody>
      </p:sp>
      <p:pic>
        <p:nvPicPr>
          <p:cNvPr id="29701" name="Picture 5" descr="img1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341438"/>
            <a:ext cx="6840537" cy="5256212"/>
          </a:xfrm>
          <a:prstGeom prst="rect">
            <a:avLst/>
          </a:prstGeom>
          <a:noFill/>
          <a:extLst>
            <a:ext uri="{909E8E84-426E-40DD-AFC4-6F175D3DCCD1}">
              <a14:hiddenFill xmlns:a14="http://schemas.microsoft.com/office/drawing/2010/main">
                <a:solidFill>
                  <a:srgbClr val="FFFFFF"/>
                </a:solidFill>
              </a14:hiddenFill>
            </a:ext>
          </a:extLst>
        </p:spPr>
      </p:pic>
      <p:sp>
        <p:nvSpPr>
          <p:cNvPr id="29702" name="Rectangle 6"/>
          <p:cNvSpPr>
            <a:spLocks noChangeArrowheads="1"/>
          </p:cNvSpPr>
          <p:nvPr/>
        </p:nvSpPr>
        <p:spPr bwMode="auto">
          <a:xfrm>
            <a:off x="0" y="0"/>
            <a:ext cx="971550" cy="6858000"/>
          </a:xfrm>
          <a:prstGeom prst="rect">
            <a:avLst/>
          </a:prstGeom>
          <a:solidFill>
            <a:srgbClr val="CC6600"/>
          </a:solidFill>
          <a:ln w="9525">
            <a:solidFill>
              <a:srgbClr val="CC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9703" name="Rectangle 7"/>
          <p:cNvSpPr>
            <a:spLocks noChangeArrowheads="1"/>
          </p:cNvSpPr>
          <p:nvPr/>
        </p:nvSpPr>
        <p:spPr bwMode="auto">
          <a:xfrm>
            <a:off x="8172450" y="0"/>
            <a:ext cx="971550" cy="6858000"/>
          </a:xfrm>
          <a:prstGeom prst="rect">
            <a:avLst/>
          </a:prstGeom>
          <a:solidFill>
            <a:srgbClr val="CC6600"/>
          </a:solidFill>
          <a:ln w="9525">
            <a:solidFill>
              <a:srgbClr val="CC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9700" name="Text Box 4"/>
          <p:cNvSpPr txBox="1">
            <a:spLocks noChangeArrowheads="1"/>
          </p:cNvSpPr>
          <p:nvPr/>
        </p:nvSpPr>
        <p:spPr bwMode="auto">
          <a:xfrm>
            <a:off x="0" y="260350"/>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0"/>
              </a:spcBef>
            </a:pPr>
            <a:r>
              <a:rPr lang="nl-NL" altLang="nl-NL" sz="3200" dirty="0"/>
              <a:t>Convergentie </a:t>
            </a:r>
            <a:r>
              <a:rPr lang="nl-NL" altLang="nl-NL" sz="3200" dirty="0" err="1"/>
              <a:t>N</a:t>
            </a:r>
            <a:r>
              <a:rPr lang="nl-NL" altLang="nl-NL" sz="3200" baseline="-25000" dirty="0" err="1"/>
              <a:t>av</a:t>
            </a:r>
            <a:r>
              <a:rPr lang="nl-NL" altLang="nl-NL" sz="3200" dirty="0"/>
              <a:t>-metingen</a:t>
            </a:r>
          </a:p>
        </p:txBody>
      </p:sp>
    </p:spTree>
    <p:extLst>
      <p:ext uri="{BB962C8B-B14F-4D97-AF65-F5344CB8AC3E}">
        <p14:creationId xmlns:p14="http://schemas.microsoft.com/office/powerpoint/2010/main" val="1717969723"/>
      </p:ext>
    </p:extLst>
  </p:cSld>
  <p:clrMapOvr>
    <a:masterClrMapping/>
  </p:clrMapOvr>
  <p:transition spd="slow">
    <p:pull/>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0" y="836613"/>
            <a:ext cx="9144000" cy="6021387"/>
          </a:xfrm>
          <a:prstGeom prst="rect">
            <a:avLst/>
          </a:prstGeom>
          <a:solidFill>
            <a:srgbClr val="FFCC99"/>
          </a:solidFill>
          <a:ln w="9525">
            <a:solidFill>
              <a:srgbClr val="FFCC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41987" name="Rectangle 3"/>
          <p:cNvSpPr>
            <a:spLocks noChangeArrowheads="1"/>
          </p:cNvSpPr>
          <p:nvPr/>
        </p:nvSpPr>
        <p:spPr bwMode="auto">
          <a:xfrm>
            <a:off x="0" y="0"/>
            <a:ext cx="9144000" cy="836613"/>
          </a:xfrm>
          <a:prstGeom prst="rect">
            <a:avLst/>
          </a:prstGeom>
          <a:solidFill>
            <a:srgbClr val="CC6600"/>
          </a:solidFill>
          <a:ln w="9525">
            <a:solidFill>
              <a:srgbClr val="CC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41988" name="Text Box 4"/>
          <p:cNvSpPr txBox="1">
            <a:spLocks noChangeArrowheads="1"/>
          </p:cNvSpPr>
          <p:nvPr/>
        </p:nvSpPr>
        <p:spPr bwMode="auto">
          <a:xfrm>
            <a:off x="0" y="123824"/>
            <a:ext cx="9144000" cy="588963"/>
          </a:xfrm>
          <a:prstGeom prst="rect">
            <a:avLst/>
          </a:prstGeom>
          <a:solidFill>
            <a:srgbClr val="CC6600"/>
          </a:solidFill>
          <a:ln w="9525">
            <a:solidFill>
              <a:srgbClr val="CC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nl-NL" altLang="nl-NL" sz="3200" b="1" dirty="0"/>
              <a:t>Thomson </a:t>
            </a:r>
            <a:r>
              <a:rPr lang="nl-NL" altLang="nl-NL" sz="3200" b="1" dirty="0" err="1"/>
              <a:t>vs</a:t>
            </a:r>
            <a:r>
              <a:rPr lang="nl-NL" altLang="nl-NL" sz="3200" b="1" dirty="0"/>
              <a:t> </a:t>
            </a:r>
            <a:r>
              <a:rPr lang="nl-NL" altLang="nl-NL" sz="3200" b="1" dirty="0" err="1"/>
              <a:t>Rutherford</a:t>
            </a:r>
            <a:r>
              <a:rPr lang="nl-NL" altLang="nl-NL" sz="3200" b="1" dirty="0"/>
              <a:t>: atoombouw</a:t>
            </a:r>
            <a:endParaRPr lang="en-US" altLang="nl-NL" sz="3200" b="1" dirty="0"/>
          </a:p>
        </p:txBody>
      </p:sp>
      <p:pic>
        <p:nvPicPr>
          <p:cNvPr id="41989" name="Picture 5" descr="exp-rutherford-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449" y="960136"/>
            <a:ext cx="5400675" cy="3313113"/>
          </a:xfrm>
          <a:prstGeom prst="rect">
            <a:avLst/>
          </a:prstGeom>
          <a:noFill/>
          <a:extLst>
            <a:ext uri="{909E8E84-426E-40DD-AFC4-6F175D3DCCD1}">
              <a14:hiddenFill xmlns:a14="http://schemas.microsoft.com/office/drawing/2010/main">
                <a:solidFill>
                  <a:srgbClr val="FFFFFF"/>
                </a:solidFill>
              </a14:hiddenFill>
            </a:ext>
          </a:extLst>
        </p:spPr>
      </p:pic>
      <p:sp>
        <p:nvSpPr>
          <p:cNvPr id="41990" name="Rectangle 6"/>
          <p:cNvSpPr>
            <a:spLocks noChangeArrowheads="1"/>
          </p:cNvSpPr>
          <p:nvPr/>
        </p:nvSpPr>
        <p:spPr bwMode="auto">
          <a:xfrm>
            <a:off x="0" y="3789362"/>
            <a:ext cx="5580062" cy="499909"/>
          </a:xfrm>
          <a:prstGeom prst="rect">
            <a:avLst/>
          </a:prstGeom>
          <a:solidFill>
            <a:srgbClr val="FFCC99"/>
          </a:solidFill>
          <a:ln w="9525">
            <a:solidFill>
              <a:srgbClr val="FFCC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pic>
        <p:nvPicPr>
          <p:cNvPr id="41991" name="Picture 7" descr="rutherford_ex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2781" y="976160"/>
            <a:ext cx="3241675" cy="3313112"/>
          </a:xfrm>
          <a:prstGeom prst="rect">
            <a:avLst/>
          </a:prstGeom>
          <a:noFill/>
          <a:extLst>
            <a:ext uri="{909E8E84-426E-40DD-AFC4-6F175D3DCCD1}">
              <a14:hiddenFill xmlns:a14="http://schemas.microsoft.com/office/drawing/2010/main">
                <a:solidFill>
                  <a:srgbClr val="FFFFFF"/>
                </a:solidFill>
              </a14:hiddenFill>
            </a:ext>
          </a:extLst>
        </p:spPr>
      </p:pic>
      <p:sp>
        <p:nvSpPr>
          <p:cNvPr id="41992" name="Rectangle 8"/>
          <p:cNvSpPr>
            <a:spLocks noChangeArrowheads="1"/>
          </p:cNvSpPr>
          <p:nvPr/>
        </p:nvSpPr>
        <p:spPr bwMode="auto">
          <a:xfrm>
            <a:off x="0" y="908050"/>
            <a:ext cx="9144000" cy="217488"/>
          </a:xfrm>
          <a:prstGeom prst="rect">
            <a:avLst/>
          </a:prstGeom>
          <a:solidFill>
            <a:srgbClr val="FFCC99"/>
          </a:solidFill>
          <a:ln w="9525">
            <a:solidFill>
              <a:srgbClr val="FFCC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41993" name="Rectangle 9"/>
          <p:cNvSpPr>
            <a:spLocks noChangeArrowheads="1"/>
          </p:cNvSpPr>
          <p:nvPr/>
        </p:nvSpPr>
        <p:spPr bwMode="auto">
          <a:xfrm>
            <a:off x="0" y="908050"/>
            <a:ext cx="468313" cy="3168650"/>
          </a:xfrm>
          <a:prstGeom prst="rect">
            <a:avLst/>
          </a:prstGeom>
          <a:solidFill>
            <a:srgbClr val="FFCC99"/>
          </a:solidFill>
          <a:ln w="9525">
            <a:solidFill>
              <a:srgbClr val="FFCC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pic>
        <p:nvPicPr>
          <p:cNvPr id="41994" name="Picture 10" descr="nucleus_exp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061" y="3993893"/>
            <a:ext cx="2232025" cy="1725612"/>
          </a:xfrm>
          <a:prstGeom prst="rect">
            <a:avLst/>
          </a:prstGeom>
          <a:noFill/>
          <a:extLst>
            <a:ext uri="{909E8E84-426E-40DD-AFC4-6F175D3DCCD1}">
              <a14:hiddenFill xmlns:a14="http://schemas.microsoft.com/office/drawing/2010/main">
                <a:solidFill>
                  <a:srgbClr val="FFFFFF"/>
                </a:solidFill>
              </a14:hiddenFill>
            </a:ext>
          </a:extLst>
        </p:spPr>
      </p:pic>
      <p:pic>
        <p:nvPicPr>
          <p:cNvPr id="41995" name="Picture 11" descr="nucleus_exp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113" y="3993893"/>
            <a:ext cx="2376487" cy="1714500"/>
          </a:xfrm>
          <a:prstGeom prst="rect">
            <a:avLst/>
          </a:prstGeom>
          <a:noFill/>
          <a:extLst>
            <a:ext uri="{909E8E84-426E-40DD-AFC4-6F175D3DCCD1}">
              <a14:hiddenFill xmlns:a14="http://schemas.microsoft.com/office/drawing/2010/main">
                <a:solidFill>
                  <a:srgbClr val="FFFFFF"/>
                </a:solidFill>
              </a14:hiddenFill>
            </a:ext>
          </a:extLst>
        </p:spPr>
      </p:pic>
      <p:sp>
        <p:nvSpPr>
          <p:cNvPr id="41996" name="Rectangle 12"/>
          <p:cNvSpPr>
            <a:spLocks noChangeArrowheads="1"/>
          </p:cNvSpPr>
          <p:nvPr/>
        </p:nvSpPr>
        <p:spPr bwMode="auto">
          <a:xfrm>
            <a:off x="5435600" y="981075"/>
            <a:ext cx="288925" cy="3024188"/>
          </a:xfrm>
          <a:prstGeom prst="rect">
            <a:avLst/>
          </a:prstGeom>
          <a:solidFill>
            <a:srgbClr val="FFCC99"/>
          </a:solidFill>
          <a:ln w="9525">
            <a:solidFill>
              <a:srgbClr val="FFCC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41998" name="Text Box 14"/>
          <p:cNvSpPr txBox="1">
            <a:spLocks noChangeArrowheads="1"/>
          </p:cNvSpPr>
          <p:nvPr/>
        </p:nvSpPr>
        <p:spPr bwMode="auto">
          <a:xfrm>
            <a:off x="5751210" y="4437112"/>
            <a:ext cx="34925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nl-NL" altLang="nl-NL" sz="2000" dirty="0"/>
              <a:t>1911 </a:t>
            </a:r>
            <a:r>
              <a:rPr lang="nl-NL" altLang="nl-NL" sz="2000" dirty="0" err="1"/>
              <a:t>exp</a:t>
            </a:r>
            <a:r>
              <a:rPr lang="nl-NL" altLang="nl-NL" sz="2000" dirty="0"/>
              <a:t>. </a:t>
            </a:r>
            <a:r>
              <a:rPr lang="nl-NL" altLang="nl-NL" sz="2000" dirty="0" err="1"/>
              <a:t>Marsden</a:t>
            </a:r>
            <a:r>
              <a:rPr lang="nl-NL" altLang="nl-NL" sz="2000" dirty="0"/>
              <a:t> (student)</a:t>
            </a:r>
          </a:p>
          <a:p>
            <a:pPr eaLnBrk="0" hangingPunct="0"/>
            <a:r>
              <a:rPr lang="nl-NL" altLang="nl-NL" sz="2000" dirty="0"/>
              <a:t>* </a:t>
            </a:r>
            <a:r>
              <a:rPr lang="el-GR" altLang="nl-NL" sz="2000" dirty="0"/>
              <a:t>α</a:t>
            </a:r>
            <a:r>
              <a:rPr lang="nl-NL" altLang="nl-NL" sz="2000" dirty="0"/>
              <a:t>’s door folie schieten</a:t>
            </a:r>
          </a:p>
          <a:p>
            <a:pPr eaLnBrk="0" hangingPunct="0"/>
            <a:r>
              <a:rPr lang="nl-NL" altLang="nl-NL" sz="2000" dirty="0"/>
              <a:t>* Onverwachte terugstoot</a:t>
            </a:r>
          </a:p>
          <a:p>
            <a:pPr eaLnBrk="0" hangingPunct="0">
              <a:buFont typeface="Wingdings" pitchFamily="2" charset="2"/>
              <a:buChar char="à"/>
            </a:pPr>
            <a:r>
              <a:rPr lang="nl-NL" altLang="nl-NL" sz="2000" dirty="0"/>
              <a:t> Centrale positieve kern</a:t>
            </a:r>
          </a:p>
          <a:p>
            <a:pPr eaLnBrk="0" hangingPunct="0">
              <a:buFont typeface="Wingdings" pitchFamily="2" charset="2"/>
              <a:buChar char="à"/>
            </a:pPr>
            <a:r>
              <a:rPr lang="nl-NL" altLang="nl-NL" sz="2000" dirty="0"/>
              <a:t> </a:t>
            </a:r>
            <a:r>
              <a:rPr lang="nl-NL" altLang="nl-NL" sz="2000" dirty="0" err="1"/>
              <a:t>Rutherfords</a:t>
            </a:r>
            <a:r>
              <a:rPr lang="nl-NL" altLang="nl-NL" sz="2000" dirty="0"/>
              <a:t> model klopt</a:t>
            </a:r>
            <a:endParaRPr lang="en-US" altLang="nl-NL" sz="2000" dirty="0"/>
          </a:p>
        </p:txBody>
      </p:sp>
      <p:sp>
        <p:nvSpPr>
          <p:cNvPr id="15" name="Rectangle 3"/>
          <p:cNvSpPr>
            <a:spLocks noChangeArrowheads="1"/>
          </p:cNvSpPr>
          <p:nvPr/>
        </p:nvSpPr>
        <p:spPr bwMode="auto">
          <a:xfrm>
            <a:off x="-1" y="6068328"/>
            <a:ext cx="9144000" cy="789672"/>
          </a:xfrm>
          <a:prstGeom prst="rect">
            <a:avLst/>
          </a:prstGeom>
          <a:solidFill>
            <a:srgbClr val="CC6600"/>
          </a:solidFill>
          <a:ln w="9525">
            <a:solidFill>
              <a:srgbClr val="CC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41997" name="Text Box 13"/>
          <p:cNvSpPr txBox="1">
            <a:spLocks noChangeArrowheads="1"/>
          </p:cNvSpPr>
          <p:nvPr/>
        </p:nvSpPr>
        <p:spPr bwMode="auto">
          <a:xfrm>
            <a:off x="-49855" y="6252994"/>
            <a:ext cx="924370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nl-NL" altLang="nl-NL" sz="2400" b="1" dirty="0"/>
              <a:t>Hoe zit het atoom in elkaar: Plumpudding of centrale kern?</a:t>
            </a:r>
            <a:endParaRPr lang="en-US" altLang="nl-NL" sz="2400" b="1" dirty="0"/>
          </a:p>
        </p:txBody>
      </p:sp>
    </p:spTree>
    <p:extLst>
      <p:ext uri="{BB962C8B-B14F-4D97-AF65-F5344CB8AC3E}">
        <p14:creationId xmlns:p14="http://schemas.microsoft.com/office/powerpoint/2010/main" val="195878631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9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9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8" grpId="0"/>
      <p:bldP spid="4199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0" y="0"/>
            <a:ext cx="9144000" cy="68580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31747" name="Rectangle 3"/>
          <p:cNvSpPr>
            <a:spLocks noChangeArrowheads="1"/>
          </p:cNvSpPr>
          <p:nvPr/>
        </p:nvSpPr>
        <p:spPr bwMode="auto">
          <a:xfrm>
            <a:off x="0" y="0"/>
            <a:ext cx="9144000" cy="981075"/>
          </a:xfrm>
          <a:prstGeom prst="rect">
            <a:avLst/>
          </a:prstGeom>
          <a:solidFill>
            <a:srgbClr val="CC6600"/>
          </a:solidFill>
          <a:ln w="9525">
            <a:solidFill>
              <a:srgbClr val="CC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nl-NL" altLang="nl-NL" sz="1800">
              <a:latin typeface="Arial" charset="0"/>
            </a:endParaRPr>
          </a:p>
        </p:txBody>
      </p:sp>
      <p:sp>
        <p:nvSpPr>
          <p:cNvPr id="31748" name="Text Box 4"/>
          <p:cNvSpPr txBox="1">
            <a:spLocks noChangeArrowheads="1"/>
          </p:cNvSpPr>
          <p:nvPr/>
        </p:nvSpPr>
        <p:spPr bwMode="auto">
          <a:xfrm>
            <a:off x="0" y="188913"/>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0"/>
              </a:spcBef>
            </a:pPr>
            <a:r>
              <a:rPr lang="nl-NL" altLang="nl-NL" sz="3200" dirty="0"/>
              <a:t>Terugblik: wetenschappelijke tradities</a:t>
            </a:r>
          </a:p>
        </p:txBody>
      </p:sp>
      <p:sp>
        <p:nvSpPr>
          <p:cNvPr id="31749" name="Text Box 5"/>
          <p:cNvSpPr txBox="1">
            <a:spLocks noChangeArrowheads="1"/>
          </p:cNvSpPr>
          <p:nvPr/>
        </p:nvSpPr>
        <p:spPr bwMode="auto">
          <a:xfrm>
            <a:off x="305594" y="1028565"/>
            <a:ext cx="8532812" cy="5139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nl-NL" altLang="nl-NL" sz="2400" dirty="0"/>
              <a:t>Tot 17</a:t>
            </a:r>
            <a:r>
              <a:rPr lang="nl-NL" altLang="nl-NL" sz="2400" baseline="30000" dirty="0"/>
              <a:t>e</a:t>
            </a:r>
            <a:r>
              <a:rPr lang="nl-NL" altLang="nl-NL" sz="2400" dirty="0"/>
              <a:t> eeuw</a:t>
            </a:r>
          </a:p>
          <a:p>
            <a:r>
              <a:rPr lang="nl-NL" altLang="nl-NL" sz="2400" dirty="0"/>
              <a:t>Natuurwetenschap bedreven door gering aantal amateurs (ca 100)</a:t>
            </a:r>
          </a:p>
          <a:p>
            <a:r>
              <a:rPr lang="nl-NL" altLang="nl-NL" sz="2400" dirty="0"/>
              <a:t>Methodologische lessen:</a:t>
            </a:r>
          </a:p>
          <a:p>
            <a:r>
              <a:rPr lang="nl-NL" altLang="nl-NL" sz="2400" dirty="0">
                <a:solidFill>
                  <a:srgbClr val="FF0000"/>
                </a:solidFill>
              </a:rPr>
              <a:t>	(1) Formuleer wetmatigheden in wiskundige taal</a:t>
            </a:r>
          </a:p>
          <a:p>
            <a:r>
              <a:rPr lang="nl-NL" altLang="nl-NL" sz="2400" dirty="0">
                <a:solidFill>
                  <a:srgbClr val="FF0000"/>
                </a:solidFill>
              </a:rPr>
              <a:t>	(2) Test wetten met gerichte experimenten</a:t>
            </a:r>
          </a:p>
          <a:p>
            <a:endParaRPr lang="nl-NL" altLang="nl-NL" sz="800" dirty="0"/>
          </a:p>
          <a:p>
            <a:r>
              <a:rPr lang="nl-NL" altLang="nl-NL" sz="2400" dirty="0"/>
              <a:t>Tot 20</a:t>
            </a:r>
            <a:r>
              <a:rPr lang="nl-NL" altLang="nl-NL" sz="2400" baseline="30000" dirty="0"/>
              <a:t>ste</a:t>
            </a:r>
            <a:r>
              <a:rPr lang="nl-NL" altLang="nl-NL" sz="2400" dirty="0"/>
              <a:t> eeuw (voor Big </a:t>
            </a:r>
            <a:r>
              <a:rPr lang="nl-NL" altLang="nl-NL" sz="2400" dirty="0" err="1"/>
              <a:t>Science</a:t>
            </a:r>
            <a:r>
              <a:rPr lang="nl-NL" altLang="nl-NL" sz="2400" dirty="0"/>
              <a:t>)</a:t>
            </a:r>
          </a:p>
          <a:p>
            <a:r>
              <a:rPr lang="nl-NL" altLang="nl-NL" sz="2400" dirty="0"/>
              <a:t>Natuurwetenschap in grote groepen professionals (ca 1000)</a:t>
            </a:r>
          </a:p>
          <a:p>
            <a:r>
              <a:rPr lang="nl-NL" altLang="nl-NL" sz="2400" dirty="0"/>
              <a:t>	</a:t>
            </a:r>
            <a:r>
              <a:rPr lang="nl-NL" altLang="nl-NL" sz="2400" dirty="0">
                <a:solidFill>
                  <a:srgbClr val="FF0000"/>
                </a:solidFill>
              </a:rPr>
              <a:t>(3) Uitwerken binnen tradities (normale wetenschap)</a:t>
            </a:r>
          </a:p>
          <a:p>
            <a:r>
              <a:rPr lang="nl-NL" altLang="nl-NL" sz="2400" dirty="0">
                <a:solidFill>
                  <a:srgbClr val="FF0000"/>
                </a:solidFill>
              </a:rPr>
              <a:t>	(4) Vernieuwen na crisis (revoluties)</a:t>
            </a:r>
          </a:p>
          <a:p>
            <a:r>
              <a:rPr lang="nl-NL" altLang="nl-NL" sz="2400" dirty="0">
                <a:solidFill>
                  <a:srgbClr val="FF0000"/>
                </a:solidFill>
              </a:rPr>
              <a:t>	(5) Groei door afwisseling van traditie en crisis</a:t>
            </a:r>
          </a:p>
          <a:p>
            <a:endParaRPr lang="nl-NL" altLang="nl-NL" sz="800" dirty="0">
              <a:solidFill>
                <a:srgbClr val="FF0000"/>
              </a:solidFill>
            </a:endParaRPr>
          </a:p>
          <a:p>
            <a:r>
              <a:rPr lang="nl-NL" altLang="nl-NL" sz="2400" dirty="0"/>
              <a:t>Heden (NA Big </a:t>
            </a:r>
            <a:r>
              <a:rPr lang="nl-NL" altLang="nl-NL" sz="2400" dirty="0" err="1"/>
              <a:t>Science</a:t>
            </a:r>
            <a:r>
              <a:rPr lang="nl-NL" altLang="nl-NL" sz="2400" dirty="0"/>
              <a:t>)</a:t>
            </a:r>
          </a:p>
          <a:p>
            <a:r>
              <a:rPr lang="nl-NL" altLang="nl-NL" sz="2400" dirty="0">
                <a:solidFill>
                  <a:srgbClr val="FF0000"/>
                </a:solidFill>
              </a:rPr>
              <a:t>	(6) Vertechnisering wetenschap</a:t>
            </a:r>
          </a:p>
          <a:p>
            <a:r>
              <a:rPr lang="nl-NL" altLang="nl-NL" sz="2400" dirty="0">
                <a:solidFill>
                  <a:srgbClr val="FF0000"/>
                </a:solidFill>
              </a:rPr>
              <a:t>	(7) </a:t>
            </a:r>
            <a:r>
              <a:rPr lang="nl-NL" altLang="nl-NL" sz="2400" dirty="0" err="1">
                <a:solidFill>
                  <a:srgbClr val="FF0000"/>
                </a:solidFill>
              </a:rPr>
              <a:t>Computational</a:t>
            </a:r>
            <a:r>
              <a:rPr lang="nl-NL" altLang="nl-NL" sz="2400" dirty="0">
                <a:solidFill>
                  <a:srgbClr val="FF0000"/>
                </a:solidFill>
              </a:rPr>
              <a:t> </a:t>
            </a:r>
            <a:r>
              <a:rPr lang="nl-NL" altLang="nl-NL" sz="2400" dirty="0" err="1">
                <a:solidFill>
                  <a:srgbClr val="FF0000"/>
                </a:solidFill>
              </a:rPr>
              <a:t>science</a:t>
            </a:r>
            <a:r>
              <a:rPr lang="nl-NL" altLang="nl-NL" sz="2400" dirty="0">
                <a:solidFill>
                  <a:srgbClr val="FF0000"/>
                </a:solidFill>
              </a:rPr>
              <a:t>: ICT gedreven groei</a:t>
            </a:r>
          </a:p>
        </p:txBody>
      </p:sp>
      <p:sp>
        <p:nvSpPr>
          <p:cNvPr id="6" name="Rectangle 3"/>
          <p:cNvSpPr>
            <a:spLocks noChangeArrowheads="1"/>
          </p:cNvSpPr>
          <p:nvPr/>
        </p:nvSpPr>
        <p:spPr bwMode="auto">
          <a:xfrm>
            <a:off x="0" y="6237312"/>
            <a:ext cx="9144000" cy="622268"/>
          </a:xfrm>
          <a:prstGeom prst="rect">
            <a:avLst/>
          </a:prstGeom>
          <a:solidFill>
            <a:srgbClr val="CC6600"/>
          </a:solidFill>
          <a:ln w="9525">
            <a:solidFill>
              <a:srgbClr val="CC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nl-NL" altLang="nl-NL" sz="1800">
              <a:latin typeface="Arial" charset="0"/>
            </a:endParaRPr>
          </a:p>
        </p:txBody>
      </p:sp>
    </p:spTree>
    <p:extLst>
      <p:ext uri="{BB962C8B-B14F-4D97-AF65-F5344CB8AC3E}">
        <p14:creationId xmlns:p14="http://schemas.microsoft.com/office/powerpoint/2010/main" val="3703540436"/>
      </p:ext>
    </p:extLst>
  </p:cSld>
  <p:clrMapOvr>
    <a:masterClrMapping/>
  </p:clrMapOvr>
  <p:transition spd="slow">
    <p:pull/>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4"/>
          <p:cNvSpPr>
            <a:spLocks noChangeArrowheads="1"/>
          </p:cNvSpPr>
          <p:nvPr/>
        </p:nvSpPr>
        <p:spPr bwMode="auto">
          <a:xfrm>
            <a:off x="0" y="0"/>
            <a:ext cx="1187450" cy="6858000"/>
          </a:xfrm>
          <a:prstGeom prst="rect">
            <a:avLst/>
          </a:prstGeom>
          <a:solidFill>
            <a:schemeClr val="bg1">
              <a:lumMod val="50000"/>
            </a:schemeClr>
          </a:solidFill>
          <a:ln w="9525">
            <a:solidFill>
              <a:schemeClr val="bg1">
                <a:lumMod val="50000"/>
              </a:schemeClr>
            </a:solidFill>
            <a:miter lim="800000"/>
            <a:headEnd/>
            <a:tailEnd/>
          </a:ln>
          <a:effectLst/>
        </p:spPr>
        <p:txBody>
          <a:bodyPr wrap="none" anchor="ctr"/>
          <a:lstStyle/>
          <a:p>
            <a:pPr>
              <a:defRPr/>
            </a:pPr>
            <a:endParaRPr lang="nl-NL">
              <a:latin typeface="Arial" charset="0"/>
              <a:cs typeface="Arial" charset="0"/>
            </a:endParaRPr>
          </a:p>
        </p:txBody>
      </p:sp>
      <p:sp>
        <p:nvSpPr>
          <p:cNvPr id="48131" name="Rectangle 7"/>
          <p:cNvSpPr>
            <a:spLocks noChangeArrowheads="1"/>
          </p:cNvSpPr>
          <p:nvPr/>
        </p:nvSpPr>
        <p:spPr bwMode="auto">
          <a:xfrm>
            <a:off x="3382963" y="2603500"/>
            <a:ext cx="23844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nl-NL"/>
          </a:p>
        </p:txBody>
      </p:sp>
      <p:sp>
        <p:nvSpPr>
          <p:cNvPr id="40966" name="Rectangle 9"/>
          <p:cNvSpPr>
            <a:spLocks noChangeArrowheads="1"/>
          </p:cNvSpPr>
          <p:nvPr/>
        </p:nvSpPr>
        <p:spPr bwMode="auto">
          <a:xfrm>
            <a:off x="7956550" y="0"/>
            <a:ext cx="1187450" cy="6858000"/>
          </a:xfrm>
          <a:prstGeom prst="rect">
            <a:avLst/>
          </a:prstGeom>
          <a:solidFill>
            <a:schemeClr val="bg1">
              <a:lumMod val="50000"/>
            </a:schemeClr>
          </a:solidFill>
          <a:ln w="9525">
            <a:solidFill>
              <a:schemeClr val="bg1">
                <a:lumMod val="50000"/>
              </a:schemeClr>
            </a:solidFill>
            <a:miter lim="800000"/>
            <a:headEnd/>
            <a:tailEnd/>
          </a:ln>
          <a:effectLst/>
        </p:spPr>
        <p:txBody>
          <a:bodyPr wrap="none" anchor="ctr"/>
          <a:lstStyle/>
          <a:p>
            <a:pPr>
              <a:defRPr/>
            </a:pPr>
            <a:endParaRPr lang="nl-NL">
              <a:latin typeface="Arial" charset="0"/>
              <a:cs typeface="Arial" charset="0"/>
            </a:endParaRPr>
          </a:p>
        </p:txBody>
      </p:sp>
      <p:sp>
        <p:nvSpPr>
          <p:cNvPr id="40967" name="Rectangle 3"/>
          <p:cNvSpPr>
            <a:spLocks noChangeArrowheads="1"/>
          </p:cNvSpPr>
          <p:nvPr/>
        </p:nvSpPr>
        <p:spPr bwMode="auto">
          <a:xfrm>
            <a:off x="0" y="6060853"/>
            <a:ext cx="9144000" cy="797147"/>
          </a:xfrm>
          <a:prstGeom prst="rect">
            <a:avLst/>
          </a:prstGeom>
          <a:solidFill>
            <a:schemeClr val="bg1">
              <a:lumMod val="50000"/>
            </a:schemeClr>
          </a:solidFill>
          <a:ln w="9525">
            <a:solidFill>
              <a:schemeClr val="bg1">
                <a:lumMod val="50000"/>
              </a:schemeClr>
            </a:solidFill>
            <a:miter lim="800000"/>
            <a:headEnd/>
            <a:tailEnd/>
          </a:ln>
          <a:effectLst/>
        </p:spPr>
        <p:txBody>
          <a:bodyPr wrap="none" anchor="ctr"/>
          <a:lstStyle/>
          <a:p>
            <a:pPr>
              <a:defRPr/>
            </a:pPr>
            <a:endParaRPr lang="nl-NL">
              <a:latin typeface="Arial" charset="0"/>
              <a:cs typeface="Arial" charset="0"/>
            </a:endParaRPr>
          </a:p>
        </p:txBody>
      </p:sp>
      <p:sp>
        <p:nvSpPr>
          <p:cNvPr id="2" name="Tekstvak 1"/>
          <p:cNvSpPr txBox="1"/>
          <p:nvPr/>
        </p:nvSpPr>
        <p:spPr>
          <a:xfrm>
            <a:off x="1118968" y="6237312"/>
            <a:ext cx="7056438" cy="523220"/>
          </a:xfrm>
          <a:prstGeom prst="rect">
            <a:avLst/>
          </a:prstGeom>
          <a:noFill/>
        </p:spPr>
        <p:txBody>
          <a:bodyPr wrap="square" rtlCol="0">
            <a:spAutoFit/>
          </a:bodyPr>
          <a:lstStyle/>
          <a:p>
            <a:pPr algn="ctr"/>
            <a:r>
              <a:rPr lang="nl-NL" sz="2800" dirty="0">
                <a:latin typeface="Comic Sans MS" panose="030F0702030302020204" pitchFamily="66" charset="0"/>
              </a:rPr>
              <a:t>Som 72, 73, 77 t/m 79, 82 t/m 90</a:t>
            </a:r>
          </a:p>
        </p:txBody>
      </p:sp>
      <p:sp>
        <p:nvSpPr>
          <p:cNvPr id="40965" name="Text Box 5"/>
          <p:cNvSpPr txBox="1">
            <a:spLocks noChangeArrowheads="1"/>
          </p:cNvSpPr>
          <p:nvPr/>
        </p:nvSpPr>
        <p:spPr bwMode="auto">
          <a:xfrm>
            <a:off x="0" y="0"/>
            <a:ext cx="9144000" cy="1877437"/>
          </a:xfrm>
          <a:prstGeom prst="rect">
            <a:avLst/>
          </a:prstGeom>
          <a:solidFill>
            <a:schemeClr val="bg1">
              <a:lumMod val="50000"/>
            </a:schemeClr>
          </a:solidFill>
          <a:ln w="9525">
            <a:solidFill>
              <a:schemeClr val="bg1">
                <a:lumMod val="50000"/>
              </a:schemeClr>
            </a:solidFill>
            <a:miter lim="800000"/>
            <a:headEnd/>
            <a:tailEnd/>
          </a:ln>
          <a:effec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algn="ctr" eaLnBrk="1" hangingPunct="1">
              <a:spcBef>
                <a:spcPct val="50000"/>
              </a:spcBef>
              <a:defRPr/>
            </a:pPr>
            <a:endParaRPr lang="nl-NL" sz="800" b="1" dirty="0">
              <a:solidFill>
                <a:schemeClr val="bg1"/>
              </a:solidFill>
              <a:latin typeface="Comic Sans MS" pitchFamily="66" charset="0"/>
            </a:endParaRPr>
          </a:p>
          <a:p>
            <a:pPr algn="ctr" eaLnBrk="1" hangingPunct="1">
              <a:spcBef>
                <a:spcPct val="50000"/>
              </a:spcBef>
              <a:defRPr/>
            </a:pPr>
            <a:r>
              <a:rPr lang="nl-NL" sz="3600" b="1" dirty="0">
                <a:solidFill>
                  <a:schemeClr val="bg1"/>
                </a:solidFill>
                <a:latin typeface="Comic Sans MS" pitchFamily="66" charset="0"/>
              </a:rPr>
              <a:t>IV   EINDSOMMEN NEWTON</a:t>
            </a:r>
          </a:p>
          <a:p>
            <a:pPr algn="ctr" eaLnBrk="1" hangingPunct="1">
              <a:spcBef>
                <a:spcPct val="50000"/>
              </a:spcBef>
              <a:defRPr/>
            </a:pPr>
            <a:endParaRPr lang="nl-NL" sz="3600" b="1" dirty="0">
              <a:solidFill>
                <a:schemeClr val="bg1"/>
              </a:solidFill>
              <a:latin typeface="Comic Sans MS" pitchFamily="66" charset="0"/>
            </a:endParaRPr>
          </a:p>
        </p:txBody>
      </p:sp>
      <p:pic>
        <p:nvPicPr>
          <p:cNvPr id="48135" name="Picture 27"/>
          <p:cNvPicPr>
            <a:picLocks noChangeAspect="1" noChangeArrowheads="1"/>
          </p:cNvPicPr>
          <p:nvPr/>
        </p:nvPicPr>
        <p:blipFill>
          <a:blip r:embed="rId2">
            <a:extLst>
              <a:ext uri="{28A0092B-C50C-407E-A947-70E740481C1C}">
                <a14:useLocalDpi xmlns:a14="http://schemas.microsoft.com/office/drawing/2010/main" val="0"/>
              </a:ext>
            </a:extLst>
          </a:blip>
          <a:srcRect l="13109" b="13179"/>
          <a:stretch>
            <a:fillRect/>
          </a:stretch>
        </p:blipFill>
        <p:spPr bwMode="auto">
          <a:xfrm rot="10800000" flipV="1">
            <a:off x="1187450" y="1323440"/>
            <a:ext cx="6844286" cy="473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0797033"/>
      </p:ext>
    </p:extLst>
  </p:cSld>
  <p:clrMapOvr>
    <a:masterClrMapping/>
  </p:clrMapOvr>
  <p:transition spd="slow">
    <p:pull/>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0" y="0"/>
            <a:ext cx="9144000" cy="1124744"/>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defRPr/>
            </a:pPr>
            <a:endParaRPr lang="nl-NL"/>
          </a:p>
        </p:txBody>
      </p:sp>
      <p:sp>
        <p:nvSpPr>
          <p:cNvPr id="41988" name="Text Box 5"/>
          <p:cNvSpPr txBox="1">
            <a:spLocks noChangeArrowheads="1"/>
          </p:cNvSpPr>
          <p:nvPr/>
        </p:nvSpPr>
        <p:spPr bwMode="auto">
          <a:xfrm>
            <a:off x="0" y="236934"/>
            <a:ext cx="9144000" cy="650875"/>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algn="ctr" eaLnBrk="1" hangingPunct="1">
              <a:spcBef>
                <a:spcPct val="50000"/>
              </a:spcBef>
              <a:defRPr/>
            </a:pPr>
            <a:r>
              <a:rPr lang="nl-NL" sz="3600" b="1" dirty="0">
                <a:solidFill>
                  <a:schemeClr val="bg1"/>
                </a:solidFill>
                <a:latin typeface="Comic Sans MS" pitchFamily="66" charset="0"/>
              </a:rPr>
              <a:t>SOM 72 SPIRALISEREN</a:t>
            </a:r>
          </a:p>
        </p:txBody>
      </p:sp>
      <p:sp>
        <p:nvSpPr>
          <p:cNvPr id="41990" name="Rectangle 4"/>
          <p:cNvSpPr>
            <a:spLocks noChangeArrowheads="1"/>
          </p:cNvSpPr>
          <p:nvPr/>
        </p:nvSpPr>
        <p:spPr bwMode="auto">
          <a:xfrm>
            <a:off x="0" y="5589240"/>
            <a:ext cx="9144000" cy="1268760"/>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lgn="ctr">
              <a:defRPr/>
            </a:pPr>
            <a:endParaRPr lang="nl-NL"/>
          </a:p>
        </p:txBody>
      </p:sp>
      <p:sp>
        <p:nvSpPr>
          <p:cNvPr id="3" name="Tekstvak 2"/>
          <p:cNvSpPr txBox="1"/>
          <p:nvPr/>
        </p:nvSpPr>
        <p:spPr>
          <a:xfrm>
            <a:off x="18849" y="4581128"/>
            <a:ext cx="8964488" cy="830997"/>
          </a:xfrm>
          <a:prstGeom prst="rect">
            <a:avLst/>
          </a:prstGeom>
          <a:noFill/>
        </p:spPr>
        <p:txBody>
          <a:bodyPr wrap="square" rtlCol="0">
            <a:spAutoFit/>
          </a:bodyPr>
          <a:lstStyle/>
          <a:p>
            <a:pPr lvl="0"/>
            <a:r>
              <a:rPr lang="nl-NL" sz="2400" dirty="0"/>
              <a:t>F	Het elektron voert een cirkelbeweging uit en verplaatst zich tegelijk loodrecht op het vlak van deze cirkel. Resultaat is een spiraal.</a:t>
            </a:r>
          </a:p>
        </p:txBody>
      </p:sp>
      <mc:AlternateContent xmlns:mc="http://schemas.openxmlformats.org/markup-compatibility/2006" xmlns:a14="http://schemas.microsoft.com/office/drawing/2010/main">
        <mc:Choice Requires="a14">
          <p:sp>
            <p:nvSpPr>
              <p:cNvPr id="11" name="Tekstvak 10"/>
              <p:cNvSpPr txBox="1"/>
              <p:nvPr/>
            </p:nvSpPr>
            <p:spPr>
              <a:xfrm>
                <a:off x="0" y="1406653"/>
                <a:ext cx="9144000" cy="830997"/>
              </a:xfrm>
              <a:prstGeom prst="rect">
                <a:avLst/>
              </a:prstGeom>
              <a:noFill/>
            </p:spPr>
            <p:txBody>
              <a:bodyPr wrap="square" rtlCol="0">
                <a:spAutoFit/>
              </a:bodyPr>
              <a:lstStyle/>
              <a:p>
                <a:pPr lvl="0"/>
                <a:r>
                  <a:rPr lang="nl-NL" sz="2400" dirty="0"/>
                  <a:t>C	Op </a:t>
                </a:r>
                <a14:m>
                  <m:oMath xmlns:m="http://schemas.openxmlformats.org/officeDocument/2006/math">
                    <m:sSub>
                      <m:sSubPr>
                        <m:ctrlPr>
                          <a:rPr lang="nl-NL" sz="2400" i="1">
                            <a:latin typeface="Cambria Math" panose="02040503050406030204" pitchFamily="18" charset="0"/>
                          </a:rPr>
                        </m:ctrlPr>
                      </m:sSubPr>
                      <m:e>
                        <m:r>
                          <a:rPr lang="nl-NL" sz="2400" i="1">
                            <a:latin typeface="Cambria Math"/>
                          </a:rPr>
                          <m:t>𝑣</m:t>
                        </m:r>
                      </m:e>
                      <m:sub>
                        <m:r>
                          <m:rPr>
                            <m:sty m:val="p"/>
                          </m:rPr>
                          <a:rPr lang="nl-NL" sz="2400">
                            <a:latin typeface="Cambria Math"/>
                          </a:rPr>
                          <m:t>x</m:t>
                        </m:r>
                      </m:sub>
                    </m:sSub>
                  </m:oMath>
                </a14:m>
                <a:r>
                  <a:rPr lang="nl-NL" sz="2400" dirty="0"/>
                  <a:t> is de lorentzkracht nul, want deze ligt in dezelfde lijn als de richting van het magneetveld.</a:t>
                </a:r>
              </a:p>
            </p:txBody>
          </p:sp>
        </mc:Choice>
        <mc:Fallback xmlns="">
          <p:sp>
            <p:nvSpPr>
              <p:cNvPr id="11" name="Tekstvak 10"/>
              <p:cNvSpPr txBox="1">
                <a:spLocks noRot="1" noChangeAspect="1" noMove="1" noResize="1" noEditPoints="1" noAdjustHandles="1" noChangeArrowheads="1" noChangeShapeType="1" noTextEdit="1"/>
              </p:cNvSpPr>
              <p:nvPr/>
            </p:nvSpPr>
            <p:spPr>
              <a:xfrm>
                <a:off x="0" y="1406653"/>
                <a:ext cx="9144000" cy="830997"/>
              </a:xfrm>
              <a:prstGeom prst="rect">
                <a:avLst/>
              </a:prstGeom>
              <a:blipFill rotWithShape="1">
                <a:blip r:embed="rId2"/>
                <a:stretch>
                  <a:fillRect l="-1000" t="-5882" r="-1333" b="-16176"/>
                </a:stretch>
              </a:blipFill>
            </p:spPr>
            <p:txBody>
              <a:bodyPr/>
              <a:lstStyle/>
              <a:p>
                <a:r>
                  <a:rPr lang="nl-NL">
                    <a:noFill/>
                  </a:rPr>
                  <a:t> </a:t>
                </a:r>
              </a:p>
            </p:txBody>
          </p:sp>
        </mc:Fallback>
      </mc:AlternateContent>
      <p:sp>
        <p:nvSpPr>
          <p:cNvPr id="12" name="Tekstvak 11"/>
          <p:cNvSpPr txBox="1"/>
          <p:nvPr/>
        </p:nvSpPr>
        <p:spPr>
          <a:xfrm>
            <a:off x="18849" y="2420888"/>
            <a:ext cx="8964488" cy="1200329"/>
          </a:xfrm>
          <a:prstGeom prst="rect">
            <a:avLst/>
          </a:prstGeom>
          <a:noFill/>
        </p:spPr>
        <p:txBody>
          <a:bodyPr wrap="square" rtlCol="0">
            <a:spAutoFit/>
          </a:bodyPr>
          <a:lstStyle/>
          <a:p>
            <a:pPr lvl="0"/>
            <a:r>
              <a:rPr lang="nl-NL" sz="2400" dirty="0"/>
              <a:t>D	Er wordt in deze richting geen kracht uitgeoefend op het </a:t>
            </a:r>
            <a:r>
              <a:rPr lang="nl-NL" sz="2400" dirty="0" err="1"/>
              <a:t>elek-tron</a:t>
            </a:r>
            <a:r>
              <a:rPr lang="nl-NL" sz="2400" dirty="0"/>
              <a:t> dus zal het elektron in deze richting met constante snelheid door gaan.</a:t>
            </a:r>
          </a:p>
        </p:txBody>
      </p:sp>
      <p:sp>
        <p:nvSpPr>
          <p:cNvPr id="13" name="Tekstvak 12"/>
          <p:cNvSpPr txBox="1"/>
          <p:nvPr/>
        </p:nvSpPr>
        <p:spPr>
          <a:xfrm>
            <a:off x="19054" y="3850243"/>
            <a:ext cx="9105892" cy="461665"/>
          </a:xfrm>
          <a:prstGeom prst="rect">
            <a:avLst/>
          </a:prstGeom>
          <a:noFill/>
        </p:spPr>
        <p:txBody>
          <a:bodyPr wrap="square" rtlCol="0">
            <a:spAutoFit/>
          </a:bodyPr>
          <a:lstStyle/>
          <a:p>
            <a:pPr lvl="0"/>
            <a:r>
              <a:rPr lang="nl-NL" sz="2400" dirty="0"/>
              <a:t>E	In de andere richting voert het elektron een cirkelbeweging uit.</a:t>
            </a:r>
          </a:p>
        </p:txBody>
      </p:sp>
      <p:grpSp>
        <p:nvGrpSpPr>
          <p:cNvPr id="2" name="Groep 1"/>
          <p:cNvGrpSpPr/>
          <p:nvPr/>
        </p:nvGrpSpPr>
        <p:grpSpPr>
          <a:xfrm>
            <a:off x="-14440" y="887809"/>
            <a:ext cx="9166790" cy="5250904"/>
            <a:chOff x="-22790" y="914400"/>
            <a:chExt cx="9166790" cy="5250904"/>
          </a:xfrm>
          <a:solidFill>
            <a:schemeClr val="tx2">
              <a:lumMod val="40000"/>
              <a:lumOff val="60000"/>
            </a:schemeClr>
          </a:solidFill>
        </p:grpSpPr>
        <p:pic>
          <p:nvPicPr>
            <p:cNvPr id="6" name="Afbeelding 5"/>
            <p:cNvPicPr/>
            <p:nvPr/>
          </p:nvPicPr>
          <p:blipFill>
            <a:blip r:embed="rId3">
              <a:extLst>
                <a:ext uri="{28A0092B-C50C-407E-A947-70E740481C1C}">
                  <a14:useLocalDpi xmlns:a14="http://schemas.microsoft.com/office/drawing/2010/main" val="0"/>
                </a:ext>
              </a:extLst>
            </a:blip>
            <a:srcRect/>
            <a:stretch>
              <a:fillRect/>
            </a:stretch>
          </p:blipFill>
          <p:spPr bwMode="auto">
            <a:xfrm>
              <a:off x="1415084" y="914400"/>
              <a:ext cx="6336704" cy="5250904"/>
            </a:xfrm>
            <a:prstGeom prst="rect">
              <a:avLst/>
            </a:prstGeom>
            <a:grpFill/>
            <a:ln>
              <a:solidFill>
                <a:schemeClr val="tx2">
                  <a:lumMod val="40000"/>
                  <a:lumOff val="60000"/>
                </a:schemeClr>
              </a:solidFill>
            </a:ln>
          </p:spPr>
        </p:pic>
        <p:sp>
          <p:nvSpPr>
            <p:cNvPr id="7" name="Rectangle 4"/>
            <p:cNvSpPr>
              <a:spLocks noChangeArrowheads="1"/>
            </p:cNvSpPr>
            <p:nvPr/>
          </p:nvSpPr>
          <p:spPr bwMode="auto">
            <a:xfrm>
              <a:off x="-22790" y="914400"/>
              <a:ext cx="1437874" cy="5250904"/>
            </a:xfrm>
            <a:prstGeom prst="rect">
              <a:avLst/>
            </a:prstGeom>
            <a:grpFill/>
            <a:ln w="9525">
              <a:solidFill>
                <a:schemeClr val="tx2">
                  <a:lumMod val="40000"/>
                  <a:lumOff val="60000"/>
                </a:schemeClr>
              </a:solidFill>
              <a:miter lim="800000"/>
              <a:headEnd/>
              <a:tailEnd/>
            </a:ln>
            <a:effectLst/>
          </p:spPr>
          <p:txBody>
            <a:bodyPr wrap="none" anchor="ctr"/>
            <a:lstStyle/>
            <a:p>
              <a:pPr algn="ctr">
                <a:defRPr/>
              </a:pPr>
              <a:endParaRPr lang="nl-NL"/>
            </a:p>
          </p:txBody>
        </p:sp>
        <p:sp>
          <p:nvSpPr>
            <p:cNvPr id="8" name="Rectangle 4"/>
            <p:cNvSpPr>
              <a:spLocks noChangeArrowheads="1"/>
            </p:cNvSpPr>
            <p:nvPr/>
          </p:nvSpPr>
          <p:spPr bwMode="auto">
            <a:xfrm>
              <a:off x="7740352" y="914400"/>
              <a:ext cx="1403648" cy="5250904"/>
            </a:xfrm>
            <a:prstGeom prst="rect">
              <a:avLst/>
            </a:prstGeom>
            <a:grpFill/>
            <a:ln w="9525">
              <a:solidFill>
                <a:schemeClr val="tx2">
                  <a:lumMod val="40000"/>
                  <a:lumOff val="60000"/>
                </a:schemeClr>
              </a:solidFill>
              <a:miter lim="800000"/>
              <a:headEnd/>
              <a:tailEnd/>
            </a:ln>
            <a:effectLst/>
          </p:spPr>
          <p:txBody>
            <a:bodyPr wrap="none" anchor="ctr"/>
            <a:lstStyle/>
            <a:p>
              <a:pPr algn="ctr">
                <a:defRPr/>
              </a:pPr>
              <a:endParaRPr lang="nl-NL"/>
            </a:p>
          </p:txBody>
        </p:sp>
      </p:grpSp>
    </p:spTree>
    <p:extLst>
      <p:ext uri="{BB962C8B-B14F-4D97-AF65-F5344CB8AC3E}">
        <p14:creationId xmlns:p14="http://schemas.microsoft.com/office/powerpoint/2010/main" val="328608471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0" y="0"/>
            <a:ext cx="9144000" cy="1052736"/>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defRPr/>
            </a:pPr>
            <a:endParaRPr lang="nl-NL"/>
          </a:p>
        </p:txBody>
      </p:sp>
      <p:sp>
        <p:nvSpPr>
          <p:cNvPr id="41990" name="Rectangle 4"/>
          <p:cNvSpPr>
            <a:spLocks noChangeArrowheads="1"/>
          </p:cNvSpPr>
          <p:nvPr/>
        </p:nvSpPr>
        <p:spPr bwMode="auto">
          <a:xfrm>
            <a:off x="0" y="6165304"/>
            <a:ext cx="9144000" cy="692696"/>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lgn="ctr">
              <a:defRPr/>
            </a:pPr>
            <a:endParaRPr lang="nl-NL"/>
          </a:p>
        </p:txBody>
      </p:sp>
      <p:sp>
        <p:nvSpPr>
          <p:cNvPr id="6" name="Text Box 5"/>
          <p:cNvSpPr txBox="1">
            <a:spLocks noChangeArrowheads="1"/>
          </p:cNvSpPr>
          <p:nvPr/>
        </p:nvSpPr>
        <p:spPr bwMode="auto">
          <a:xfrm>
            <a:off x="-6379" y="131762"/>
            <a:ext cx="9144000" cy="650875"/>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algn="ctr" eaLnBrk="1" hangingPunct="1">
              <a:spcBef>
                <a:spcPct val="50000"/>
              </a:spcBef>
              <a:defRPr/>
            </a:pPr>
            <a:r>
              <a:rPr lang="nl-NL" sz="3600" b="1" dirty="0">
                <a:solidFill>
                  <a:schemeClr val="bg1"/>
                </a:solidFill>
                <a:latin typeface="Comic Sans MS" pitchFamily="66" charset="0"/>
              </a:rPr>
              <a:t>SOM 73 NOORDERLICHT</a:t>
            </a:r>
          </a:p>
        </p:txBody>
      </p:sp>
      <p:sp>
        <p:nvSpPr>
          <p:cNvPr id="3" name="Tekstvak 2"/>
          <p:cNvSpPr txBox="1"/>
          <p:nvPr/>
        </p:nvSpPr>
        <p:spPr>
          <a:xfrm>
            <a:off x="-6379" y="4869160"/>
            <a:ext cx="9144000" cy="1200329"/>
          </a:xfrm>
          <a:prstGeom prst="rect">
            <a:avLst/>
          </a:prstGeom>
          <a:noFill/>
        </p:spPr>
        <p:txBody>
          <a:bodyPr wrap="square" rtlCol="0">
            <a:spAutoFit/>
          </a:bodyPr>
          <a:lstStyle/>
          <a:p>
            <a:r>
              <a:rPr lang="nl-NL" sz="2400" dirty="0"/>
              <a:t>C	Het magneetveld van de aarde loopt niet door Nederland heen. Om het noorderlicht te kunnen zien moet je in de buurt zijn van het punt waar de magneetvelden de aarde binnen gaan.</a:t>
            </a:r>
          </a:p>
        </p:txBody>
      </p:sp>
      <p:sp>
        <p:nvSpPr>
          <p:cNvPr id="13" name="Tekstvak 12"/>
          <p:cNvSpPr txBox="1"/>
          <p:nvPr/>
        </p:nvSpPr>
        <p:spPr>
          <a:xfrm>
            <a:off x="-1" y="1196752"/>
            <a:ext cx="9117239" cy="1938992"/>
          </a:xfrm>
          <a:prstGeom prst="rect">
            <a:avLst/>
          </a:prstGeom>
          <a:noFill/>
        </p:spPr>
        <p:txBody>
          <a:bodyPr wrap="square" rtlCol="0">
            <a:spAutoFit/>
          </a:bodyPr>
          <a:lstStyle/>
          <a:p>
            <a:pPr lvl="0"/>
            <a:r>
              <a:rPr lang="nl-NL" sz="2400" dirty="0"/>
              <a:t>A	De component van de snelheid loodrecht op het B-veld wordt steeds afgebogen in een cirkel door de lorentzkracht , terwijl de </a:t>
            </a:r>
            <a:r>
              <a:rPr lang="nl-NL" sz="2400" dirty="0" err="1"/>
              <a:t>compo-nent</a:t>
            </a:r>
            <a:r>
              <a:rPr lang="nl-NL" sz="2400" dirty="0"/>
              <a:t> van de snelheid, die in ‘t verlengde van het magneetveld werkt, zorgt voor een eenparige beweging. Samen voeren deze componenten dan een spiraalbeweging uit rondom de magnetische veldlijnen.</a:t>
            </a:r>
          </a:p>
        </p:txBody>
      </p:sp>
      <p:sp>
        <p:nvSpPr>
          <p:cNvPr id="14" name="Tekstvak 13"/>
          <p:cNvSpPr txBox="1"/>
          <p:nvPr/>
        </p:nvSpPr>
        <p:spPr>
          <a:xfrm>
            <a:off x="-26761" y="3429000"/>
            <a:ext cx="9144000" cy="1200329"/>
          </a:xfrm>
          <a:prstGeom prst="rect">
            <a:avLst/>
          </a:prstGeom>
          <a:noFill/>
        </p:spPr>
        <p:txBody>
          <a:bodyPr wrap="square" rtlCol="0">
            <a:spAutoFit/>
          </a:bodyPr>
          <a:lstStyle/>
          <a:p>
            <a:pPr lvl="0"/>
            <a:r>
              <a:rPr lang="nl-NL" sz="2400" dirty="0"/>
              <a:t>B	Hoe dichter de deeltjes bij de aarde komen, hoe sterker het magneetveld van de aarde is, en dus hoe kleiner de straal van de cirkel die het deeltje draait.</a:t>
            </a:r>
          </a:p>
        </p:txBody>
      </p:sp>
      <p:grpSp>
        <p:nvGrpSpPr>
          <p:cNvPr id="2" name="Groep 1"/>
          <p:cNvGrpSpPr/>
          <p:nvPr/>
        </p:nvGrpSpPr>
        <p:grpSpPr>
          <a:xfrm>
            <a:off x="-1" y="938049"/>
            <a:ext cx="9141357" cy="5238950"/>
            <a:chOff x="-3736" y="926354"/>
            <a:chExt cx="9141357" cy="5238950"/>
          </a:xfrm>
          <a:solidFill>
            <a:schemeClr val="tx2">
              <a:lumMod val="40000"/>
              <a:lumOff val="60000"/>
            </a:schemeClr>
          </a:solidFill>
        </p:grpSpPr>
        <p:pic>
          <p:nvPicPr>
            <p:cNvPr id="7" name="Picture 10" descr="sc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268" y="931668"/>
              <a:ext cx="7095723" cy="5233636"/>
            </a:xfrm>
            <a:prstGeom prst="rect">
              <a:avLst/>
            </a:prstGeom>
            <a:grpFill/>
            <a:ln>
              <a:solidFill>
                <a:schemeClr val="tx2">
                  <a:lumMod val="40000"/>
                  <a:lumOff val="60000"/>
                </a:schemeClr>
              </a:solidFill>
            </a:ln>
            <a:extLst/>
          </p:spPr>
        </p:pic>
        <p:sp>
          <p:nvSpPr>
            <p:cNvPr id="9" name="Rectangle 4"/>
            <p:cNvSpPr>
              <a:spLocks noChangeArrowheads="1"/>
            </p:cNvSpPr>
            <p:nvPr/>
          </p:nvSpPr>
          <p:spPr bwMode="auto">
            <a:xfrm>
              <a:off x="-3736" y="928662"/>
              <a:ext cx="1026629" cy="5236642"/>
            </a:xfrm>
            <a:prstGeom prst="rect">
              <a:avLst/>
            </a:prstGeom>
            <a:grpFill/>
            <a:ln w="9525">
              <a:solidFill>
                <a:schemeClr val="tx2">
                  <a:lumMod val="40000"/>
                  <a:lumOff val="60000"/>
                </a:schemeClr>
              </a:solidFill>
              <a:miter lim="800000"/>
              <a:headEnd/>
              <a:tailEnd/>
            </a:ln>
            <a:effectLst/>
          </p:spPr>
          <p:txBody>
            <a:bodyPr wrap="none" anchor="ctr"/>
            <a:lstStyle/>
            <a:p>
              <a:pPr algn="ctr">
                <a:defRPr/>
              </a:pPr>
              <a:endParaRPr lang="nl-NL"/>
            </a:p>
          </p:txBody>
        </p:sp>
        <p:sp>
          <p:nvSpPr>
            <p:cNvPr id="10" name="Rectangle 4"/>
            <p:cNvSpPr>
              <a:spLocks noChangeArrowheads="1"/>
            </p:cNvSpPr>
            <p:nvPr/>
          </p:nvSpPr>
          <p:spPr bwMode="auto">
            <a:xfrm>
              <a:off x="8110992" y="926354"/>
              <a:ext cx="1026629" cy="5236642"/>
            </a:xfrm>
            <a:prstGeom prst="rect">
              <a:avLst/>
            </a:prstGeom>
            <a:grpFill/>
            <a:ln w="9525">
              <a:solidFill>
                <a:schemeClr val="tx2">
                  <a:lumMod val="40000"/>
                  <a:lumOff val="60000"/>
                </a:schemeClr>
              </a:solidFill>
              <a:miter lim="800000"/>
              <a:headEnd/>
              <a:tailEnd/>
            </a:ln>
            <a:effectLst/>
          </p:spPr>
          <p:txBody>
            <a:bodyPr wrap="none" anchor="ctr"/>
            <a:lstStyle/>
            <a:p>
              <a:pPr algn="ctr">
                <a:defRPr/>
              </a:pPr>
              <a:endParaRPr lang="nl-NL"/>
            </a:p>
          </p:txBody>
        </p:sp>
      </p:grpSp>
      <p:pic>
        <p:nvPicPr>
          <p:cNvPr id="8" name="Picture 7" descr="poollicht grote beer"/>
          <p:cNvPicPr>
            <a:picLocks noChangeAspect="1" noChangeArrowheads="1"/>
          </p:cNvPicPr>
          <p:nvPr/>
        </p:nvPicPr>
        <p:blipFill rotWithShape="1">
          <a:blip r:embed="rId3">
            <a:extLst>
              <a:ext uri="{28A0092B-C50C-407E-A947-70E740481C1C}">
                <a14:useLocalDpi xmlns:a14="http://schemas.microsoft.com/office/drawing/2010/main" val="0"/>
              </a:ext>
            </a:extLst>
          </a:blip>
          <a:srcRect t="10111"/>
          <a:stretch/>
        </p:blipFill>
        <p:spPr bwMode="auto">
          <a:xfrm>
            <a:off x="1022815" y="925549"/>
            <a:ext cx="7095724" cy="5237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21681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vak 9"/>
          <p:cNvSpPr txBox="1"/>
          <p:nvPr/>
        </p:nvSpPr>
        <p:spPr>
          <a:xfrm>
            <a:off x="34097" y="2798781"/>
            <a:ext cx="5116091" cy="2246769"/>
          </a:xfrm>
          <a:prstGeom prst="rect">
            <a:avLst/>
          </a:prstGeom>
          <a:noFill/>
        </p:spPr>
        <p:txBody>
          <a:bodyPr wrap="square" rtlCol="0">
            <a:spAutoFit/>
          </a:bodyPr>
          <a:lstStyle/>
          <a:p>
            <a:pPr lvl="0" algn="just"/>
            <a:r>
              <a:rPr lang="nl-NL" sz="2000" dirty="0"/>
              <a:t>B	Het magneetveld is het papier in gericht en de lorentzkracht is bij binnen komst van het magnetisch veld naar rechts gericht dus zal de richting van de ‘stroom’ naar beneden zijn. De richting van de ‘stroom’ is hetzelfde als de richting waarin de deeltjes bewegen en dat betekent dat de deeltjes positief moeten zijn.</a:t>
            </a:r>
          </a:p>
        </p:txBody>
      </p:sp>
      <mc:AlternateContent xmlns:mc="http://schemas.openxmlformats.org/markup-compatibility/2006" xmlns:a14="http://schemas.microsoft.com/office/drawing/2010/main">
        <mc:Choice Requires="a14">
          <p:sp>
            <p:nvSpPr>
              <p:cNvPr id="11" name="Tekstvak 10"/>
              <p:cNvSpPr txBox="1"/>
              <p:nvPr/>
            </p:nvSpPr>
            <p:spPr>
              <a:xfrm>
                <a:off x="0" y="5072115"/>
                <a:ext cx="9144000" cy="1719573"/>
              </a:xfrm>
              <a:prstGeom prst="rect">
                <a:avLst/>
              </a:prstGeom>
              <a:noFill/>
            </p:spPr>
            <p:txBody>
              <a:bodyPr wrap="square" rtlCol="0">
                <a:spAutoFit/>
              </a:bodyPr>
              <a:lstStyle/>
              <a:p>
                <a:r>
                  <a:rPr lang="nl-NL" sz="2000" dirty="0"/>
                  <a:t>D	</a:t>
                </a:r>
                <a14:m>
                  <m:oMath xmlns:m="http://schemas.openxmlformats.org/officeDocument/2006/math">
                    <m:r>
                      <a:rPr lang="nl-NL" sz="2000">
                        <a:latin typeface="Cambria Math"/>
                      </a:rPr>
                      <m:t>∆</m:t>
                    </m:r>
                    <m:sSub>
                      <m:sSubPr>
                        <m:ctrlPr>
                          <a:rPr lang="nl-NL" sz="2000" i="1">
                            <a:latin typeface="Cambria Math" panose="02040503050406030204" pitchFamily="18" charset="0"/>
                          </a:rPr>
                        </m:ctrlPr>
                      </m:sSubPr>
                      <m:e>
                        <m:r>
                          <a:rPr lang="nl-NL" sz="2000" i="1">
                            <a:latin typeface="Cambria Math"/>
                          </a:rPr>
                          <m:t>𝐸</m:t>
                        </m:r>
                      </m:e>
                      <m:sub>
                        <m:r>
                          <m:rPr>
                            <m:sty m:val="p"/>
                          </m:rPr>
                          <a:rPr lang="nl-NL" sz="2000">
                            <a:latin typeface="Cambria Math"/>
                          </a:rPr>
                          <m:t>k</m:t>
                        </m:r>
                      </m:sub>
                    </m:sSub>
                    <m:r>
                      <a:rPr lang="nl-NL" sz="2000">
                        <a:latin typeface="Cambria Math"/>
                      </a:rPr>
                      <m:t>=</m:t>
                    </m:r>
                    <m:r>
                      <a:rPr lang="nl-NL" sz="2000" i="1">
                        <a:latin typeface="Cambria Math"/>
                      </a:rPr>
                      <m:t>𝑞</m:t>
                    </m:r>
                    <m:r>
                      <a:rPr lang="nl-NL" sz="2000">
                        <a:latin typeface="Cambria Math"/>
                      </a:rPr>
                      <m:t>∙</m:t>
                    </m:r>
                    <m:r>
                      <a:rPr lang="nl-NL" sz="2000" i="1">
                        <a:latin typeface="Cambria Math"/>
                      </a:rPr>
                      <m:t>𝑈</m:t>
                    </m:r>
                  </m:oMath>
                </a14:m>
                <a:r>
                  <a:rPr lang="nl-NL" sz="2000" dirty="0"/>
                  <a:t> </a:t>
                </a:r>
                <a:r>
                  <a:rPr lang="nl-NL" sz="2000" dirty="0">
                    <a:sym typeface="Wingdings"/>
                  </a:rPr>
                  <a:t></a:t>
                </a:r>
                <a:r>
                  <a:rPr lang="nl-NL" sz="2000" dirty="0"/>
                  <a:t> </a:t>
                </a:r>
                <a14:m>
                  <m:oMath xmlns:m="http://schemas.openxmlformats.org/officeDocument/2006/math">
                    <m:f>
                      <m:fPr>
                        <m:ctrlPr>
                          <a:rPr lang="nl-NL" sz="2000" i="1">
                            <a:latin typeface="Cambria Math" panose="02040503050406030204" pitchFamily="18" charset="0"/>
                          </a:rPr>
                        </m:ctrlPr>
                      </m:fPr>
                      <m:num>
                        <m:r>
                          <a:rPr lang="nl-NL" sz="2000">
                            <a:latin typeface="Cambria Math"/>
                          </a:rPr>
                          <m:t>1</m:t>
                        </m:r>
                      </m:num>
                      <m:den>
                        <m:r>
                          <a:rPr lang="nl-NL" sz="2000">
                            <a:latin typeface="Cambria Math"/>
                          </a:rPr>
                          <m:t>2</m:t>
                        </m:r>
                      </m:den>
                    </m:f>
                    <m:r>
                      <a:rPr lang="nl-NL" sz="2000">
                        <a:latin typeface="Cambria Math"/>
                      </a:rPr>
                      <m:t>∙</m:t>
                    </m:r>
                    <m:r>
                      <a:rPr lang="nl-NL" sz="2000" i="1">
                        <a:latin typeface="Cambria Math"/>
                      </a:rPr>
                      <m:t>𝑚</m:t>
                    </m:r>
                    <m:r>
                      <a:rPr lang="nl-NL" sz="2000">
                        <a:latin typeface="Cambria Math"/>
                      </a:rPr>
                      <m:t>∙</m:t>
                    </m:r>
                    <m:sSup>
                      <m:sSupPr>
                        <m:ctrlPr>
                          <a:rPr lang="nl-NL" sz="2000" i="1">
                            <a:latin typeface="Cambria Math" panose="02040503050406030204" pitchFamily="18" charset="0"/>
                          </a:rPr>
                        </m:ctrlPr>
                      </m:sSupPr>
                      <m:e>
                        <m:r>
                          <a:rPr lang="nl-NL" sz="2000" i="1">
                            <a:latin typeface="Cambria Math"/>
                          </a:rPr>
                          <m:t>𝑣</m:t>
                        </m:r>
                      </m:e>
                      <m:sup>
                        <m:r>
                          <a:rPr lang="nl-NL" sz="2000">
                            <a:latin typeface="Cambria Math"/>
                          </a:rPr>
                          <m:t>2</m:t>
                        </m:r>
                      </m:sup>
                    </m:sSup>
                    <m:r>
                      <a:rPr lang="nl-NL" sz="2000">
                        <a:latin typeface="Cambria Math"/>
                      </a:rPr>
                      <m:t>=</m:t>
                    </m:r>
                    <m:r>
                      <a:rPr lang="nl-NL" sz="2000" i="1">
                        <a:latin typeface="Cambria Math"/>
                      </a:rPr>
                      <m:t>𝑞</m:t>
                    </m:r>
                    <m:r>
                      <a:rPr lang="nl-NL" sz="2000">
                        <a:latin typeface="Cambria Math"/>
                      </a:rPr>
                      <m:t>∙</m:t>
                    </m:r>
                    <m:r>
                      <a:rPr lang="nl-NL" sz="2000" i="1">
                        <a:latin typeface="Cambria Math"/>
                      </a:rPr>
                      <m:t>𝑈</m:t>
                    </m:r>
                  </m:oMath>
                </a14:m>
                <a:r>
                  <a:rPr lang="nl-NL" sz="2000" dirty="0"/>
                  <a:t> </a:t>
                </a:r>
                <a:r>
                  <a:rPr lang="nl-NL" sz="2000" dirty="0">
                    <a:sym typeface="Wingdings"/>
                  </a:rPr>
                  <a:t></a:t>
                </a:r>
                <a:r>
                  <a:rPr lang="nl-NL" sz="2000" dirty="0"/>
                  <a:t> </a:t>
                </a:r>
                <a:br>
                  <a:rPr lang="nl-NL" sz="2000" dirty="0"/>
                </a:br>
                <a:r>
                  <a:rPr lang="nl-NL" sz="2000" dirty="0"/>
                  <a:t>	</a:t>
                </a:r>
                <a14:m>
                  <m:oMath xmlns:m="http://schemas.openxmlformats.org/officeDocument/2006/math">
                    <m:r>
                      <a:rPr lang="nl-NL" sz="2000" i="1">
                        <a:latin typeface="Cambria Math"/>
                      </a:rPr>
                      <m:t>𝑣</m:t>
                    </m:r>
                    <m:r>
                      <a:rPr lang="nl-NL" sz="2000">
                        <a:latin typeface="Cambria Math"/>
                      </a:rPr>
                      <m:t>=</m:t>
                    </m:r>
                    <m:rad>
                      <m:radPr>
                        <m:degHide m:val="on"/>
                        <m:ctrlPr>
                          <a:rPr lang="nl-NL" sz="2000" i="1">
                            <a:latin typeface="Cambria Math" panose="02040503050406030204" pitchFamily="18" charset="0"/>
                          </a:rPr>
                        </m:ctrlPr>
                      </m:radPr>
                      <m:deg/>
                      <m:e>
                        <m:f>
                          <m:fPr>
                            <m:ctrlPr>
                              <a:rPr lang="nl-NL" sz="2000" i="1">
                                <a:latin typeface="Cambria Math" panose="02040503050406030204" pitchFamily="18" charset="0"/>
                              </a:rPr>
                            </m:ctrlPr>
                          </m:fPr>
                          <m:num>
                            <m:r>
                              <a:rPr lang="nl-NL" sz="2000">
                                <a:latin typeface="Cambria Math"/>
                              </a:rPr>
                              <m:t>2∙</m:t>
                            </m:r>
                            <m:r>
                              <a:rPr lang="nl-NL" sz="2000" i="1">
                                <a:latin typeface="Cambria Math"/>
                              </a:rPr>
                              <m:t>𝑞</m:t>
                            </m:r>
                            <m:r>
                              <a:rPr lang="nl-NL" sz="2000">
                                <a:latin typeface="Cambria Math"/>
                              </a:rPr>
                              <m:t>∙</m:t>
                            </m:r>
                            <m:r>
                              <a:rPr lang="nl-NL" sz="2000" i="1">
                                <a:latin typeface="Cambria Math"/>
                              </a:rPr>
                              <m:t>𝑈</m:t>
                            </m:r>
                          </m:num>
                          <m:den>
                            <m:r>
                              <a:rPr lang="nl-NL" sz="2000" i="1">
                                <a:latin typeface="Cambria Math"/>
                              </a:rPr>
                              <m:t>𝑚</m:t>
                            </m:r>
                          </m:den>
                        </m:f>
                      </m:e>
                    </m:rad>
                    <m:r>
                      <a:rPr lang="nl-NL" sz="2000">
                        <a:latin typeface="Cambria Math"/>
                      </a:rPr>
                      <m:t>=</m:t>
                    </m:r>
                    <m:rad>
                      <m:radPr>
                        <m:degHide m:val="on"/>
                        <m:ctrlPr>
                          <a:rPr lang="nl-NL" sz="2000" i="1">
                            <a:latin typeface="Cambria Math" panose="02040503050406030204" pitchFamily="18" charset="0"/>
                          </a:rPr>
                        </m:ctrlPr>
                      </m:radPr>
                      <m:deg/>
                      <m:e>
                        <m:f>
                          <m:fPr>
                            <m:ctrlPr>
                              <a:rPr lang="nl-NL" sz="2000" i="1">
                                <a:latin typeface="Cambria Math" panose="02040503050406030204" pitchFamily="18" charset="0"/>
                              </a:rPr>
                            </m:ctrlPr>
                          </m:fPr>
                          <m:num>
                            <m:r>
                              <a:rPr lang="nl-NL" sz="2000">
                                <a:latin typeface="Cambria Math"/>
                              </a:rPr>
                              <m:t>2 × 2∙1,6∙</m:t>
                            </m:r>
                            <m:sSup>
                              <m:sSupPr>
                                <m:ctrlPr>
                                  <a:rPr lang="nl-NL" sz="2000" i="1">
                                    <a:latin typeface="Cambria Math" panose="02040503050406030204" pitchFamily="18" charset="0"/>
                                  </a:rPr>
                                </m:ctrlPr>
                              </m:sSupPr>
                              <m:e>
                                <m:r>
                                  <a:rPr lang="nl-NL" sz="2000">
                                    <a:latin typeface="Cambria Math"/>
                                  </a:rPr>
                                  <m:t>10</m:t>
                                </m:r>
                              </m:e>
                              <m:sup>
                                <m:r>
                                  <a:rPr lang="nl-NL" sz="2000" i="1">
                                    <a:latin typeface="Cambria Math"/>
                                  </a:rPr>
                                  <m:t>−</m:t>
                                </m:r>
                                <m:r>
                                  <a:rPr lang="nl-NL" sz="2000">
                                    <a:latin typeface="Cambria Math"/>
                                  </a:rPr>
                                  <m:t>19</m:t>
                                </m:r>
                              </m:sup>
                            </m:sSup>
                            <m:r>
                              <a:rPr lang="nl-NL" sz="2000">
                                <a:latin typeface="Cambria Math"/>
                              </a:rPr>
                              <m:t> × 0,84∙</m:t>
                            </m:r>
                            <m:sSup>
                              <m:sSupPr>
                                <m:ctrlPr>
                                  <a:rPr lang="nl-NL" sz="2000" i="1">
                                    <a:latin typeface="Cambria Math" panose="02040503050406030204" pitchFamily="18" charset="0"/>
                                  </a:rPr>
                                </m:ctrlPr>
                              </m:sSupPr>
                              <m:e>
                                <m:r>
                                  <a:rPr lang="nl-NL" sz="2000">
                                    <a:latin typeface="Cambria Math"/>
                                  </a:rPr>
                                  <m:t>10</m:t>
                                </m:r>
                              </m:e>
                              <m:sup>
                                <m:r>
                                  <a:rPr lang="nl-NL" sz="2000">
                                    <a:latin typeface="Cambria Math"/>
                                  </a:rPr>
                                  <m:t>3</m:t>
                                </m:r>
                              </m:sup>
                            </m:sSup>
                          </m:num>
                          <m:den>
                            <m:r>
                              <a:rPr lang="nl-NL" sz="2000">
                                <a:latin typeface="Cambria Math"/>
                              </a:rPr>
                              <m:t>98 × 1,66∙</m:t>
                            </m:r>
                            <m:sSup>
                              <m:sSupPr>
                                <m:ctrlPr>
                                  <a:rPr lang="nl-NL" sz="2000" i="1">
                                    <a:latin typeface="Cambria Math" panose="02040503050406030204" pitchFamily="18" charset="0"/>
                                  </a:rPr>
                                </m:ctrlPr>
                              </m:sSupPr>
                              <m:e>
                                <m:r>
                                  <a:rPr lang="nl-NL" sz="2000">
                                    <a:latin typeface="Cambria Math"/>
                                  </a:rPr>
                                  <m:t>10</m:t>
                                </m:r>
                              </m:e>
                              <m:sup>
                                <m:r>
                                  <a:rPr lang="nl-NL" sz="2000" i="1">
                                    <a:latin typeface="Cambria Math"/>
                                  </a:rPr>
                                  <m:t>−</m:t>
                                </m:r>
                                <m:r>
                                  <a:rPr lang="nl-NL" sz="2000">
                                    <a:latin typeface="Cambria Math"/>
                                  </a:rPr>
                                  <m:t>27</m:t>
                                </m:r>
                              </m:sup>
                            </m:sSup>
                          </m:den>
                        </m:f>
                      </m:e>
                    </m:rad>
                    <m:r>
                      <a:rPr lang="nl-NL" sz="2000">
                        <a:latin typeface="Cambria Math"/>
                      </a:rPr>
                      <m:t>=5,75∙</m:t>
                    </m:r>
                    <m:sSup>
                      <m:sSupPr>
                        <m:ctrlPr>
                          <a:rPr lang="nl-NL" sz="2000" i="1">
                            <a:latin typeface="Cambria Math" panose="02040503050406030204" pitchFamily="18" charset="0"/>
                          </a:rPr>
                        </m:ctrlPr>
                      </m:sSupPr>
                      <m:e>
                        <m:r>
                          <a:rPr lang="nl-NL" sz="2000">
                            <a:latin typeface="Cambria Math"/>
                          </a:rPr>
                          <m:t>10</m:t>
                        </m:r>
                      </m:e>
                      <m:sup>
                        <m:r>
                          <a:rPr lang="nl-NL" sz="2000">
                            <a:latin typeface="Cambria Math"/>
                          </a:rPr>
                          <m:t>4</m:t>
                        </m:r>
                      </m:sup>
                    </m:sSup>
                    <m:r>
                      <a:rPr lang="nl-NL" sz="2000">
                        <a:latin typeface="Cambria Math"/>
                      </a:rPr>
                      <m:t> </m:t>
                    </m:r>
                    <m:r>
                      <m:rPr>
                        <m:sty m:val="p"/>
                      </m:rPr>
                      <a:rPr lang="nl-NL" sz="2000">
                        <a:latin typeface="Cambria Math"/>
                      </a:rPr>
                      <m:t>m</m:t>
                    </m:r>
                    <m:r>
                      <a:rPr lang="nl-NL" sz="2000">
                        <a:latin typeface="Cambria Math"/>
                      </a:rPr>
                      <m:t>/</m:t>
                    </m:r>
                    <m:r>
                      <m:rPr>
                        <m:sty m:val="p"/>
                      </m:rPr>
                      <a:rPr lang="nl-NL" sz="2000">
                        <a:latin typeface="Cambria Math"/>
                      </a:rPr>
                      <m:t>s</m:t>
                    </m:r>
                  </m:oMath>
                </a14:m>
                <a:r>
                  <a:rPr lang="nl-NL" sz="2000" dirty="0"/>
                  <a:t> </a:t>
                </a:r>
                <a:r>
                  <a:rPr lang="nl-NL" sz="2000" dirty="0">
                    <a:sym typeface="Wingdings"/>
                  </a:rPr>
                  <a:t></a:t>
                </a:r>
                <a:r>
                  <a:rPr lang="nl-NL" sz="2000" dirty="0"/>
                  <a:t> </a:t>
                </a:r>
                <a:br>
                  <a:rPr lang="nl-NL" sz="2000" dirty="0"/>
                </a:br>
                <a:r>
                  <a:rPr lang="nl-NL" sz="2000" dirty="0"/>
                  <a:t>	</a:t>
                </a:r>
                <a14:m>
                  <m:oMath xmlns:m="http://schemas.openxmlformats.org/officeDocument/2006/math">
                    <m:r>
                      <a:rPr lang="nl-NL" sz="2000" i="1">
                        <a:latin typeface="Cambria Math"/>
                      </a:rPr>
                      <m:t>𝑟</m:t>
                    </m:r>
                    <m:r>
                      <a:rPr lang="nl-NL" sz="2000" i="1">
                        <a:latin typeface="Cambria Math"/>
                      </a:rPr>
                      <m:t>=</m:t>
                    </m:r>
                    <m:f>
                      <m:fPr>
                        <m:ctrlPr>
                          <a:rPr lang="nl-NL" sz="2000" i="1">
                            <a:latin typeface="Cambria Math" panose="02040503050406030204" pitchFamily="18" charset="0"/>
                          </a:rPr>
                        </m:ctrlPr>
                      </m:fPr>
                      <m:num>
                        <m:r>
                          <a:rPr lang="nl-NL" sz="2000" i="1">
                            <a:latin typeface="Cambria Math"/>
                          </a:rPr>
                          <m:t>𝑚</m:t>
                        </m:r>
                        <m:r>
                          <a:rPr lang="nl-NL" sz="2000" i="1">
                            <a:latin typeface="Cambria Math"/>
                          </a:rPr>
                          <m:t>∙</m:t>
                        </m:r>
                        <m:r>
                          <a:rPr lang="nl-NL" sz="2000" i="1">
                            <a:latin typeface="Cambria Math"/>
                          </a:rPr>
                          <m:t>𝑣</m:t>
                        </m:r>
                      </m:num>
                      <m:den>
                        <m:r>
                          <a:rPr lang="nl-NL" sz="2000" i="1">
                            <a:latin typeface="Cambria Math"/>
                          </a:rPr>
                          <m:t>𝐵</m:t>
                        </m:r>
                        <m:r>
                          <a:rPr lang="nl-NL" sz="2000" i="1">
                            <a:latin typeface="Cambria Math"/>
                          </a:rPr>
                          <m:t>∙</m:t>
                        </m:r>
                        <m:r>
                          <a:rPr lang="nl-NL" sz="2000" i="1">
                            <a:latin typeface="Cambria Math"/>
                          </a:rPr>
                          <m:t>𝑞</m:t>
                        </m:r>
                      </m:den>
                    </m:f>
                    <m:r>
                      <a:rPr lang="nl-NL" sz="2000" i="1">
                        <a:latin typeface="Cambria Math"/>
                      </a:rPr>
                      <m:t>=</m:t>
                    </m:r>
                    <m:f>
                      <m:fPr>
                        <m:ctrlPr>
                          <a:rPr lang="nl-NL" sz="2000" i="1">
                            <a:latin typeface="Cambria Math" panose="02040503050406030204" pitchFamily="18" charset="0"/>
                          </a:rPr>
                        </m:ctrlPr>
                      </m:fPr>
                      <m:num>
                        <m:r>
                          <a:rPr lang="nl-NL" sz="2000" i="1">
                            <a:latin typeface="Cambria Math"/>
                          </a:rPr>
                          <m:t>98 × 1,66∙</m:t>
                        </m:r>
                        <m:sSup>
                          <m:sSupPr>
                            <m:ctrlPr>
                              <a:rPr lang="nl-NL" sz="2000" i="1">
                                <a:latin typeface="Cambria Math" panose="02040503050406030204" pitchFamily="18" charset="0"/>
                              </a:rPr>
                            </m:ctrlPr>
                          </m:sSupPr>
                          <m:e>
                            <m:r>
                              <a:rPr lang="nl-NL" sz="2000" i="1">
                                <a:latin typeface="Cambria Math"/>
                              </a:rPr>
                              <m:t>10</m:t>
                            </m:r>
                          </m:e>
                          <m:sup>
                            <m:r>
                              <a:rPr lang="nl-NL" sz="2000" i="1">
                                <a:latin typeface="Cambria Math"/>
                              </a:rPr>
                              <m:t>−27</m:t>
                            </m:r>
                          </m:sup>
                        </m:sSup>
                        <m:r>
                          <a:rPr lang="nl-NL" sz="2000" i="1">
                            <a:latin typeface="Cambria Math"/>
                          </a:rPr>
                          <m:t> × </m:t>
                        </m:r>
                        <m:r>
                          <a:rPr lang="nl-NL" sz="2000">
                            <a:latin typeface="Cambria Math"/>
                          </a:rPr>
                          <m:t>5,75∙</m:t>
                        </m:r>
                        <m:sSup>
                          <m:sSupPr>
                            <m:ctrlPr>
                              <a:rPr lang="nl-NL" sz="2000" i="1">
                                <a:latin typeface="Cambria Math" panose="02040503050406030204" pitchFamily="18" charset="0"/>
                              </a:rPr>
                            </m:ctrlPr>
                          </m:sSupPr>
                          <m:e>
                            <m:r>
                              <a:rPr lang="nl-NL" sz="2000">
                                <a:latin typeface="Cambria Math"/>
                              </a:rPr>
                              <m:t>10</m:t>
                            </m:r>
                          </m:e>
                          <m:sup>
                            <m:r>
                              <a:rPr lang="nl-NL" sz="2000">
                                <a:latin typeface="Cambria Math"/>
                              </a:rPr>
                              <m:t>4</m:t>
                            </m:r>
                          </m:sup>
                        </m:sSup>
                      </m:num>
                      <m:den>
                        <m:r>
                          <a:rPr lang="nl-NL" sz="2000" i="1">
                            <a:latin typeface="Cambria Math"/>
                          </a:rPr>
                          <m:t>0,18 × 2 × </m:t>
                        </m:r>
                        <m:r>
                          <a:rPr lang="nl-NL" sz="2000">
                            <a:latin typeface="Cambria Math"/>
                          </a:rPr>
                          <m:t>1,6∙</m:t>
                        </m:r>
                        <m:sSup>
                          <m:sSupPr>
                            <m:ctrlPr>
                              <a:rPr lang="nl-NL" sz="2000" i="1">
                                <a:latin typeface="Cambria Math" panose="02040503050406030204" pitchFamily="18" charset="0"/>
                              </a:rPr>
                            </m:ctrlPr>
                          </m:sSupPr>
                          <m:e>
                            <m:r>
                              <a:rPr lang="nl-NL" sz="2000">
                                <a:latin typeface="Cambria Math"/>
                              </a:rPr>
                              <m:t>10</m:t>
                            </m:r>
                          </m:e>
                          <m:sup>
                            <m:r>
                              <a:rPr lang="nl-NL" sz="2000" i="1">
                                <a:latin typeface="Cambria Math"/>
                              </a:rPr>
                              <m:t>−</m:t>
                            </m:r>
                            <m:r>
                              <a:rPr lang="nl-NL" sz="2000">
                                <a:latin typeface="Cambria Math"/>
                              </a:rPr>
                              <m:t>19</m:t>
                            </m:r>
                          </m:sup>
                        </m:sSup>
                      </m:den>
                    </m:f>
                    <m:r>
                      <a:rPr lang="nl-NL" sz="2000" i="1">
                        <a:latin typeface="Cambria Math"/>
                      </a:rPr>
                      <m:t>=0,16 </m:t>
                    </m:r>
                    <m:r>
                      <m:rPr>
                        <m:sty m:val="p"/>
                      </m:rPr>
                      <a:rPr lang="nl-NL" sz="2000">
                        <a:latin typeface="Cambria Math"/>
                      </a:rPr>
                      <m:t>m</m:t>
                    </m:r>
                  </m:oMath>
                </a14:m>
                <a:r>
                  <a:rPr lang="nl-NL" sz="2000" dirty="0"/>
                  <a:t>.</a:t>
                </a:r>
              </a:p>
            </p:txBody>
          </p:sp>
        </mc:Choice>
        <mc:Fallback xmlns="">
          <p:sp>
            <p:nvSpPr>
              <p:cNvPr id="11" name="Tekstvak 10"/>
              <p:cNvSpPr txBox="1">
                <a:spLocks noRot="1" noChangeAspect="1" noMove="1" noResize="1" noEditPoints="1" noAdjustHandles="1" noChangeArrowheads="1" noChangeShapeType="1" noTextEdit="1"/>
              </p:cNvSpPr>
              <p:nvPr/>
            </p:nvSpPr>
            <p:spPr>
              <a:xfrm>
                <a:off x="0" y="5072115"/>
                <a:ext cx="9144000" cy="1719573"/>
              </a:xfrm>
              <a:prstGeom prst="rect">
                <a:avLst/>
              </a:prstGeom>
              <a:blipFill rotWithShape="1">
                <a:blip r:embed="rId2"/>
                <a:stretch>
                  <a:fillRect l="-667"/>
                </a:stretch>
              </a:blipFill>
            </p:spPr>
            <p:txBody>
              <a:bodyPr/>
              <a:lstStyle/>
              <a:p>
                <a:r>
                  <a:rPr lang="nl-NL">
                    <a:noFill/>
                  </a:rPr>
                  <a:t> </a:t>
                </a:r>
              </a:p>
            </p:txBody>
          </p:sp>
        </mc:Fallback>
      </mc:AlternateContent>
      <p:sp>
        <p:nvSpPr>
          <p:cNvPr id="12" name="Tekstvak 11"/>
          <p:cNvSpPr txBox="1"/>
          <p:nvPr/>
        </p:nvSpPr>
        <p:spPr>
          <a:xfrm>
            <a:off x="-1" y="1093056"/>
            <a:ext cx="5116091" cy="1631216"/>
          </a:xfrm>
          <a:prstGeom prst="rect">
            <a:avLst/>
          </a:prstGeom>
          <a:noFill/>
        </p:spPr>
        <p:txBody>
          <a:bodyPr wrap="square" rtlCol="0">
            <a:spAutoFit/>
          </a:bodyPr>
          <a:lstStyle/>
          <a:p>
            <a:pPr lvl="0" algn="just"/>
            <a:r>
              <a:rPr lang="nl-NL" sz="2000" dirty="0"/>
              <a:t>A	De negatieve kant van de spannings-bron zit aan de onderkant, dus worden de deeltjes versneld van de positieve naar de  negatieve plaat en dat betekent dat de deeltjes positief moeten zijn.</a:t>
            </a:r>
          </a:p>
        </p:txBody>
      </p:sp>
      <p:pic>
        <p:nvPicPr>
          <p:cNvPr id="13" name="Afbeelding 12"/>
          <p:cNvPicPr/>
          <p:nvPr/>
        </p:nvPicPr>
        <p:blipFill>
          <a:blip r:embed="rId3">
            <a:extLst>
              <a:ext uri="{28A0092B-C50C-407E-A947-70E740481C1C}">
                <a14:useLocalDpi xmlns:a14="http://schemas.microsoft.com/office/drawing/2010/main" val="0"/>
              </a:ext>
            </a:extLst>
          </a:blip>
          <a:srcRect/>
          <a:stretch>
            <a:fillRect/>
          </a:stretch>
        </p:blipFill>
        <p:spPr bwMode="auto">
          <a:xfrm>
            <a:off x="5436096" y="1093056"/>
            <a:ext cx="3707904" cy="3952494"/>
          </a:xfrm>
          <a:prstGeom prst="rect">
            <a:avLst/>
          </a:prstGeom>
          <a:noFill/>
        </p:spPr>
      </p:pic>
      <p:sp>
        <p:nvSpPr>
          <p:cNvPr id="41987" name="Rectangle 3"/>
          <p:cNvSpPr>
            <a:spLocks noChangeArrowheads="1"/>
          </p:cNvSpPr>
          <p:nvPr/>
        </p:nvSpPr>
        <p:spPr bwMode="auto">
          <a:xfrm>
            <a:off x="-18336" y="0"/>
            <a:ext cx="9144000" cy="1093056"/>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defRPr/>
            </a:pPr>
            <a:endParaRPr lang="nl-NL"/>
          </a:p>
        </p:txBody>
      </p:sp>
      <p:grpSp>
        <p:nvGrpSpPr>
          <p:cNvPr id="3" name="Groep 2"/>
          <p:cNvGrpSpPr/>
          <p:nvPr/>
        </p:nvGrpSpPr>
        <p:grpSpPr>
          <a:xfrm>
            <a:off x="-16248" y="884785"/>
            <a:ext cx="9144000" cy="5943600"/>
            <a:chOff x="0" y="914400"/>
            <a:chExt cx="9144000" cy="5943600"/>
          </a:xfrm>
          <a:solidFill>
            <a:schemeClr val="tx2">
              <a:lumMod val="40000"/>
              <a:lumOff val="60000"/>
            </a:schemeClr>
          </a:solidFill>
        </p:grpSpPr>
        <p:sp>
          <p:nvSpPr>
            <p:cNvPr id="41990" name="Rectangle 4"/>
            <p:cNvSpPr>
              <a:spLocks noChangeArrowheads="1"/>
            </p:cNvSpPr>
            <p:nvPr/>
          </p:nvSpPr>
          <p:spPr bwMode="auto">
            <a:xfrm>
              <a:off x="0" y="914400"/>
              <a:ext cx="1331639" cy="5943600"/>
            </a:xfrm>
            <a:prstGeom prst="rect">
              <a:avLst/>
            </a:prstGeom>
            <a:grpFill/>
            <a:ln w="9525">
              <a:solidFill>
                <a:schemeClr val="tx2">
                  <a:lumMod val="40000"/>
                  <a:lumOff val="60000"/>
                </a:schemeClr>
              </a:solidFill>
              <a:miter lim="800000"/>
              <a:headEnd/>
              <a:tailEnd/>
            </a:ln>
            <a:effectLst/>
          </p:spPr>
          <p:txBody>
            <a:bodyPr wrap="none" anchor="ctr"/>
            <a:lstStyle/>
            <a:p>
              <a:pPr algn="ctr">
                <a:defRPr/>
              </a:pPr>
              <a:endParaRPr lang="nl-NL"/>
            </a:p>
          </p:txBody>
        </p:sp>
        <p:pic>
          <p:nvPicPr>
            <p:cNvPr id="2" name="Afbeelding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639" y="914400"/>
              <a:ext cx="6624737" cy="5943600"/>
            </a:xfrm>
            <a:prstGeom prst="rect">
              <a:avLst/>
            </a:prstGeom>
            <a:grpFill/>
            <a:ln>
              <a:solidFill>
                <a:schemeClr val="tx2">
                  <a:lumMod val="40000"/>
                  <a:lumOff val="60000"/>
                </a:schemeClr>
              </a:solidFill>
            </a:ln>
          </p:spPr>
        </p:pic>
        <p:sp>
          <p:nvSpPr>
            <p:cNvPr id="7" name="Rectangle 4"/>
            <p:cNvSpPr>
              <a:spLocks noChangeArrowheads="1"/>
            </p:cNvSpPr>
            <p:nvPr/>
          </p:nvSpPr>
          <p:spPr bwMode="auto">
            <a:xfrm>
              <a:off x="7812361" y="914400"/>
              <a:ext cx="1331639" cy="5943600"/>
            </a:xfrm>
            <a:prstGeom prst="rect">
              <a:avLst/>
            </a:prstGeom>
            <a:grpFill/>
            <a:ln w="9525">
              <a:solidFill>
                <a:schemeClr val="tx2">
                  <a:lumMod val="40000"/>
                  <a:lumOff val="60000"/>
                </a:schemeClr>
              </a:solidFill>
              <a:miter lim="800000"/>
              <a:headEnd/>
              <a:tailEnd/>
            </a:ln>
            <a:effectLst/>
          </p:spPr>
          <p:txBody>
            <a:bodyPr wrap="none" anchor="ctr"/>
            <a:lstStyle/>
            <a:p>
              <a:pPr algn="ctr">
                <a:defRPr/>
              </a:pPr>
              <a:endParaRPr lang="nl-NL"/>
            </a:p>
          </p:txBody>
        </p:sp>
      </p:grpSp>
      <p:sp>
        <p:nvSpPr>
          <p:cNvPr id="41988" name="Text Box 5"/>
          <p:cNvSpPr txBox="1">
            <a:spLocks noChangeArrowheads="1"/>
          </p:cNvSpPr>
          <p:nvPr/>
        </p:nvSpPr>
        <p:spPr bwMode="auto">
          <a:xfrm>
            <a:off x="0" y="115888"/>
            <a:ext cx="9144000" cy="650875"/>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algn="ctr" eaLnBrk="1" hangingPunct="1">
              <a:spcBef>
                <a:spcPct val="50000"/>
              </a:spcBef>
              <a:defRPr/>
            </a:pPr>
            <a:r>
              <a:rPr lang="nl-NL" sz="3600" b="1" dirty="0">
                <a:solidFill>
                  <a:schemeClr val="bg1"/>
                </a:solidFill>
                <a:latin typeface="Comic Sans MS" pitchFamily="66" charset="0"/>
              </a:rPr>
              <a:t>SOM 77  MASSASPECTROMETER</a:t>
            </a:r>
          </a:p>
        </p:txBody>
      </p:sp>
    </p:spTree>
    <p:extLst>
      <p:ext uri="{BB962C8B-B14F-4D97-AF65-F5344CB8AC3E}">
        <p14:creationId xmlns:p14="http://schemas.microsoft.com/office/powerpoint/2010/main" val="251751190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0" y="0"/>
            <a:ext cx="9144000" cy="1268760"/>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defRPr/>
            </a:pPr>
            <a:endParaRPr lang="nl-NL"/>
          </a:p>
        </p:txBody>
      </p:sp>
      <p:sp>
        <p:nvSpPr>
          <p:cNvPr id="41988" name="Text Box 5"/>
          <p:cNvSpPr txBox="1">
            <a:spLocks noChangeArrowheads="1"/>
          </p:cNvSpPr>
          <p:nvPr/>
        </p:nvSpPr>
        <p:spPr bwMode="auto">
          <a:xfrm>
            <a:off x="0" y="115888"/>
            <a:ext cx="9144000" cy="650875"/>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algn="ctr" eaLnBrk="1" hangingPunct="1">
              <a:spcBef>
                <a:spcPct val="50000"/>
              </a:spcBef>
              <a:defRPr/>
            </a:pPr>
            <a:r>
              <a:rPr lang="nl-NL" sz="3600" b="1" dirty="0">
                <a:solidFill>
                  <a:schemeClr val="bg1"/>
                </a:solidFill>
                <a:latin typeface="Comic Sans MS" pitchFamily="66" charset="0"/>
              </a:rPr>
              <a:t>SOM 78 STROOMSNELHEID BLOED</a:t>
            </a:r>
          </a:p>
        </p:txBody>
      </p:sp>
      <p:sp>
        <p:nvSpPr>
          <p:cNvPr id="41990" name="Rectangle 4"/>
          <p:cNvSpPr>
            <a:spLocks noChangeArrowheads="1"/>
          </p:cNvSpPr>
          <p:nvPr/>
        </p:nvSpPr>
        <p:spPr bwMode="auto">
          <a:xfrm>
            <a:off x="0" y="5445224"/>
            <a:ext cx="9144000" cy="1412776"/>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lgn="ctr">
              <a:defRPr/>
            </a:pPr>
            <a:endParaRPr lang="nl-NL"/>
          </a:p>
        </p:txBody>
      </p:sp>
      <p:sp>
        <p:nvSpPr>
          <p:cNvPr id="2" name="Tekstvak 1"/>
          <p:cNvSpPr txBox="1"/>
          <p:nvPr/>
        </p:nvSpPr>
        <p:spPr>
          <a:xfrm>
            <a:off x="0" y="2268502"/>
            <a:ext cx="9144000" cy="400110"/>
          </a:xfrm>
          <a:prstGeom prst="rect">
            <a:avLst/>
          </a:prstGeom>
          <a:noFill/>
        </p:spPr>
        <p:txBody>
          <a:bodyPr wrap="square" rtlCol="0">
            <a:spAutoFit/>
          </a:bodyPr>
          <a:lstStyle/>
          <a:p>
            <a:pPr lvl="0"/>
            <a:r>
              <a:rPr lang="nl-NL" sz="2000" dirty="0"/>
              <a:t>B	Elektrode P is negatief.</a:t>
            </a:r>
          </a:p>
        </p:txBody>
      </p:sp>
      <p:sp>
        <p:nvSpPr>
          <p:cNvPr id="8" name="Tekstvak 7"/>
          <p:cNvSpPr txBox="1"/>
          <p:nvPr/>
        </p:nvSpPr>
        <p:spPr>
          <a:xfrm>
            <a:off x="0" y="1514880"/>
            <a:ext cx="9144000" cy="400110"/>
          </a:xfrm>
          <a:prstGeom prst="rect">
            <a:avLst/>
          </a:prstGeom>
          <a:noFill/>
        </p:spPr>
        <p:txBody>
          <a:bodyPr wrap="square" rtlCol="0">
            <a:spAutoFit/>
          </a:bodyPr>
          <a:lstStyle/>
          <a:p>
            <a:pPr lvl="0"/>
            <a:r>
              <a:rPr lang="nl-NL" sz="2000" dirty="0"/>
              <a:t>A	De positieve ionen worden naar links afgebogen: in de richting van Q. </a:t>
            </a:r>
          </a:p>
        </p:txBody>
      </p:sp>
      <p:sp>
        <p:nvSpPr>
          <p:cNvPr id="9" name="Tekstvak 8"/>
          <p:cNvSpPr txBox="1"/>
          <p:nvPr/>
        </p:nvSpPr>
        <p:spPr>
          <a:xfrm>
            <a:off x="0" y="3070701"/>
            <a:ext cx="9144000" cy="1292662"/>
          </a:xfrm>
          <a:prstGeom prst="rect">
            <a:avLst/>
          </a:prstGeom>
          <a:noFill/>
        </p:spPr>
        <p:txBody>
          <a:bodyPr wrap="square" rtlCol="0">
            <a:spAutoFit/>
          </a:bodyPr>
          <a:lstStyle/>
          <a:p>
            <a:pPr lvl="0"/>
            <a:r>
              <a:rPr lang="nl-NL" sz="2000" dirty="0"/>
              <a:t>C	De lorentzkracht buigt de positieve ionen naar links, terwijl de elektroden P en Q een elektrische kracht naar rechts uitoefenen op de positieve ionen. Als de ionen rechtdoor gaan zal de lorentzkracht evenwicht maken met de elektrische kracht.</a:t>
            </a:r>
          </a:p>
          <a:p>
            <a:endParaRPr lang="nl-NL" dirty="0"/>
          </a:p>
        </p:txBody>
      </p:sp>
      <mc:AlternateContent xmlns:mc="http://schemas.openxmlformats.org/markup-compatibility/2006" xmlns:a14="http://schemas.microsoft.com/office/drawing/2010/main">
        <mc:Choice Requires="a14">
          <p:sp>
            <p:nvSpPr>
              <p:cNvPr id="10" name="Tekstvak 9"/>
              <p:cNvSpPr txBox="1"/>
              <p:nvPr/>
            </p:nvSpPr>
            <p:spPr>
              <a:xfrm>
                <a:off x="-44213" y="4217606"/>
                <a:ext cx="9144000" cy="1207125"/>
              </a:xfrm>
              <a:prstGeom prst="rect">
                <a:avLst/>
              </a:prstGeom>
              <a:noFill/>
            </p:spPr>
            <p:txBody>
              <a:bodyPr wrap="square" rtlCol="0">
                <a:spAutoFit/>
              </a:bodyPr>
              <a:lstStyle/>
              <a:p>
                <a:pPr lvl="0"/>
                <a:endParaRPr lang="nl-NL" sz="2000" i="1" dirty="0"/>
              </a:p>
              <a:p>
                <a:pPr lvl="0"/>
                <a:r>
                  <a:rPr lang="nl-NL" sz="2000" dirty="0"/>
                  <a:t>D	</a:t>
                </a:r>
                <a14:m>
                  <m:oMath xmlns:m="http://schemas.openxmlformats.org/officeDocument/2006/math">
                    <m:sSub>
                      <m:sSubPr>
                        <m:ctrlPr>
                          <a:rPr lang="nl-NL" sz="2000" i="1">
                            <a:latin typeface="Cambria Math" panose="02040503050406030204" pitchFamily="18" charset="0"/>
                          </a:rPr>
                        </m:ctrlPr>
                      </m:sSubPr>
                      <m:e>
                        <m:r>
                          <a:rPr lang="nl-NL" sz="2000" i="1">
                            <a:latin typeface="Cambria Math"/>
                          </a:rPr>
                          <m:t>𝐹</m:t>
                        </m:r>
                      </m:e>
                      <m:sub>
                        <m:r>
                          <m:rPr>
                            <m:sty m:val="p"/>
                          </m:rPr>
                          <a:rPr lang="nl-NL" sz="2000">
                            <a:latin typeface="Cambria Math"/>
                          </a:rPr>
                          <m:t>L</m:t>
                        </m:r>
                      </m:sub>
                    </m:sSub>
                    <m:r>
                      <a:rPr lang="nl-NL" sz="2000" i="1">
                        <a:latin typeface="Cambria Math"/>
                      </a:rPr>
                      <m:t>=</m:t>
                    </m:r>
                    <m:sSub>
                      <m:sSubPr>
                        <m:ctrlPr>
                          <a:rPr lang="nl-NL" sz="2000" i="1">
                            <a:latin typeface="Cambria Math" panose="02040503050406030204" pitchFamily="18" charset="0"/>
                          </a:rPr>
                        </m:ctrlPr>
                      </m:sSubPr>
                      <m:e>
                        <m:r>
                          <a:rPr lang="nl-NL" sz="2000" i="1">
                            <a:latin typeface="Cambria Math"/>
                          </a:rPr>
                          <m:t>𝐹</m:t>
                        </m:r>
                      </m:e>
                      <m:sub>
                        <m:r>
                          <m:rPr>
                            <m:sty m:val="p"/>
                          </m:rPr>
                          <a:rPr lang="nl-NL" sz="2000">
                            <a:latin typeface="Cambria Math"/>
                          </a:rPr>
                          <m:t>el</m:t>
                        </m:r>
                      </m:sub>
                    </m:sSub>
                  </m:oMath>
                </a14:m>
                <a:r>
                  <a:rPr lang="nl-NL" sz="2000" dirty="0"/>
                  <a:t> </a:t>
                </a:r>
                <a:r>
                  <a:rPr lang="nl-NL" sz="2000" dirty="0">
                    <a:sym typeface="Wingdings"/>
                  </a:rPr>
                  <a:t></a:t>
                </a:r>
                <a:r>
                  <a:rPr lang="nl-NL" sz="2000" dirty="0"/>
                  <a:t> </a:t>
                </a:r>
                <a14:m>
                  <m:oMath xmlns:m="http://schemas.openxmlformats.org/officeDocument/2006/math">
                    <m:r>
                      <a:rPr lang="nl-NL" sz="2000" i="1">
                        <a:latin typeface="Cambria Math"/>
                      </a:rPr>
                      <m:t>𝐵</m:t>
                    </m:r>
                    <m:r>
                      <a:rPr lang="nl-NL" sz="2000" i="1">
                        <a:latin typeface="Cambria Math"/>
                      </a:rPr>
                      <m:t>∙</m:t>
                    </m:r>
                    <m:r>
                      <a:rPr lang="nl-NL" sz="2000" i="1">
                        <a:latin typeface="Cambria Math"/>
                      </a:rPr>
                      <m:t>𝑞</m:t>
                    </m:r>
                    <m:r>
                      <a:rPr lang="nl-NL" sz="2000" i="1">
                        <a:latin typeface="Cambria Math"/>
                      </a:rPr>
                      <m:t>∙</m:t>
                    </m:r>
                    <m:r>
                      <a:rPr lang="nl-NL" sz="2000" i="1">
                        <a:latin typeface="Cambria Math"/>
                      </a:rPr>
                      <m:t>𝑣</m:t>
                    </m:r>
                    <m:r>
                      <a:rPr lang="nl-NL" sz="2000" i="1">
                        <a:latin typeface="Cambria Math"/>
                      </a:rPr>
                      <m:t>=</m:t>
                    </m:r>
                    <m:r>
                      <a:rPr lang="nl-NL" sz="2000" i="1">
                        <a:latin typeface="Cambria Math"/>
                      </a:rPr>
                      <m:t>𝑞</m:t>
                    </m:r>
                    <m:r>
                      <a:rPr lang="nl-NL" sz="2000" i="1">
                        <a:latin typeface="Cambria Math"/>
                      </a:rPr>
                      <m:t>∙</m:t>
                    </m:r>
                    <m:r>
                      <a:rPr lang="nl-NL" sz="2000" i="1">
                        <a:latin typeface="Cambria Math"/>
                      </a:rPr>
                      <m:t>𝐸</m:t>
                    </m:r>
                  </m:oMath>
                </a14:m>
                <a:r>
                  <a:rPr lang="nl-NL" sz="2000" dirty="0"/>
                  <a:t> </a:t>
                </a:r>
                <a:r>
                  <a:rPr lang="nl-NL" sz="2000" dirty="0">
                    <a:sym typeface="Wingdings"/>
                  </a:rPr>
                  <a:t></a:t>
                </a:r>
                <a:r>
                  <a:rPr lang="nl-NL" sz="2000" dirty="0"/>
                  <a:t> </a:t>
                </a:r>
                <a14:m>
                  <m:oMath xmlns:m="http://schemas.openxmlformats.org/officeDocument/2006/math">
                    <m:r>
                      <a:rPr lang="nl-NL" sz="2000" i="1">
                        <a:latin typeface="Cambria Math"/>
                      </a:rPr>
                      <m:t>𝑣</m:t>
                    </m:r>
                    <m:r>
                      <a:rPr lang="nl-NL" sz="2000" i="1">
                        <a:latin typeface="Cambria Math"/>
                      </a:rPr>
                      <m:t>=</m:t>
                    </m:r>
                    <m:f>
                      <m:fPr>
                        <m:ctrlPr>
                          <a:rPr lang="nl-NL" sz="2000" i="1">
                            <a:latin typeface="Cambria Math" panose="02040503050406030204" pitchFamily="18" charset="0"/>
                          </a:rPr>
                        </m:ctrlPr>
                      </m:fPr>
                      <m:num>
                        <m:r>
                          <a:rPr lang="nl-NL" sz="2000" i="1">
                            <a:latin typeface="Cambria Math"/>
                          </a:rPr>
                          <m:t>𝐸</m:t>
                        </m:r>
                      </m:num>
                      <m:den>
                        <m:r>
                          <a:rPr lang="nl-NL" sz="2000" i="1">
                            <a:latin typeface="Cambria Math"/>
                          </a:rPr>
                          <m:t>𝐵</m:t>
                        </m:r>
                      </m:den>
                    </m:f>
                    <m:r>
                      <a:rPr lang="nl-NL" sz="2000" i="1">
                        <a:latin typeface="Cambria Math"/>
                      </a:rPr>
                      <m:t>=</m:t>
                    </m:r>
                    <m:f>
                      <m:fPr>
                        <m:ctrlPr>
                          <a:rPr lang="nl-NL" sz="2000" i="1">
                            <a:latin typeface="Cambria Math" panose="02040503050406030204" pitchFamily="18" charset="0"/>
                          </a:rPr>
                        </m:ctrlPr>
                      </m:fPr>
                      <m:num>
                        <m:r>
                          <a:rPr lang="nl-NL" sz="2000" i="1">
                            <a:latin typeface="Cambria Math"/>
                          </a:rPr>
                          <m:t>3,1∙</m:t>
                        </m:r>
                        <m:sSup>
                          <m:sSupPr>
                            <m:ctrlPr>
                              <a:rPr lang="nl-NL" sz="2000" i="1">
                                <a:latin typeface="Cambria Math" panose="02040503050406030204" pitchFamily="18" charset="0"/>
                              </a:rPr>
                            </m:ctrlPr>
                          </m:sSupPr>
                          <m:e>
                            <m:r>
                              <a:rPr lang="nl-NL" sz="2000" i="1">
                                <a:latin typeface="Cambria Math"/>
                              </a:rPr>
                              <m:t>10</m:t>
                            </m:r>
                          </m:e>
                          <m:sup>
                            <m:r>
                              <a:rPr lang="nl-NL" sz="2000" i="1">
                                <a:latin typeface="Cambria Math"/>
                              </a:rPr>
                              <m:t>−2</m:t>
                            </m:r>
                          </m:sup>
                        </m:sSup>
                      </m:num>
                      <m:den>
                        <m:r>
                          <a:rPr lang="nl-NL" sz="2000" i="1">
                            <a:latin typeface="Cambria Math"/>
                          </a:rPr>
                          <m:t>0,15</m:t>
                        </m:r>
                      </m:den>
                    </m:f>
                    <m:r>
                      <a:rPr lang="nl-NL" sz="2000" i="1">
                        <a:latin typeface="Cambria Math"/>
                      </a:rPr>
                      <m:t>=0,21 </m:t>
                    </m:r>
                    <m:r>
                      <m:rPr>
                        <m:sty m:val="p"/>
                      </m:rPr>
                      <a:rPr lang="nl-NL" sz="2000">
                        <a:latin typeface="Cambria Math"/>
                      </a:rPr>
                      <m:t>m</m:t>
                    </m:r>
                    <m:r>
                      <a:rPr lang="nl-NL" sz="2000">
                        <a:latin typeface="Cambria Math"/>
                      </a:rPr>
                      <m:t>/</m:t>
                    </m:r>
                    <m:r>
                      <m:rPr>
                        <m:sty m:val="p"/>
                      </m:rPr>
                      <a:rPr lang="nl-NL" sz="2000">
                        <a:latin typeface="Cambria Math"/>
                      </a:rPr>
                      <m:t>s</m:t>
                    </m:r>
                  </m:oMath>
                </a14:m>
                <a:endParaRPr lang="nl-NL" sz="2000" dirty="0"/>
              </a:p>
              <a:p>
                <a:endParaRPr lang="nl-NL" dirty="0"/>
              </a:p>
            </p:txBody>
          </p:sp>
        </mc:Choice>
        <mc:Fallback xmlns="">
          <p:sp>
            <p:nvSpPr>
              <p:cNvPr id="10" name="Tekstvak 9"/>
              <p:cNvSpPr txBox="1">
                <a:spLocks noRot="1" noChangeAspect="1" noMove="1" noResize="1" noEditPoints="1" noAdjustHandles="1" noChangeArrowheads="1" noChangeShapeType="1" noTextEdit="1"/>
              </p:cNvSpPr>
              <p:nvPr/>
            </p:nvSpPr>
            <p:spPr>
              <a:xfrm>
                <a:off x="-44213" y="4217606"/>
                <a:ext cx="9144000" cy="1207125"/>
              </a:xfrm>
              <a:prstGeom prst="rect">
                <a:avLst/>
              </a:prstGeom>
              <a:blipFill rotWithShape="1">
                <a:blip r:embed="rId2"/>
                <a:stretch>
                  <a:fillRect l="-733"/>
                </a:stretch>
              </a:blipFill>
            </p:spPr>
            <p:txBody>
              <a:bodyPr/>
              <a:lstStyle/>
              <a:p>
                <a:r>
                  <a:rPr lang="nl-NL">
                    <a:noFill/>
                  </a:rPr>
                  <a:t> </a:t>
                </a:r>
              </a:p>
            </p:txBody>
          </p:sp>
        </mc:Fallback>
      </mc:AlternateContent>
      <p:pic>
        <p:nvPicPr>
          <p:cNvPr id="4915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360" t="48219" r="70556" b="33981"/>
          <a:stretch/>
        </p:blipFill>
        <p:spPr bwMode="auto">
          <a:xfrm flipH="1" flipV="1">
            <a:off x="-1" y="1268760"/>
            <a:ext cx="9143999"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106301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915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0" y="0"/>
            <a:ext cx="9144000" cy="1052736"/>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defRPr/>
            </a:pPr>
            <a:endParaRPr lang="nl-NL"/>
          </a:p>
        </p:txBody>
      </p:sp>
      <p:sp>
        <p:nvSpPr>
          <p:cNvPr id="41988" name="Text Box 5"/>
          <p:cNvSpPr txBox="1">
            <a:spLocks noChangeArrowheads="1"/>
          </p:cNvSpPr>
          <p:nvPr/>
        </p:nvSpPr>
        <p:spPr bwMode="auto">
          <a:xfrm>
            <a:off x="0" y="115888"/>
            <a:ext cx="9144000" cy="650875"/>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algn="ctr" eaLnBrk="1" hangingPunct="1">
              <a:spcBef>
                <a:spcPct val="50000"/>
              </a:spcBef>
              <a:defRPr/>
            </a:pPr>
            <a:r>
              <a:rPr lang="nl-NL" sz="3600" b="1" dirty="0">
                <a:solidFill>
                  <a:schemeClr val="bg1"/>
                </a:solidFill>
                <a:latin typeface="Comic Sans MS" pitchFamily="66" charset="0"/>
              </a:rPr>
              <a:t>SOM 79  HALL EFFECT</a:t>
            </a:r>
          </a:p>
        </p:txBody>
      </p:sp>
      <p:sp>
        <p:nvSpPr>
          <p:cNvPr id="41990" name="Rectangle 4"/>
          <p:cNvSpPr>
            <a:spLocks noChangeArrowheads="1"/>
          </p:cNvSpPr>
          <p:nvPr/>
        </p:nvSpPr>
        <p:spPr bwMode="auto">
          <a:xfrm>
            <a:off x="0" y="5843614"/>
            <a:ext cx="9144000" cy="1014386"/>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lgn="ctr">
              <a:defRPr/>
            </a:pPr>
            <a:endParaRPr lang="nl-NL"/>
          </a:p>
        </p:txBody>
      </p:sp>
      <p:sp>
        <p:nvSpPr>
          <p:cNvPr id="2" name="Tekstvak 1"/>
          <p:cNvSpPr txBox="1"/>
          <p:nvPr/>
        </p:nvSpPr>
        <p:spPr>
          <a:xfrm>
            <a:off x="0" y="1268760"/>
            <a:ext cx="9144000" cy="400110"/>
          </a:xfrm>
          <a:prstGeom prst="rect">
            <a:avLst/>
          </a:prstGeom>
          <a:noFill/>
        </p:spPr>
        <p:txBody>
          <a:bodyPr wrap="square" rtlCol="0">
            <a:spAutoFit/>
          </a:bodyPr>
          <a:lstStyle/>
          <a:p>
            <a:pPr lvl="0"/>
            <a:r>
              <a:rPr lang="nl-NL" sz="2000" dirty="0"/>
              <a:t>A	De lorentzkracht  is omlaag gericht. LHR:  I links, B papier IN </a:t>
            </a:r>
            <a:r>
              <a:rPr lang="nl-NL" sz="2000" dirty="0">
                <a:sym typeface="Wingdings" panose="05000000000000000000" pitchFamily="2" charset="2"/>
              </a:rPr>
              <a:t> FL omlaag</a:t>
            </a:r>
            <a:endParaRPr lang="nl-NL" sz="2000" dirty="0"/>
          </a:p>
        </p:txBody>
      </p:sp>
      <p:sp>
        <p:nvSpPr>
          <p:cNvPr id="8" name="Tekstvak 7"/>
          <p:cNvSpPr txBox="1"/>
          <p:nvPr/>
        </p:nvSpPr>
        <p:spPr>
          <a:xfrm>
            <a:off x="0" y="1844824"/>
            <a:ext cx="9144000" cy="707886"/>
          </a:xfrm>
          <a:prstGeom prst="rect">
            <a:avLst/>
          </a:prstGeom>
          <a:noFill/>
        </p:spPr>
        <p:txBody>
          <a:bodyPr wrap="square" rtlCol="0">
            <a:spAutoFit/>
          </a:bodyPr>
          <a:lstStyle/>
          <a:p>
            <a:pPr lvl="0"/>
            <a:r>
              <a:rPr lang="nl-NL" sz="2000" dirty="0"/>
              <a:t>B	De negatieve elektronen verzamelen zich aan de onderkant, zodat de bovenkant van de plaat positief is ten opzichte van de onderkant.</a:t>
            </a:r>
          </a:p>
        </p:txBody>
      </p:sp>
      <mc:AlternateContent xmlns:mc="http://schemas.openxmlformats.org/markup-compatibility/2006" xmlns:a14="http://schemas.microsoft.com/office/drawing/2010/main">
        <mc:Choice Requires="a14">
          <p:sp>
            <p:nvSpPr>
              <p:cNvPr id="9" name="Tekstvak 8"/>
              <p:cNvSpPr txBox="1"/>
              <p:nvPr/>
            </p:nvSpPr>
            <p:spPr>
              <a:xfrm>
                <a:off x="-54844" y="4067673"/>
                <a:ext cx="9144000" cy="428515"/>
              </a:xfrm>
              <a:prstGeom prst="rect">
                <a:avLst/>
              </a:prstGeom>
              <a:noFill/>
            </p:spPr>
            <p:txBody>
              <a:bodyPr wrap="square" rtlCol="0">
                <a:spAutoFit/>
              </a:bodyPr>
              <a:lstStyle/>
              <a:p>
                <a:pPr lvl="0"/>
                <a:r>
                  <a:rPr lang="nl-NL" sz="2000" dirty="0"/>
                  <a:t>D	          </a:t>
                </a:r>
                <a14:m>
                  <m:oMath xmlns:m="http://schemas.openxmlformats.org/officeDocument/2006/math">
                    <m:sSub>
                      <m:sSubPr>
                        <m:ctrlPr>
                          <a:rPr lang="nl-NL" sz="2000" i="1">
                            <a:latin typeface="Cambria Math" panose="02040503050406030204" pitchFamily="18" charset="0"/>
                          </a:rPr>
                        </m:ctrlPr>
                      </m:sSubPr>
                      <m:e>
                        <m:r>
                          <a:rPr lang="nl-NL" sz="2000" i="1">
                            <a:latin typeface="Cambria Math"/>
                          </a:rPr>
                          <m:t>𝐹</m:t>
                        </m:r>
                      </m:e>
                      <m:sub>
                        <m:r>
                          <m:rPr>
                            <m:sty m:val="p"/>
                          </m:rPr>
                          <a:rPr lang="nl-NL" sz="2000">
                            <a:latin typeface="Cambria Math"/>
                          </a:rPr>
                          <m:t>el</m:t>
                        </m:r>
                      </m:sub>
                    </m:sSub>
                    <m:r>
                      <a:rPr lang="nl-NL" sz="2000" i="1">
                        <a:latin typeface="Cambria Math"/>
                      </a:rPr>
                      <m:t>=</m:t>
                    </m:r>
                    <m:r>
                      <a:rPr lang="nl-NL" sz="2000" i="1">
                        <a:latin typeface="Cambria Math"/>
                      </a:rPr>
                      <m:t>𝑞</m:t>
                    </m:r>
                    <m:r>
                      <a:rPr lang="nl-NL" sz="2000" i="1">
                        <a:latin typeface="Cambria Math"/>
                      </a:rPr>
                      <m:t>∙</m:t>
                    </m:r>
                    <m:r>
                      <a:rPr lang="nl-NL" sz="2000" i="1">
                        <a:latin typeface="Cambria Math"/>
                      </a:rPr>
                      <m:t>𝐸</m:t>
                    </m:r>
                    <m:r>
                      <a:rPr lang="nl-NL" sz="2000" i="1">
                        <a:latin typeface="Cambria Math"/>
                      </a:rPr>
                      <m:t>=1,6∙</m:t>
                    </m:r>
                    <m:sSup>
                      <m:sSupPr>
                        <m:ctrlPr>
                          <a:rPr lang="nl-NL" sz="2000" i="1">
                            <a:latin typeface="Cambria Math" panose="02040503050406030204" pitchFamily="18" charset="0"/>
                          </a:rPr>
                        </m:ctrlPr>
                      </m:sSupPr>
                      <m:e>
                        <m:r>
                          <a:rPr lang="nl-NL" sz="2000" i="1">
                            <a:latin typeface="Cambria Math"/>
                          </a:rPr>
                          <m:t>10</m:t>
                        </m:r>
                      </m:e>
                      <m:sup>
                        <m:r>
                          <a:rPr lang="nl-NL" sz="2000" i="1">
                            <a:latin typeface="Cambria Math"/>
                          </a:rPr>
                          <m:t>−19</m:t>
                        </m:r>
                      </m:sup>
                    </m:sSup>
                    <m:r>
                      <a:rPr lang="nl-NL" sz="2000" i="1">
                        <a:latin typeface="Cambria Math"/>
                      </a:rPr>
                      <m:t>×6,5∙</m:t>
                    </m:r>
                    <m:sSup>
                      <m:sSupPr>
                        <m:ctrlPr>
                          <a:rPr lang="nl-NL" sz="2000" i="1">
                            <a:latin typeface="Cambria Math" panose="02040503050406030204" pitchFamily="18" charset="0"/>
                          </a:rPr>
                        </m:ctrlPr>
                      </m:sSupPr>
                      <m:e>
                        <m:r>
                          <a:rPr lang="nl-NL" sz="2000" i="1">
                            <a:latin typeface="Cambria Math"/>
                          </a:rPr>
                          <m:t>10</m:t>
                        </m:r>
                      </m:e>
                      <m:sup>
                        <m:r>
                          <a:rPr lang="nl-NL" sz="2000" i="1">
                            <a:latin typeface="Cambria Math"/>
                          </a:rPr>
                          <m:t>−6</m:t>
                        </m:r>
                      </m:sup>
                    </m:sSup>
                    <m:r>
                      <a:rPr lang="nl-NL" sz="2000" i="1">
                        <a:latin typeface="Cambria Math"/>
                      </a:rPr>
                      <m:t>=1,0∙</m:t>
                    </m:r>
                    <m:sSup>
                      <m:sSupPr>
                        <m:ctrlPr>
                          <a:rPr lang="nl-NL" sz="2000" i="1">
                            <a:latin typeface="Cambria Math" panose="02040503050406030204" pitchFamily="18" charset="0"/>
                          </a:rPr>
                        </m:ctrlPr>
                      </m:sSupPr>
                      <m:e>
                        <m:r>
                          <a:rPr lang="nl-NL" sz="2000" i="1">
                            <a:latin typeface="Cambria Math"/>
                          </a:rPr>
                          <m:t>10</m:t>
                        </m:r>
                      </m:e>
                      <m:sup>
                        <m:r>
                          <a:rPr lang="nl-NL" sz="2000" i="1">
                            <a:latin typeface="Cambria Math"/>
                          </a:rPr>
                          <m:t>−24</m:t>
                        </m:r>
                      </m:sup>
                    </m:sSup>
                    <m:r>
                      <a:rPr lang="nl-NL" sz="2000" i="1">
                        <a:latin typeface="Cambria Math"/>
                      </a:rPr>
                      <m:t> </m:t>
                    </m:r>
                    <m:r>
                      <m:rPr>
                        <m:sty m:val="p"/>
                      </m:rPr>
                      <a:rPr lang="nl-NL" sz="2000">
                        <a:latin typeface="Cambria Math"/>
                      </a:rPr>
                      <m:t>N</m:t>
                    </m:r>
                  </m:oMath>
                </a14:m>
                <a:endParaRPr lang="nl-NL" sz="2000" dirty="0"/>
              </a:p>
            </p:txBody>
          </p:sp>
        </mc:Choice>
        <mc:Fallback xmlns="">
          <p:sp>
            <p:nvSpPr>
              <p:cNvPr id="9" name="Tekstvak 8"/>
              <p:cNvSpPr txBox="1">
                <a:spLocks noRot="1" noChangeAspect="1" noMove="1" noResize="1" noEditPoints="1" noAdjustHandles="1" noChangeArrowheads="1" noChangeShapeType="1" noTextEdit="1"/>
              </p:cNvSpPr>
              <p:nvPr/>
            </p:nvSpPr>
            <p:spPr>
              <a:xfrm>
                <a:off x="-54844" y="4067673"/>
                <a:ext cx="9144000" cy="428515"/>
              </a:xfrm>
              <a:prstGeom prst="rect">
                <a:avLst/>
              </a:prstGeom>
              <a:blipFill rotWithShape="1">
                <a:blip r:embed="rId2"/>
                <a:stretch>
                  <a:fillRect l="-667" b="-23944"/>
                </a:stretch>
              </a:blipFill>
            </p:spPr>
            <p:txBody>
              <a:bodyPr/>
              <a:lstStyle/>
              <a:p>
                <a:r>
                  <a:rPr lang="nl-NL">
                    <a:noFill/>
                  </a:rPr>
                  <a:t> </a:t>
                </a:r>
              </a:p>
            </p:txBody>
          </p:sp>
        </mc:Fallback>
      </mc:AlternateContent>
      <p:sp>
        <p:nvSpPr>
          <p:cNvPr id="10" name="Tekstvak 9"/>
          <p:cNvSpPr txBox="1"/>
          <p:nvPr/>
        </p:nvSpPr>
        <p:spPr>
          <a:xfrm>
            <a:off x="-36072" y="2843076"/>
            <a:ext cx="9144000" cy="1015663"/>
          </a:xfrm>
          <a:prstGeom prst="rect">
            <a:avLst/>
          </a:prstGeom>
          <a:noFill/>
        </p:spPr>
        <p:txBody>
          <a:bodyPr wrap="square" rtlCol="0">
            <a:spAutoFit/>
          </a:bodyPr>
          <a:lstStyle/>
          <a:p>
            <a:pPr lvl="0"/>
            <a:r>
              <a:rPr lang="nl-NL" sz="2000" dirty="0"/>
              <a:t>C	De elektronen die door het plaatje heen bewegen gaan rechtuit. Dat kan alleen als de lorentzkracht op de elektronen evenwicht maakt met de elektrische kracht.</a:t>
            </a:r>
          </a:p>
        </p:txBody>
      </p:sp>
      <mc:AlternateContent xmlns:mc="http://schemas.openxmlformats.org/markup-compatibility/2006" xmlns:a14="http://schemas.microsoft.com/office/drawing/2010/main">
        <mc:Choice Requires="a14">
          <p:sp>
            <p:nvSpPr>
              <p:cNvPr id="11" name="Tekstvak 10"/>
              <p:cNvSpPr txBox="1"/>
              <p:nvPr/>
            </p:nvSpPr>
            <p:spPr>
              <a:xfrm>
                <a:off x="-22949" y="4494847"/>
                <a:ext cx="9144000" cy="1836785"/>
              </a:xfrm>
              <a:prstGeom prst="rect">
                <a:avLst/>
              </a:prstGeom>
              <a:noFill/>
            </p:spPr>
            <p:txBody>
              <a:bodyPr wrap="square" rtlCol="0">
                <a:spAutoFit/>
              </a:bodyPr>
              <a:lstStyle/>
              <a:p>
                <a:pPr lvl="0"/>
                <a:endParaRPr lang="nl-NL" sz="2000" dirty="0"/>
              </a:p>
              <a:p>
                <a:pPr lvl="0"/>
                <a:r>
                  <a:rPr lang="nl-NL" sz="2000" dirty="0"/>
                  <a:t>E	          </a:t>
                </a:r>
                <a14:m>
                  <m:oMath xmlns:m="http://schemas.openxmlformats.org/officeDocument/2006/math">
                    <m:sSub>
                      <m:sSubPr>
                        <m:ctrlPr>
                          <a:rPr lang="nl-NL" sz="2000" i="1">
                            <a:latin typeface="Cambria Math" panose="02040503050406030204" pitchFamily="18" charset="0"/>
                          </a:rPr>
                        </m:ctrlPr>
                      </m:sSubPr>
                      <m:e>
                        <m:r>
                          <a:rPr lang="nl-NL" sz="2000" i="1">
                            <a:latin typeface="Cambria Math"/>
                          </a:rPr>
                          <m:t>𝐹</m:t>
                        </m:r>
                      </m:e>
                      <m:sub>
                        <m:r>
                          <m:rPr>
                            <m:sty m:val="p"/>
                          </m:rPr>
                          <a:rPr lang="nl-NL" sz="2000">
                            <a:latin typeface="Cambria Math"/>
                          </a:rPr>
                          <m:t>L</m:t>
                        </m:r>
                      </m:sub>
                    </m:sSub>
                    <m:r>
                      <a:rPr lang="nl-NL" sz="2000" i="1">
                        <a:latin typeface="Cambria Math"/>
                      </a:rPr>
                      <m:t>=</m:t>
                    </m:r>
                    <m:sSub>
                      <m:sSubPr>
                        <m:ctrlPr>
                          <a:rPr lang="nl-NL" sz="2000" i="1">
                            <a:latin typeface="Cambria Math" panose="02040503050406030204" pitchFamily="18" charset="0"/>
                          </a:rPr>
                        </m:ctrlPr>
                      </m:sSubPr>
                      <m:e>
                        <m:r>
                          <a:rPr lang="nl-NL" sz="2000" i="1">
                            <a:latin typeface="Cambria Math"/>
                          </a:rPr>
                          <m:t>𝐹</m:t>
                        </m:r>
                      </m:e>
                      <m:sub>
                        <m:r>
                          <m:rPr>
                            <m:sty m:val="p"/>
                          </m:rPr>
                          <a:rPr lang="nl-NL" sz="2000">
                            <a:latin typeface="Cambria Math"/>
                          </a:rPr>
                          <m:t>el</m:t>
                        </m:r>
                      </m:sub>
                    </m:sSub>
                  </m:oMath>
                </a14:m>
                <a:r>
                  <a:rPr lang="nl-NL" sz="2000" dirty="0"/>
                  <a:t> </a:t>
                </a:r>
                <a:r>
                  <a:rPr lang="nl-NL" sz="2000" dirty="0">
                    <a:sym typeface="Wingdings"/>
                  </a:rPr>
                  <a:t></a:t>
                </a:r>
                <a:r>
                  <a:rPr lang="nl-NL" sz="2000" dirty="0"/>
                  <a:t> </a:t>
                </a:r>
                <a14:m>
                  <m:oMath xmlns:m="http://schemas.openxmlformats.org/officeDocument/2006/math">
                    <m:r>
                      <a:rPr lang="nl-NL" sz="2000" i="1">
                        <a:latin typeface="Cambria Math"/>
                      </a:rPr>
                      <m:t>𝐵</m:t>
                    </m:r>
                    <m:r>
                      <a:rPr lang="nl-NL" sz="2000" i="1">
                        <a:latin typeface="Cambria Math"/>
                      </a:rPr>
                      <m:t>∙</m:t>
                    </m:r>
                    <m:r>
                      <a:rPr lang="nl-NL" sz="2000" i="1">
                        <a:latin typeface="Cambria Math"/>
                      </a:rPr>
                      <m:t>𝑞</m:t>
                    </m:r>
                    <m:r>
                      <a:rPr lang="nl-NL" sz="2000" i="1">
                        <a:latin typeface="Cambria Math"/>
                      </a:rPr>
                      <m:t>∙</m:t>
                    </m:r>
                    <m:r>
                      <a:rPr lang="nl-NL" sz="2000" i="1">
                        <a:latin typeface="Cambria Math"/>
                      </a:rPr>
                      <m:t>𝑣</m:t>
                    </m:r>
                    <m:r>
                      <a:rPr lang="nl-NL" sz="2000" i="1">
                        <a:latin typeface="Cambria Math"/>
                      </a:rPr>
                      <m:t>=</m:t>
                    </m:r>
                    <m:sSub>
                      <m:sSubPr>
                        <m:ctrlPr>
                          <a:rPr lang="nl-NL" sz="2000" i="1">
                            <a:latin typeface="Cambria Math" panose="02040503050406030204" pitchFamily="18" charset="0"/>
                          </a:rPr>
                        </m:ctrlPr>
                      </m:sSubPr>
                      <m:e>
                        <m:r>
                          <a:rPr lang="nl-NL" sz="2000" i="1">
                            <a:latin typeface="Cambria Math"/>
                          </a:rPr>
                          <m:t>𝐹</m:t>
                        </m:r>
                      </m:e>
                      <m:sub>
                        <m:r>
                          <m:rPr>
                            <m:sty m:val="p"/>
                          </m:rPr>
                          <a:rPr lang="nl-NL" sz="2000">
                            <a:latin typeface="Cambria Math"/>
                          </a:rPr>
                          <m:t>el</m:t>
                        </m:r>
                      </m:sub>
                    </m:sSub>
                  </m:oMath>
                </a14:m>
                <a:r>
                  <a:rPr lang="nl-NL" sz="2000" dirty="0"/>
                  <a:t> </a:t>
                </a:r>
                <a:r>
                  <a:rPr lang="nl-NL" sz="2000" dirty="0">
                    <a:sym typeface="Wingdings"/>
                  </a:rPr>
                  <a:t></a:t>
                </a:r>
              </a:p>
              <a:p>
                <a:pPr lvl="0"/>
                <a:r>
                  <a:rPr lang="nl-NL" sz="2000" dirty="0">
                    <a:sym typeface="Wingdings"/>
                  </a:rPr>
                  <a:t>	         </a:t>
                </a:r>
                <a:r>
                  <a:rPr lang="nl-NL" sz="2000" dirty="0"/>
                  <a:t> </a:t>
                </a:r>
                <a14:m>
                  <m:oMath xmlns:m="http://schemas.openxmlformats.org/officeDocument/2006/math">
                    <m:r>
                      <a:rPr lang="nl-NL" sz="2000" i="1">
                        <a:latin typeface="Cambria Math"/>
                      </a:rPr>
                      <m:t>𝐵</m:t>
                    </m:r>
                    <m:r>
                      <a:rPr lang="nl-NL" sz="2000" i="1">
                        <a:latin typeface="Cambria Math"/>
                      </a:rPr>
                      <m:t>=</m:t>
                    </m:r>
                    <m:f>
                      <m:fPr>
                        <m:ctrlPr>
                          <a:rPr lang="nl-NL" sz="2000" i="1">
                            <a:latin typeface="Cambria Math" panose="02040503050406030204" pitchFamily="18" charset="0"/>
                          </a:rPr>
                        </m:ctrlPr>
                      </m:fPr>
                      <m:num>
                        <m:sSub>
                          <m:sSubPr>
                            <m:ctrlPr>
                              <a:rPr lang="nl-NL" sz="2000" i="1">
                                <a:latin typeface="Cambria Math" panose="02040503050406030204" pitchFamily="18" charset="0"/>
                              </a:rPr>
                            </m:ctrlPr>
                          </m:sSubPr>
                          <m:e>
                            <m:r>
                              <a:rPr lang="nl-NL" sz="2000" i="1">
                                <a:latin typeface="Cambria Math"/>
                              </a:rPr>
                              <m:t>𝐹</m:t>
                            </m:r>
                          </m:e>
                          <m:sub>
                            <m:r>
                              <m:rPr>
                                <m:sty m:val="p"/>
                              </m:rPr>
                              <a:rPr lang="nl-NL" sz="2000">
                                <a:latin typeface="Cambria Math"/>
                              </a:rPr>
                              <m:t>el</m:t>
                            </m:r>
                          </m:sub>
                        </m:sSub>
                      </m:num>
                      <m:den>
                        <m:r>
                          <a:rPr lang="nl-NL" sz="2000" i="1">
                            <a:latin typeface="Cambria Math"/>
                          </a:rPr>
                          <m:t>𝑞</m:t>
                        </m:r>
                        <m:r>
                          <a:rPr lang="nl-NL" sz="2000" i="1">
                            <a:latin typeface="Cambria Math"/>
                          </a:rPr>
                          <m:t>∙</m:t>
                        </m:r>
                        <m:r>
                          <a:rPr lang="nl-NL" sz="2000" i="1">
                            <a:latin typeface="Cambria Math"/>
                          </a:rPr>
                          <m:t>𝑣</m:t>
                        </m:r>
                      </m:den>
                    </m:f>
                    <m:r>
                      <a:rPr lang="nl-NL" sz="2000" i="1">
                        <a:latin typeface="Cambria Math"/>
                      </a:rPr>
                      <m:t>=</m:t>
                    </m:r>
                    <m:f>
                      <m:fPr>
                        <m:ctrlPr>
                          <a:rPr lang="nl-NL" sz="2000" i="1">
                            <a:latin typeface="Cambria Math" panose="02040503050406030204" pitchFamily="18" charset="0"/>
                          </a:rPr>
                        </m:ctrlPr>
                      </m:fPr>
                      <m:num>
                        <m:r>
                          <a:rPr lang="nl-NL" sz="2000" i="1">
                            <a:latin typeface="Cambria Math"/>
                          </a:rPr>
                          <m:t>1,0∙</m:t>
                        </m:r>
                        <m:sSup>
                          <m:sSupPr>
                            <m:ctrlPr>
                              <a:rPr lang="nl-NL" sz="2000" i="1">
                                <a:latin typeface="Cambria Math" panose="02040503050406030204" pitchFamily="18" charset="0"/>
                              </a:rPr>
                            </m:ctrlPr>
                          </m:sSupPr>
                          <m:e>
                            <m:r>
                              <a:rPr lang="nl-NL" sz="2000" i="1">
                                <a:latin typeface="Cambria Math"/>
                              </a:rPr>
                              <m:t>10</m:t>
                            </m:r>
                          </m:e>
                          <m:sup>
                            <m:r>
                              <a:rPr lang="nl-NL" sz="2000" i="1">
                                <a:latin typeface="Cambria Math"/>
                              </a:rPr>
                              <m:t>−24</m:t>
                            </m:r>
                          </m:sup>
                        </m:sSup>
                      </m:num>
                      <m:den>
                        <m:r>
                          <a:rPr lang="nl-NL" sz="2000" i="1">
                            <a:latin typeface="Cambria Math"/>
                          </a:rPr>
                          <m:t>1,6∙</m:t>
                        </m:r>
                        <m:sSup>
                          <m:sSupPr>
                            <m:ctrlPr>
                              <a:rPr lang="nl-NL" sz="2000" i="1">
                                <a:latin typeface="Cambria Math" panose="02040503050406030204" pitchFamily="18" charset="0"/>
                              </a:rPr>
                            </m:ctrlPr>
                          </m:sSupPr>
                          <m:e>
                            <m:r>
                              <a:rPr lang="nl-NL" sz="2000" i="1">
                                <a:latin typeface="Cambria Math"/>
                              </a:rPr>
                              <m:t>10</m:t>
                            </m:r>
                          </m:e>
                          <m:sup>
                            <m:r>
                              <a:rPr lang="nl-NL" sz="2000" i="1">
                                <a:latin typeface="Cambria Math"/>
                              </a:rPr>
                              <m:t>−19</m:t>
                            </m:r>
                          </m:sup>
                        </m:sSup>
                        <m:r>
                          <a:rPr lang="nl-NL" sz="2000" i="1">
                            <a:latin typeface="Cambria Math"/>
                          </a:rPr>
                          <m:t> × 4,8∙</m:t>
                        </m:r>
                        <m:sSup>
                          <m:sSupPr>
                            <m:ctrlPr>
                              <a:rPr lang="nl-NL" sz="2000" i="1">
                                <a:latin typeface="Cambria Math" panose="02040503050406030204" pitchFamily="18" charset="0"/>
                              </a:rPr>
                            </m:ctrlPr>
                          </m:sSupPr>
                          <m:e>
                            <m:r>
                              <a:rPr lang="nl-NL" sz="2000" i="1">
                                <a:latin typeface="Cambria Math"/>
                              </a:rPr>
                              <m:t>10</m:t>
                            </m:r>
                          </m:e>
                          <m:sup>
                            <m:r>
                              <a:rPr lang="nl-NL" sz="2000" i="1">
                                <a:latin typeface="Cambria Math"/>
                              </a:rPr>
                              <m:t>−2</m:t>
                            </m:r>
                          </m:sup>
                        </m:sSup>
                      </m:den>
                    </m:f>
                    <m:r>
                      <a:rPr lang="nl-NL" sz="2000" i="1">
                        <a:latin typeface="Cambria Math"/>
                      </a:rPr>
                      <m:t>=1,4∙</m:t>
                    </m:r>
                    <m:sSup>
                      <m:sSupPr>
                        <m:ctrlPr>
                          <a:rPr lang="nl-NL" sz="2000" i="1">
                            <a:latin typeface="Cambria Math" panose="02040503050406030204" pitchFamily="18" charset="0"/>
                          </a:rPr>
                        </m:ctrlPr>
                      </m:sSupPr>
                      <m:e>
                        <m:r>
                          <a:rPr lang="nl-NL" sz="2000" i="1">
                            <a:latin typeface="Cambria Math"/>
                          </a:rPr>
                          <m:t>10</m:t>
                        </m:r>
                      </m:e>
                      <m:sup>
                        <m:r>
                          <a:rPr lang="nl-NL" sz="2000" i="1">
                            <a:latin typeface="Cambria Math"/>
                          </a:rPr>
                          <m:t>−4</m:t>
                        </m:r>
                      </m:sup>
                    </m:sSup>
                    <m:r>
                      <a:rPr lang="nl-NL" sz="2000" i="1">
                        <a:latin typeface="Cambria Math"/>
                      </a:rPr>
                      <m:t> </m:t>
                    </m:r>
                    <m:r>
                      <m:rPr>
                        <m:sty m:val="p"/>
                      </m:rPr>
                      <a:rPr lang="nl-NL" sz="2000">
                        <a:latin typeface="Cambria Math"/>
                      </a:rPr>
                      <m:t>T</m:t>
                    </m:r>
                  </m:oMath>
                </a14:m>
                <a:endParaRPr lang="nl-NL" sz="2000" dirty="0"/>
              </a:p>
              <a:p>
                <a:r>
                  <a:rPr lang="nl-NL" sz="2000" dirty="0"/>
                  <a:t> </a:t>
                </a:r>
              </a:p>
              <a:p>
                <a:endParaRPr lang="nl-NL" dirty="0"/>
              </a:p>
            </p:txBody>
          </p:sp>
        </mc:Choice>
        <mc:Fallback xmlns="">
          <p:sp>
            <p:nvSpPr>
              <p:cNvPr id="11" name="Tekstvak 10"/>
              <p:cNvSpPr txBox="1">
                <a:spLocks noRot="1" noChangeAspect="1" noMove="1" noResize="1" noEditPoints="1" noAdjustHandles="1" noChangeArrowheads="1" noChangeShapeType="1" noTextEdit="1"/>
              </p:cNvSpPr>
              <p:nvPr/>
            </p:nvSpPr>
            <p:spPr>
              <a:xfrm>
                <a:off x="-22949" y="4494847"/>
                <a:ext cx="9144000" cy="1836785"/>
              </a:xfrm>
              <a:prstGeom prst="rect">
                <a:avLst/>
              </a:prstGeom>
              <a:blipFill rotWithShape="1">
                <a:blip r:embed="rId3"/>
                <a:stretch>
                  <a:fillRect l="-667"/>
                </a:stretch>
              </a:blipFill>
            </p:spPr>
            <p:txBody>
              <a:bodyPr/>
              <a:lstStyle/>
              <a:p>
                <a:r>
                  <a:rPr lang="nl-NL">
                    <a:noFill/>
                  </a:rPr>
                  <a:t> </a:t>
                </a:r>
              </a:p>
            </p:txBody>
          </p:sp>
        </mc:Fallback>
      </mc:AlternateContent>
      <p:pic>
        <p:nvPicPr>
          <p:cNvPr id="4813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8118" t="43535" r="70192" b="39655"/>
          <a:stretch/>
        </p:blipFill>
        <p:spPr bwMode="auto">
          <a:xfrm flipH="1" flipV="1">
            <a:off x="-11474" y="1059429"/>
            <a:ext cx="9144000" cy="4790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065730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813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0" y="0"/>
            <a:ext cx="9144000" cy="1268760"/>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defRPr/>
            </a:pPr>
            <a:endParaRPr lang="nl-NL"/>
          </a:p>
        </p:txBody>
      </p:sp>
      <p:sp>
        <p:nvSpPr>
          <p:cNvPr id="41988" name="Text Box 5"/>
          <p:cNvSpPr txBox="1">
            <a:spLocks noChangeArrowheads="1"/>
          </p:cNvSpPr>
          <p:nvPr/>
        </p:nvSpPr>
        <p:spPr bwMode="auto">
          <a:xfrm>
            <a:off x="0" y="115888"/>
            <a:ext cx="9144000" cy="650875"/>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algn="ctr" eaLnBrk="1" hangingPunct="1">
              <a:spcBef>
                <a:spcPct val="50000"/>
              </a:spcBef>
              <a:defRPr/>
            </a:pPr>
            <a:r>
              <a:rPr lang="nl-NL" sz="3600" b="1" dirty="0">
                <a:solidFill>
                  <a:schemeClr val="bg1"/>
                </a:solidFill>
                <a:latin typeface="Comic Sans MS" pitchFamily="66" charset="0"/>
              </a:rPr>
              <a:t>SOM 82</a:t>
            </a:r>
          </a:p>
        </p:txBody>
      </p:sp>
      <p:sp>
        <p:nvSpPr>
          <p:cNvPr id="41990" name="Rectangle 4"/>
          <p:cNvSpPr>
            <a:spLocks noChangeArrowheads="1"/>
          </p:cNvSpPr>
          <p:nvPr/>
        </p:nvSpPr>
        <p:spPr bwMode="auto">
          <a:xfrm>
            <a:off x="0" y="5589240"/>
            <a:ext cx="9144000" cy="1268760"/>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lgn="ctr">
              <a:defRPr/>
            </a:pPr>
            <a:endParaRPr lang="nl-NL"/>
          </a:p>
        </p:txBody>
      </p:sp>
      <mc:AlternateContent xmlns:mc="http://schemas.openxmlformats.org/markup-compatibility/2006" xmlns:a14="http://schemas.microsoft.com/office/drawing/2010/main">
        <mc:Choice Requires="a14">
          <p:sp>
            <p:nvSpPr>
              <p:cNvPr id="2" name="Tekstvak 1"/>
              <p:cNvSpPr txBox="1"/>
              <p:nvPr/>
            </p:nvSpPr>
            <p:spPr>
              <a:xfrm>
                <a:off x="-9751" y="4152270"/>
                <a:ext cx="9144000" cy="1315296"/>
              </a:xfrm>
              <a:prstGeom prst="rect">
                <a:avLst/>
              </a:prstGeom>
              <a:noFill/>
            </p:spPr>
            <p:txBody>
              <a:bodyPr wrap="square" rtlCol="0">
                <a:spAutoFit/>
              </a:bodyPr>
              <a:lstStyle/>
              <a:p>
                <a:pPr lvl="0"/>
                <a:r>
                  <a:rPr lang="nl-NL" sz="2000" i="1" dirty="0"/>
                  <a:t>C	</a:t>
                </a:r>
                <a14:m>
                  <m:oMath xmlns:m="http://schemas.openxmlformats.org/officeDocument/2006/math">
                    <m:sSub>
                      <m:sSubPr>
                        <m:ctrlPr>
                          <a:rPr lang="nl-NL" sz="2000" i="1">
                            <a:latin typeface="Cambria Math" panose="02040503050406030204" pitchFamily="18" charset="0"/>
                          </a:rPr>
                        </m:ctrlPr>
                      </m:sSubPr>
                      <m:e>
                        <m:r>
                          <a:rPr lang="nl-NL" sz="2000" b="0" i="1">
                            <a:latin typeface="Cambria Math"/>
                          </a:rPr>
                          <m:t>𝐹</m:t>
                        </m:r>
                      </m:e>
                      <m:sub>
                        <m:r>
                          <a:rPr lang="nl-NL" sz="2000" b="0" i="1">
                            <a:latin typeface="Cambria Math"/>
                          </a:rPr>
                          <m:t>𝐿</m:t>
                        </m:r>
                      </m:sub>
                    </m:sSub>
                    <m:r>
                      <a:rPr lang="nl-NL" sz="2000" b="0" i="1">
                        <a:latin typeface="Cambria Math"/>
                      </a:rPr>
                      <m:t>=</m:t>
                    </m:r>
                    <m:r>
                      <a:rPr lang="nl-NL" sz="2000" b="0" i="1">
                        <a:latin typeface="Cambria Math"/>
                      </a:rPr>
                      <m:t>𝐵</m:t>
                    </m:r>
                    <m:r>
                      <a:rPr lang="nl-NL" sz="2000" b="0" i="1">
                        <a:latin typeface="Cambria Math"/>
                      </a:rPr>
                      <m:t>∙</m:t>
                    </m:r>
                    <m:r>
                      <a:rPr lang="nl-NL" sz="2000" b="0" i="1">
                        <a:latin typeface="Cambria Math"/>
                      </a:rPr>
                      <m:t>𝑞</m:t>
                    </m:r>
                    <m:r>
                      <a:rPr lang="nl-NL" sz="2000" b="0" i="1">
                        <a:latin typeface="Cambria Math"/>
                      </a:rPr>
                      <m:t>∙</m:t>
                    </m:r>
                    <m:r>
                      <a:rPr lang="nl-NL" sz="2000" b="0" i="1">
                        <a:latin typeface="Cambria Math"/>
                      </a:rPr>
                      <m:t>𝑣</m:t>
                    </m:r>
                  </m:oMath>
                </a14:m>
                <a:r>
                  <a:rPr lang="nl-NL" sz="2000" dirty="0"/>
                  <a:t> </a:t>
                </a:r>
                <a:r>
                  <a:rPr lang="nl-NL" sz="2000" dirty="0">
                    <a:sym typeface="Wingdings"/>
                  </a:rPr>
                  <a:t></a:t>
                </a:r>
                <a:r>
                  <a:rPr lang="nl-NL" sz="2000" dirty="0"/>
                  <a:t> </a:t>
                </a:r>
                <a14:m>
                  <m:oMath xmlns:m="http://schemas.openxmlformats.org/officeDocument/2006/math">
                    <m:r>
                      <a:rPr lang="nl-NL" sz="2000" b="0" i="1">
                        <a:latin typeface="Cambria Math"/>
                      </a:rPr>
                      <m:t>𝐵</m:t>
                    </m:r>
                    <m:r>
                      <a:rPr lang="nl-NL" sz="2000" b="0" i="1">
                        <a:latin typeface="Cambria Math"/>
                      </a:rPr>
                      <m:t>=</m:t>
                    </m:r>
                    <m:f>
                      <m:fPr>
                        <m:ctrlPr>
                          <a:rPr lang="nl-NL" sz="2000" i="1">
                            <a:latin typeface="Cambria Math" panose="02040503050406030204" pitchFamily="18" charset="0"/>
                          </a:rPr>
                        </m:ctrlPr>
                      </m:fPr>
                      <m:num>
                        <m:sSub>
                          <m:sSubPr>
                            <m:ctrlPr>
                              <a:rPr lang="nl-NL" sz="2000" i="1">
                                <a:latin typeface="Cambria Math" panose="02040503050406030204" pitchFamily="18" charset="0"/>
                              </a:rPr>
                            </m:ctrlPr>
                          </m:sSubPr>
                          <m:e>
                            <m:r>
                              <a:rPr lang="nl-NL" sz="2000" b="0" i="1">
                                <a:latin typeface="Cambria Math"/>
                              </a:rPr>
                              <m:t>𝐹</m:t>
                            </m:r>
                          </m:e>
                          <m:sub>
                            <m:r>
                              <a:rPr lang="nl-NL" sz="2000" b="0" i="1">
                                <a:latin typeface="Cambria Math"/>
                              </a:rPr>
                              <m:t>𝐿</m:t>
                            </m:r>
                          </m:sub>
                        </m:sSub>
                      </m:num>
                      <m:den>
                        <m:r>
                          <a:rPr lang="nl-NL" sz="2000" b="0" i="1">
                            <a:latin typeface="Cambria Math"/>
                          </a:rPr>
                          <m:t>𝑞</m:t>
                        </m:r>
                        <m:r>
                          <a:rPr lang="nl-NL" sz="2000" b="0" i="1">
                            <a:latin typeface="Cambria Math"/>
                          </a:rPr>
                          <m:t>∙</m:t>
                        </m:r>
                        <m:r>
                          <a:rPr lang="nl-NL" sz="2000" b="0" i="1">
                            <a:latin typeface="Cambria Math"/>
                          </a:rPr>
                          <m:t>𝑣</m:t>
                        </m:r>
                      </m:den>
                    </m:f>
                  </m:oMath>
                </a14:m>
                <a:r>
                  <a:rPr lang="nl-NL" sz="2000" dirty="0"/>
                  <a:t> invullen in </a:t>
                </a:r>
                <a14:m>
                  <m:oMath xmlns:m="http://schemas.openxmlformats.org/officeDocument/2006/math">
                    <m:r>
                      <a:rPr lang="nl-NL" sz="2000" b="0" i="1">
                        <a:latin typeface="Cambria Math"/>
                      </a:rPr>
                      <m:t>𝑟</m:t>
                    </m:r>
                    <m:r>
                      <a:rPr lang="nl-NL" sz="2000" b="0" i="1">
                        <a:latin typeface="Cambria Math"/>
                      </a:rPr>
                      <m:t>=</m:t>
                    </m:r>
                    <m:f>
                      <m:fPr>
                        <m:ctrlPr>
                          <a:rPr lang="nl-NL" sz="2000" i="1">
                            <a:latin typeface="Cambria Math" panose="02040503050406030204" pitchFamily="18" charset="0"/>
                          </a:rPr>
                        </m:ctrlPr>
                      </m:fPr>
                      <m:num>
                        <m:r>
                          <a:rPr lang="nl-NL" sz="2000" b="0" i="1">
                            <a:latin typeface="Cambria Math"/>
                          </a:rPr>
                          <m:t>𝑚</m:t>
                        </m:r>
                        <m:r>
                          <a:rPr lang="nl-NL" sz="2000" b="0" i="1">
                            <a:latin typeface="Cambria Math"/>
                          </a:rPr>
                          <m:t>∙</m:t>
                        </m:r>
                        <m:r>
                          <a:rPr lang="nl-NL" sz="2000" b="0" i="1">
                            <a:latin typeface="Cambria Math"/>
                          </a:rPr>
                          <m:t>𝑣</m:t>
                        </m:r>
                      </m:num>
                      <m:den>
                        <m:r>
                          <a:rPr lang="nl-NL" sz="2000" b="0" i="1">
                            <a:latin typeface="Cambria Math"/>
                          </a:rPr>
                          <m:t>𝐵</m:t>
                        </m:r>
                        <m:r>
                          <a:rPr lang="nl-NL" sz="2000" b="0" i="1">
                            <a:latin typeface="Cambria Math"/>
                          </a:rPr>
                          <m:t>∙</m:t>
                        </m:r>
                        <m:r>
                          <a:rPr lang="nl-NL" sz="2000" b="0" i="1">
                            <a:latin typeface="Cambria Math"/>
                          </a:rPr>
                          <m:t>𝑞</m:t>
                        </m:r>
                      </m:den>
                    </m:f>
                  </m:oMath>
                </a14:m>
                <a:r>
                  <a:rPr lang="nl-NL" sz="2000" dirty="0"/>
                  <a:t> geeft:</a:t>
                </a:r>
              </a:p>
              <a:p>
                <a:pPr lvl="0"/>
                <a:r>
                  <a:rPr lang="nl-NL" sz="2000" dirty="0"/>
                  <a:t>	 </a:t>
                </a:r>
                <a14:m>
                  <m:oMath xmlns:m="http://schemas.openxmlformats.org/officeDocument/2006/math">
                    <m:r>
                      <a:rPr lang="nl-NL" sz="2000" b="0" i="1">
                        <a:latin typeface="Cambria Math"/>
                      </a:rPr>
                      <m:t>𝑟</m:t>
                    </m:r>
                    <m:r>
                      <a:rPr lang="nl-NL" sz="2000" b="0">
                        <a:latin typeface="Cambria Math"/>
                      </a:rPr>
                      <m:t>=</m:t>
                    </m:r>
                    <m:f>
                      <m:fPr>
                        <m:ctrlPr>
                          <a:rPr lang="nl-NL" sz="2000" i="1">
                            <a:latin typeface="Cambria Math" panose="02040503050406030204" pitchFamily="18" charset="0"/>
                          </a:rPr>
                        </m:ctrlPr>
                      </m:fPr>
                      <m:num>
                        <m:r>
                          <a:rPr lang="nl-NL" sz="2000" b="0" i="1">
                            <a:latin typeface="Cambria Math"/>
                          </a:rPr>
                          <m:t>𝑚</m:t>
                        </m:r>
                        <m:r>
                          <a:rPr lang="nl-NL" sz="2000" b="0" i="1">
                            <a:latin typeface="Cambria Math"/>
                          </a:rPr>
                          <m:t>∙</m:t>
                        </m:r>
                        <m:r>
                          <a:rPr lang="nl-NL" sz="2000" b="0" i="1">
                            <a:latin typeface="Cambria Math"/>
                          </a:rPr>
                          <m:t>𝑣</m:t>
                        </m:r>
                      </m:num>
                      <m:den>
                        <m:f>
                          <m:fPr>
                            <m:ctrlPr>
                              <a:rPr lang="nl-NL" sz="2000" i="1">
                                <a:latin typeface="Cambria Math" panose="02040503050406030204" pitchFamily="18" charset="0"/>
                              </a:rPr>
                            </m:ctrlPr>
                          </m:fPr>
                          <m:num>
                            <m:sSub>
                              <m:sSubPr>
                                <m:ctrlPr>
                                  <a:rPr lang="nl-NL" sz="2000" i="1">
                                    <a:latin typeface="Cambria Math" panose="02040503050406030204" pitchFamily="18" charset="0"/>
                                  </a:rPr>
                                </m:ctrlPr>
                              </m:sSubPr>
                              <m:e>
                                <m:r>
                                  <a:rPr lang="nl-NL" sz="2000" b="0" i="1">
                                    <a:latin typeface="Cambria Math"/>
                                  </a:rPr>
                                  <m:t>𝐹</m:t>
                                </m:r>
                              </m:e>
                              <m:sub>
                                <m:r>
                                  <a:rPr lang="nl-NL" sz="2000" b="0" i="1">
                                    <a:latin typeface="Cambria Math"/>
                                  </a:rPr>
                                  <m:t>𝐿</m:t>
                                </m:r>
                              </m:sub>
                            </m:sSub>
                          </m:num>
                          <m:den>
                            <m:r>
                              <a:rPr lang="nl-NL" sz="2000" b="0" i="1">
                                <a:latin typeface="Cambria Math"/>
                              </a:rPr>
                              <m:t>𝑞</m:t>
                            </m:r>
                            <m:r>
                              <a:rPr lang="nl-NL" sz="2000" b="0" i="1">
                                <a:latin typeface="Cambria Math"/>
                              </a:rPr>
                              <m:t>∙</m:t>
                            </m:r>
                            <m:r>
                              <a:rPr lang="nl-NL" sz="2000" b="0" i="1">
                                <a:latin typeface="Cambria Math"/>
                              </a:rPr>
                              <m:t>𝑣</m:t>
                            </m:r>
                          </m:den>
                        </m:f>
                        <m:r>
                          <a:rPr lang="nl-NL" sz="2000" b="0" i="1">
                            <a:latin typeface="Cambria Math"/>
                          </a:rPr>
                          <m:t>∙</m:t>
                        </m:r>
                        <m:r>
                          <a:rPr lang="nl-NL" sz="2000" b="0" i="1">
                            <a:latin typeface="Cambria Math"/>
                          </a:rPr>
                          <m:t>𝑞</m:t>
                        </m:r>
                      </m:den>
                    </m:f>
                    <m:r>
                      <a:rPr lang="nl-NL" sz="2000" b="0">
                        <a:latin typeface="Cambria Math"/>
                      </a:rPr>
                      <m:t>=</m:t>
                    </m:r>
                    <m:f>
                      <m:fPr>
                        <m:ctrlPr>
                          <a:rPr lang="nl-NL" sz="2000" i="1">
                            <a:latin typeface="Cambria Math" panose="02040503050406030204" pitchFamily="18" charset="0"/>
                          </a:rPr>
                        </m:ctrlPr>
                      </m:fPr>
                      <m:num>
                        <m:r>
                          <a:rPr lang="nl-NL" sz="2000" b="0" i="1">
                            <a:latin typeface="Cambria Math"/>
                          </a:rPr>
                          <m:t>𝑚</m:t>
                        </m:r>
                        <m:r>
                          <a:rPr lang="nl-NL" sz="2000" b="0" i="1">
                            <a:latin typeface="Cambria Math"/>
                          </a:rPr>
                          <m:t>∙</m:t>
                        </m:r>
                        <m:sSup>
                          <m:sSupPr>
                            <m:ctrlPr>
                              <a:rPr lang="nl-NL" sz="2000" i="1">
                                <a:latin typeface="Cambria Math" panose="02040503050406030204" pitchFamily="18" charset="0"/>
                              </a:rPr>
                            </m:ctrlPr>
                          </m:sSupPr>
                          <m:e>
                            <m:r>
                              <a:rPr lang="nl-NL" sz="2000" b="0" i="1">
                                <a:latin typeface="Cambria Math"/>
                              </a:rPr>
                              <m:t>𝑣</m:t>
                            </m:r>
                          </m:e>
                          <m:sup>
                            <m:r>
                              <a:rPr lang="nl-NL" sz="2000" b="0" i="1">
                                <a:latin typeface="Cambria Math"/>
                              </a:rPr>
                              <m:t>2</m:t>
                            </m:r>
                          </m:sup>
                        </m:sSup>
                      </m:num>
                      <m:den>
                        <m:sSub>
                          <m:sSubPr>
                            <m:ctrlPr>
                              <a:rPr lang="nl-NL" sz="2000" i="1">
                                <a:latin typeface="Cambria Math" panose="02040503050406030204" pitchFamily="18" charset="0"/>
                              </a:rPr>
                            </m:ctrlPr>
                          </m:sSubPr>
                          <m:e>
                            <m:r>
                              <a:rPr lang="nl-NL" sz="2000" b="0" i="1">
                                <a:latin typeface="Cambria Math"/>
                              </a:rPr>
                              <m:t>𝐹</m:t>
                            </m:r>
                          </m:e>
                          <m:sub>
                            <m:r>
                              <a:rPr lang="nl-NL" sz="2000" b="0" i="1">
                                <a:latin typeface="Cambria Math"/>
                              </a:rPr>
                              <m:t>𝐿</m:t>
                            </m:r>
                          </m:sub>
                        </m:sSub>
                      </m:den>
                    </m:f>
                    <m:r>
                      <a:rPr lang="nl-NL" sz="2000" b="0">
                        <a:latin typeface="Cambria Math"/>
                      </a:rPr>
                      <m:t>=</m:t>
                    </m:r>
                    <m:f>
                      <m:fPr>
                        <m:ctrlPr>
                          <a:rPr lang="nl-NL" sz="2000" i="1">
                            <a:latin typeface="Cambria Math" panose="02040503050406030204" pitchFamily="18" charset="0"/>
                          </a:rPr>
                        </m:ctrlPr>
                      </m:fPr>
                      <m:num>
                        <m:r>
                          <a:rPr lang="nl-NL" sz="2000" b="0" i="1">
                            <a:latin typeface="Cambria Math"/>
                          </a:rPr>
                          <m:t>9</m:t>
                        </m:r>
                        <m:r>
                          <a:rPr lang="nl-NL" sz="2000" b="0">
                            <a:latin typeface="Cambria Math"/>
                          </a:rPr>
                          <m:t>,</m:t>
                        </m:r>
                        <m:r>
                          <a:rPr lang="nl-NL" sz="2000" b="0" i="1">
                            <a:latin typeface="Cambria Math"/>
                          </a:rPr>
                          <m:t>1</m:t>
                        </m:r>
                        <m:r>
                          <a:rPr lang="nl-NL" sz="2000" b="0">
                            <a:latin typeface="Cambria Math"/>
                          </a:rPr>
                          <m:t>∙</m:t>
                        </m:r>
                        <m:sSup>
                          <m:sSupPr>
                            <m:ctrlPr>
                              <a:rPr lang="nl-NL" sz="2000" i="1">
                                <a:latin typeface="Cambria Math" panose="02040503050406030204" pitchFamily="18" charset="0"/>
                              </a:rPr>
                            </m:ctrlPr>
                          </m:sSupPr>
                          <m:e>
                            <m:r>
                              <a:rPr lang="nl-NL" sz="2000" b="0" i="1">
                                <a:latin typeface="Cambria Math"/>
                              </a:rPr>
                              <m:t>10</m:t>
                            </m:r>
                          </m:e>
                          <m:sup>
                            <m:r>
                              <a:rPr lang="nl-NL" sz="2000" b="0" i="1">
                                <a:latin typeface="Cambria Math"/>
                              </a:rPr>
                              <m:t>−31</m:t>
                            </m:r>
                          </m:sup>
                        </m:sSup>
                        <m:r>
                          <a:rPr lang="nl-NL" sz="2000" b="0" i="1">
                            <a:latin typeface="Cambria Math"/>
                          </a:rPr>
                          <m:t> × </m:t>
                        </m:r>
                        <m:sSup>
                          <m:sSupPr>
                            <m:ctrlPr>
                              <a:rPr lang="nl-NL" sz="2000" i="1">
                                <a:latin typeface="Cambria Math" panose="02040503050406030204" pitchFamily="18" charset="0"/>
                              </a:rPr>
                            </m:ctrlPr>
                          </m:sSupPr>
                          <m:e>
                            <m:d>
                              <m:dPr>
                                <m:ctrlPr>
                                  <a:rPr lang="nl-NL" sz="2000" i="1">
                                    <a:latin typeface="Cambria Math" panose="02040503050406030204" pitchFamily="18" charset="0"/>
                                  </a:rPr>
                                </m:ctrlPr>
                              </m:dPr>
                              <m:e>
                                <m:r>
                                  <a:rPr lang="nl-NL" sz="2000" b="0" i="1">
                                    <a:latin typeface="Cambria Math"/>
                                  </a:rPr>
                                  <m:t>2</m:t>
                                </m:r>
                                <m:r>
                                  <a:rPr lang="nl-NL" sz="2000" b="0">
                                    <a:latin typeface="Cambria Math"/>
                                  </a:rPr>
                                  <m:t>,</m:t>
                                </m:r>
                                <m:r>
                                  <a:rPr lang="nl-NL" sz="2000" b="0" i="1">
                                    <a:latin typeface="Cambria Math"/>
                                  </a:rPr>
                                  <m:t>9</m:t>
                                </m:r>
                                <m:r>
                                  <a:rPr lang="nl-NL" sz="2000" b="0">
                                    <a:latin typeface="Cambria Math"/>
                                  </a:rPr>
                                  <m:t>∙</m:t>
                                </m:r>
                                <m:sSup>
                                  <m:sSupPr>
                                    <m:ctrlPr>
                                      <a:rPr lang="nl-NL" sz="2000" i="1">
                                        <a:latin typeface="Cambria Math" panose="02040503050406030204" pitchFamily="18" charset="0"/>
                                      </a:rPr>
                                    </m:ctrlPr>
                                  </m:sSupPr>
                                  <m:e>
                                    <m:r>
                                      <a:rPr lang="nl-NL" sz="2000" b="0" i="1">
                                        <a:latin typeface="Cambria Math"/>
                                      </a:rPr>
                                      <m:t>10</m:t>
                                    </m:r>
                                  </m:e>
                                  <m:sup>
                                    <m:r>
                                      <a:rPr lang="nl-NL" sz="2000" b="0" i="1">
                                        <a:latin typeface="Cambria Math"/>
                                      </a:rPr>
                                      <m:t>7</m:t>
                                    </m:r>
                                  </m:sup>
                                </m:sSup>
                              </m:e>
                            </m:d>
                          </m:e>
                          <m:sup>
                            <m:r>
                              <a:rPr lang="nl-NL" sz="2000" b="0" i="1">
                                <a:latin typeface="Cambria Math"/>
                              </a:rPr>
                              <m:t>2</m:t>
                            </m:r>
                          </m:sup>
                        </m:sSup>
                      </m:num>
                      <m:den>
                        <m:r>
                          <a:rPr lang="nl-NL" sz="2000" b="0" i="1">
                            <a:latin typeface="Cambria Math"/>
                          </a:rPr>
                          <m:t>1,4∙</m:t>
                        </m:r>
                        <m:sSup>
                          <m:sSupPr>
                            <m:ctrlPr>
                              <a:rPr lang="nl-NL" sz="2000" i="1">
                                <a:latin typeface="Cambria Math" panose="02040503050406030204" pitchFamily="18" charset="0"/>
                              </a:rPr>
                            </m:ctrlPr>
                          </m:sSupPr>
                          <m:e>
                            <m:r>
                              <a:rPr lang="nl-NL" sz="2000" b="0" i="1">
                                <a:latin typeface="Cambria Math"/>
                              </a:rPr>
                              <m:t>10</m:t>
                            </m:r>
                          </m:e>
                          <m:sup>
                            <m:r>
                              <a:rPr lang="nl-NL" sz="2000" b="0" i="1">
                                <a:latin typeface="Cambria Math"/>
                              </a:rPr>
                              <m:t>−14</m:t>
                            </m:r>
                          </m:sup>
                        </m:sSup>
                      </m:den>
                    </m:f>
                    <m:r>
                      <a:rPr lang="nl-NL" sz="2000" b="0">
                        <a:latin typeface="Cambria Math"/>
                      </a:rPr>
                      <m:t>=</m:t>
                    </m:r>
                    <m:r>
                      <a:rPr lang="nl-NL" sz="2000" b="0" i="1">
                        <a:latin typeface="Cambria Math"/>
                      </a:rPr>
                      <m:t>0</m:t>
                    </m:r>
                    <m:r>
                      <a:rPr lang="nl-NL" sz="2000" b="0">
                        <a:latin typeface="Cambria Math"/>
                      </a:rPr>
                      <m:t>,</m:t>
                    </m:r>
                    <m:r>
                      <a:rPr lang="nl-NL" sz="2000" b="0" i="1">
                        <a:latin typeface="Cambria Math"/>
                      </a:rPr>
                      <m:t>055</m:t>
                    </m:r>
                    <m:r>
                      <a:rPr lang="nl-NL" sz="2000" b="0">
                        <a:latin typeface="Cambria Math"/>
                      </a:rPr>
                      <m:t> </m:t>
                    </m:r>
                    <m:r>
                      <a:rPr lang="nl-NL" sz="2000" b="0" i="1">
                        <a:latin typeface="Cambria Math"/>
                      </a:rPr>
                      <m:t>𝑚</m:t>
                    </m:r>
                  </m:oMath>
                </a14:m>
                <a:r>
                  <a:rPr lang="nl-NL" sz="2000" dirty="0"/>
                  <a:t>.</a:t>
                </a:r>
              </a:p>
            </p:txBody>
          </p:sp>
        </mc:Choice>
        <mc:Fallback xmlns="">
          <p:sp>
            <p:nvSpPr>
              <p:cNvPr id="2" name="Tekstvak 1"/>
              <p:cNvSpPr txBox="1">
                <a:spLocks noRot="1" noChangeAspect="1" noMove="1" noResize="1" noEditPoints="1" noAdjustHandles="1" noChangeArrowheads="1" noChangeShapeType="1" noTextEdit="1"/>
              </p:cNvSpPr>
              <p:nvPr/>
            </p:nvSpPr>
            <p:spPr>
              <a:xfrm>
                <a:off x="-9751" y="4152270"/>
                <a:ext cx="9144000" cy="1315296"/>
              </a:xfrm>
              <a:prstGeom prst="rect">
                <a:avLst/>
              </a:prstGeom>
              <a:blipFill rotWithShape="1">
                <a:blip r:embed="rId2"/>
                <a:stretch>
                  <a:fillRect l="-667"/>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1" name="Tekstvak 10"/>
              <p:cNvSpPr txBox="1"/>
              <p:nvPr/>
            </p:nvSpPr>
            <p:spPr>
              <a:xfrm>
                <a:off x="0" y="1628800"/>
                <a:ext cx="9144000" cy="1009315"/>
              </a:xfrm>
              <a:prstGeom prst="rect">
                <a:avLst/>
              </a:prstGeom>
              <a:noFill/>
            </p:spPr>
            <p:txBody>
              <a:bodyPr wrap="square" rtlCol="0">
                <a:spAutoFit/>
              </a:bodyPr>
              <a:lstStyle/>
              <a:p>
                <a:pPr lvl="0"/>
                <a:r>
                  <a:rPr lang="nl-NL" sz="2000" b="0" dirty="0"/>
                  <a:t>A	</a:t>
                </a:r>
                <a14:m>
                  <m:oMath xmlns:m="http://schemas.openxmlformats.org/officeDocument/2006/math">
                    <m:r>
                      <a:rPr lang="nl-NL" sz="2000" b="0" i="1">
                        <a:latin typeface="Cambria Math"/>
                      </a:rPr>
                      <m:t>𝑞</m:t>
                    </m:r>
                    <m:r>
                      <a:rPr lang="nl-NL" sz="2000" b="0" i="1">
                        <a:latin typeface="Cambria Math"/>
                      </a:rPr>
                      <m:t>∙</m:t>
                    </m:r>
                    <m:r>
                      <a:rPr lang="nl-NL" sz="2000" b="0" i="1">
                        <a:latin typeface="Cambria Math"/>
                      </a:rPr>
                      <m:t>𝑈</m:t>
                    </m:r>
                    <m:r>
                      <a:rPr lang="nl-NL" sz="2000" b="0" i="1">
                        <a:latin typeface="Cambria Math"/>
                      </a:rPr>
                      <m:t>=</m:t>
                    </m:r>
                    <m:f>
                      <m:fPr>
                        <m:ctrlPr>
                          <a:rPr lang="nl-NL" sz="2000" i="1">
                            <a:latin typeface="Cambria Math" panose="02040503050406030204" pitchFamily="18" charset="0"/>
                          </a:rPr>
                        </m:ctrlPr>
                      </m:fPr>
                      <m:num>
                        <m:r>
                          <a:rPr lang="nl-NL" sz="2000" b="0" i="1">
                            <a:latin typeface="Cambria Math"/>
                          </a:rPr>
                          <m:t>1</m:t>
                        </m:r>
                      </m:num>
                      <m:den>
                        <m:r>
                          <a:rPr lang="nl-NL" sz="2000" b="0" i="1">
                            <a:latin typeface="Cambria Math"/>
                          </a:rPr>
                          <m:t>2</m:t>
                        </m:r>
                      </m:den>
                    </m:f>
                    <m:r>
                      <a:rPr lang="nl-NL" sz="2000" b="0" i="1">
                        <a:latin typeface="Cambria Math"/>
                      </a:rPr>
                      <m:t>∙</m:t>
                    </m:r>
                    <m:r>
                      <a:rPr lang="nl-NL" sz="2000" b="0" i="1">
                        <a:latin typeface="Cambria Math"/>
                      </a:rPr>
                      <m:t>𝑚</m:t>
                    </m:r>
                    <m:r>
                      <a:rPr lang="nl-NL" sz="2000" b="0" i="1">
                        <a:latin typeface="Cambria Math"/>
                      </a:rPr>
                      <m:t>∙</m:t>
                    </m:r>
                    <m:sSup>
                      <m:sSupPr>
                        <m:ctrlPr>
                          <a:rPr lang="nl-NL" sz="2000" i="1">
                            <a:latin typeface="Cambria Math" panose="02040503050406030204" pitchFamily="18" charset="0"/>
                          </a:rPr>
                        </m:ctrlPr>
                      </m:sSupPr>
                      <m:e>
                        <m:r>
                          <a:rPr lang="nl-NL" sz="2000" b="0" i="1">
                            <a:latin typeface="Cambria Math"/>
                          </a:rPr>
                          <m:t>𝑣</m:t>
                        </m:r>
                      </m:e>
                      <m:sup>
                        <m:r>
                          <a:rPr lang="nl-NL" sz="2000" b="0" i="1">
                            <a:latin typeface="Cambria Math"/>
                          </a:rPr>
                          <m:t>2</m:t>
                        </m:r>
                      </m:sup>
                    </m:sSup>
                  </m:oMath>
                </a14:m>
                <a:r>
                  <a:rPr lang="nl-NL" sz="2000" dirty="0"/>
                  <a:t> </a:t>
                </a:r>
                <a:r>
                  <a:rPr lang="nl-NL" sz="2000" dirty="0">
                    <a:sym typeface="Wingdings"/>
                  </a:rPr>
                  <a:t></a:t>
                </a:r>
                <a:r>
                  <a:rPr lang="nl-NL" sz="2000" dirty="0"/>
                  <a:t> </a:t>
                </a:r>
                <a14:m>
                  <m:oMath xmlns:m="http://schemas.openxmlformats.org/officeDocument/2006/math">
                    <m:r>
                      <a:rPr lang="nl-NL" sz="2000" b="0" i="1">
                        <a:latin typeface="Cambria Math"/>
                      </a:rPr>
                      <m:t>𝑣</m:t>
                    </m:r>
                    <m:r>
                      <a:rPr lang="nl-NL" sz="2000" b="0">
                        <a:latin typeface="Cambria Math"/>
                      </a:rPr>
                      <m:t>=</m:t>
                    </m:r>
                    <m:rad>
                      <m:radPr>
                        <m:degHide m:val="on"/>
                        <m:ctrlPr>
                          <a:rPr lang="nl-NL" sz="2000" i="1">
                            <a:latin typeface="Cambria Math" panose="02040503050406030204" pitchFamily="18" charset="0"/>
                          </a:rPr>
                        </m:ctrlPr>
                      </m:radPr>
                      <m:deg/>
                      <m:e>
                        <m:f>
                          <m:fPr>
                            <m:ctrlPr>
                              <a:rPr lang="nl-NL" sz="2000" i="1">
                                <a:latin typeface="Cambria Math" panose="02040503050406030204" pitchFamily="18" charset="0"/>
                              </a:rPr>
                            </m:ctrlPr>
                          </m:fPr>
                          <m:num>
                            <m:r>
                              <a:rPr lang="nl-NL" sz="2000" b="0" i="1">
                                <a:latin typeface="Cambria Math"/>
                              </a:rPr>
                              <m:t>2</m:t>
                            </m:r>
                            <m:r>
                              <a:rPr lang="nl-NL" sz="2000" b="0">
                                <a:latin typeface="Cambria Math"/>
                              </a:rPr>
                              <m:t>∙</m:t>
                            </m:r>
                            <m:r>
                              <a:rPr lang="nl-NL" sz="2000" b="0" i="1">
                                <a:latin typeface="Cambria Math"/>
                              </a:rPr>
                              <m:t>𝑞</m:t>
                            </m:r>
                            <m:r>
                              <a:rPr lang="nl-NL" sz="2000" b="0">
                                <a:latin typeface="Cambria Math"/>
                              </a:rPr>
                              <m:t>∙</m:t>
                            </m:r>
                            <m:r>
                              <a:rPr lang="nl-NL" sz="2000" b="0" i="1">
                                <a:latin typeface="Cambria Math"/>
                              </a:rPr>
                              <m:t>𝑈</m:t>
                            </m:r>
                          </m:num>
                          <m:den>
                            <m:r>
                              <a:rPr lang="nl-NL" sz="2000" b="0" i="1">
                                <a:latin typeface="Cambria Math"/>
                              </a:rPr>
                              <m:t>𝑚</m:t>
                            </m:r>
                          </m:den>
                        </m:f>
                      </m:e>
                    </m:rad>
                    <m:r>
                      <a:rPr lang="nl-NL" sz="2000" b="0">
                        <a:latin typeface="Cambria Math"/>
                      </a:rPr>
                      <m:t>=</m:t>
                    </m:r>
                    <m:rad>
                      <m:radPr>
                        <m:degHide m:val="on"/>
                        <m:ctrlPr>
                          <a:rPr lang="nl-NL" sz="2000" i="1">
                            <a:latin typeface="Cambria Math" panose="02040503050406030204" pitchFamily="18" charset="0"/>
                          </a:rPr>
                        </m:ctrlPr>
                      </m:radPr>
                      <m:deg/>
                      <m:e>
                        <m:f>
                          <m:fPr>
                            <m:ctrlPr>
                              <a:rPr lang="nl-NL" sz="2000" i="1">
                                <a:latin typeface="Cambria Math" panose="02040503050406030204" pitchFamily="18" charset="0"/>
                              </a:rPr>
                            </m:ctrlPr>
                          </m:fPr>
                          <m:num>
                            <m:r>
                              <a:rPr lang="nl-NL" sz="2000" b="0" i="1">
                                <a:latin typeface="Cambria Math"/>
                              </a:rPr>
                              <m:t>2</m:t>
                            </m:r>
                            <m:r>
                              <a:rPr lang="nl-NL" sz="2000" b="0">
                                <a:latin typeface="Cambria Math"/>
                              </a:rPr>
                              <m:t> × </m:t>
                            </m:r>
                            <m:r>
                              <a:rPr lang="nl-NL" sz="2000" b="0" i="1">
                                <a:latin typeface="Cambria Math"/>
                              </a:rPr>
                              <m:t>1</m:t>
                            </m:r>
                            <m:r>
                              <a:rPr lang="nl-NL" sz="2000" b="0">
                                <a:latin typeface="Cambria Math"/>
                              </a:rPr>
                              <m:t>,</m:t>
                            </m:r>
                            <m:r>
                              <a:rPr lang="nl-NL" sz="2000" b="0" i="1">
                                <a:latin typeface="Cambria Math"/>
                              </a:rPr>
                              <m:t>6</m:t>
                            </m:r>
                            <m:r>
                              <a:rPr lang="nl-NL" sz="2000" b="0">
                                <a:latin typeface="Cambria Math"/>
                              </a:rPr>
                              <m:t>∙</m:t>
                            </m:r>
                            <m:sSup>
                              <m:sSupPr>
                                <m:ctrlPr>
                                  <a:rPr lang="nl-NL" sz="2000" i="1">
                                    <a:latin typeface="Cambria Math" panose="02040503050406030204" pitchFamily="18" charset="0"/>
                                  </a:rPr>
                                </m:ctrlPr>
                              </m:sSupPr>
                              <m:e>
                                <m:r>
                                  <a:rPr lang="nl-NL" sz="2000" b="0" i="1">
                                    <a:latin typeface="Cambria Math"/>
                                  </a:rPr>
                                  <m:t>10</m:t>
                                </m:r>
                              </m:e>
                              <m:sup>
                                <m:r>
                                  <a:rPr lang="nl-NL" sz="2000" b="0" i="1">
                                    <a:latin typeface="Cambria Math"/>
                                  </a:rPr>
                                  <m:t>−19</m:t>
                                </m:r>
                              </m:sup>
                            </m:sSup>
                            <m:r>
                              <a:rPr lang="nl-NL" sz="2000" b="0">
                                <a:latin typeface="Cambria Math"/>
                              </a:rPr>
                              <m:t> × </m:t>
                            </m:r>
                            <m:r>
                              <a:rPr lang="nl-NL" sz="2000" b="0" i="1">
                                <a:latin typeface="Cambria Math"/>
                              </a:rPr>
                              <m:t>2</m:t>
                            </m:r>
                            <m:r>
                              <a:rPr lang="nl-NL" sz="2000" b="0">
                                <a:latin typeface="Cambria Math"/>
                              </a:rPr>
                              <m:t>,</m:t>
                            </m:r>
                            <m:r>
                              <a:rPr lang="nl-NL" sz="2000" b="0" i="1">
                                <a:latin typeface="Cambria Math"/>
                              </a:rPr>
                              <m:t>4</m:t>
                            </m:r>
                            <m:r>
                              <a:rPr lang="nl-NL" sz="2000" b="0">
                                <a:latin typeface="Cambria Math"/>
                              </a:rPr>
                              <m:t>∙</m:t>
                            </m:r>
                            <m:sSup>
                              <m:sSupPr>
                                <m:ctrlPr>
                                  <a:rPr lang="nl-NL" sz="2000" i="1">
                                    <a:latin typeface="Cambria Math" panose="02040503050406030204" pitchFamily="18" charset="0"/>
                                  </a:rPr>
                                </m:ctrlPr>
                              </m:sSupPr>
                              <m:e>
                                <m:r>
                                  <a:rPr lang="nl-NL" sz="2000" b="0" i="1">
                                    <a:latin typeface="Cambria Math"/>
                                  </a:rPr>
                                  <m:t>10</m:t>
                                </m:r>
                              </m:e>
                              <m:sup>
                                <m:r>
                                  <a:rPr lang="nl-NL" sz="2000" b="0" i="1">
                                    <a:latin typeface="Cambria Math"/>
                                  </a:rPr>
                                  <m:t>3</m:t>
                                </m:r>
                              </m:sup>
                            </m:sSup>
                          </m:num>
                          <m:den>
                            <m:r>
                              <a:rPr lang="nl-NL" sz="2000" b="0" i="1">
                                <a:latin typeface="Cambria Math"/>
                              </a:rPr>
                              <m:t>9</m:t>
                            </m:r>
                            <m:r>
                              <a:rPr lang="nl-NL" sz="2000" b="0">
                                <a:latin typeface="Cambria Math"/>
                              </a:rPr>
                              <m:t>,</m:t>
                            </m:r>
                            <m:r>
                              <a:rPr lang="nl-NL" sz="2000" b="0" i="1">
                                <a:latin typeface="Cambria Math"/>
                              </a:rPr>
                              <m:t>1</m:t>
                            </m:r>
                            <m:r>
                              <a:rPr lang="nl-NL" sz="2000" b="0">
                                <a:latin typeface="Cambria Math"/>
                              </a:rPr>
                              <m:t>∙</m:t>
                            </m:r>
                            <m:sSup>
                              <m:sSupPr>
                                <m:ctrlPr>
                                  <a:rPr lang="nl-NL" sz="2000" i="1">
                                    <a:latin typeface="Cambria Math" panose="02040503050406030204" pitchFamily="18" charset="0"/>
                                  </a:rPr>
                                </m:ctrlPr>
                              </m:sSupPr>
                              <m:e>
                                <m:r>
                                  <a:rPr lang="nl-NL" sz="2000" b="0" i="1">
                                    <a:latin typeface="Cambria Math"/>
                                  </a:rPr>
                                  <m:t>10</m:t>
                                </m:r>
                              </m:e>
                              <m:sup>
                                <m:r>
                                  <a:rPr lang="nl-NL" sz="2000" b="0" i="1">
                                    <a:latin typeface="Cambria Math"/>
                                  </a:rPr>
                                  <m:t>−31</m:t>
                                </m:r>
                              </m:sup>
                            </m:sSup>
                          </m:den>
                        </m:f>
                      </m:e>
                    </m:rad>
                    <m:r>
                      <a:rPr lang="nl-NL" sz="2000" b="0">
                        <a:latin typeface="Cambria Math"/>
                      </a:rPr>
                      <m:t>=</m:t>
                    </m:r>
                    <m:r>
                      <a:rPr lang="nl-NL" sz="2000" b="0" i="1">
                        <a:latin typeface="Cambria Math"/>
                      </a:rPr>
                      <m:t>2</m:t>
                    </m:r>
                    <m:r>
                      <a:rPr lang="nl-NL" sz="2000" b="0">
                        <a:latin typeface="Cambria Math"/>
                      </a:rPr>
                      <m:t>,</m:t>
                    </m:r>
                    <m:r>
                      <a:rPr lang="nl-NL" sz="2000" b="0" i="1">
                        <a:latin typeface="Cambria Math"/>
                      </a:rPr>
                      <m:t>9</m:t>
                    </m:r>
                    <m:r>
                      <a:rPr lang="nl-NL" sz="2000" b="0">
                        <a:latin typeface="Cambria Math"/>
                      </a:rPr>
                      <m:t>∙</m:t>
                    </m:r>
                    <m:sSup>
                      <m:sSupPr>
                        <m:ctrlPr>
                          <a:rPr lang="nl-NL" sz="2000" i="1">
                            <a:latin typeface="Cambria Math" panose="02040503050406030204" pitchFamily="18" charset="0"/>
                          </a:rPr>
                        </m:ctrlPr>
                      </m:sSupPr>
                      <m:e>
                        <m:r>
                          <a:rPr lang="nl-NL" sz="2000" b="0" i="1">
                            <a:latin typeface="Cambria Math"/>
                          </a:rPr>
                          <m:t>10</m:t>
                        </m:r>
                      </m:e>
                      <m:sup>
                        <m:r>
                          <a:rPr lang="nl-NL" sz="2000" b="0" i="1">
                            <a:latin typeface="Cambria Math"/>
                          </a:rPr>
                          <m:t>7</m:t>
                        </m:r>
                      </m:sup>
                    </m:sSup>
                    <m:r>
                      <a:rPr lang="nl-NL" sz="2000" b="0">
                        <a:latin typeface="Cambria Math"/>
                      </a:rPr>
                      <m:t> </m:t>
                    </m:r>
                    <m:r>
                      <a:rPr lang="nl-NL" sz="2000" b="0" i="1">
                        <a:latin typeface="Cambria Math"/>
                      </a:rPr>
                      <m:t>𝑚</m:t>
                    </m:r>
                    <m:r>
                      <a:rPr lang="nl-NL" sz="2000" b="0">
                        <a:latin typeface="Cambria Math"/>
                      </a:rPr>
                      <m:t>/</m:t>
                    </m:r>
                    <m:r>
                      <a:rPr lang="nl-NL" sz="2000" b="0" i="1">
                        <a:latin typeface="Cambria Math"/>
                      </a:rPr>
                      <m:t>𝑠</m:t>
                    </m:r>
                  </m:oMath>
                </a14:m>
                <a:endParaRPr lang="nl-NL" sz="2000" dirty="0"/>
              </a:p>
              <a:p>
                <a:endParaRPr lang="nl-NL" dirty="0"/>
              </a:p>
            </p:txBody>
          </p:sp>
        </mc:Choice>
        <mc:Fallback xmlns="">
          <p:sp>
            <p:nvSpPr>
              <p:cNvPr id="11" name="Tekstvak 10"/>
              <p:cNvSpPr txBox="1">
                <a:spLocks noRot="1" noChangeAspect="1" noMove="1" noResize="1" noEditPoints="1" noAdjustHandles="1" noChangeArrowheads="1" noChangeShapeType="1" noTextEdit="1"/>
              </p:cNvSpPr>
              <p:nvPr/>
            </p:nvSpPr>
            <p:spPr>
              <a:xfrm>
                <a:off x="0" y="1628800"/>
                <a:ext cx="9144000" cy="1009315"/>
              </a:xfrm>
              <a:prstGeom prst="rect">
                <a:avLst/>
              </a:prstGeom>
              <a:blipFill rotWithShape="1">
                <a:blip r:embed="rId3"/>
                <a:stretch>
                  <a:fillRect l="-667"/>
                </a:stretch>
              </a:blipFill>
            </p:spPr>
            <p:txBody>
              <a:bodyPr/>
              <a:lstStyle/>
              <a:p>
                <a:r>
                  <a:rPr lang="nl-NL">
                    <a:noFill/>
                  </a:rPr>
                  <a:t> </a:t>
                </a:r>
              </a:p>
            </p:txBody>
          </p:sp>
        </mc:Fallback>
      </mc:AlternateContent>
      <p:sp>
        <p:nvSpPr>
          <p:cNvPr id="12" name="Tekstvak 11"/>
          <p:cNvSpPr txBox="1"/>
          <p:nvPr/>
        </p:nvSpPr>
        <p:spPr>
          <a:xfrm>
            <a:off x="-16935" y="2921168"/>
            <a:ext cx="9144000" cy="1015663"/>
          </a:xfrm>
          <a:prstGeom prst="rect">
            <a:avLst/>
          </a:prstGeom>
          <a:noFill/>
        </p:spPr>
        <p:txBody>
          <a:bodyPr wrap="square" rtlCol="0">
            <a:spAutoFit/>
          </a:bodyPr>
          <a:lstStyle/>
          <a:p>
            <a:pPr lvl="0"/>
            <a:r>
              <a:rPr lang="nl-NL" sz="2000" dirty="0"/>
              <a:t>B	De (negatieve) elektronen bewegen naar rechts, dus is de ‘stroomrichting’ naar links. De lorentzkracht is omhoog, dus is de richting van het magnetisch veld het papier uit.</a:t>
            </a:r>
          </a:p>
        </p:txBody>
      </p:sp>
      <p:grpSp>
        <p:nvGrpSpPr>
          <p:cNvPr id="3" name="Groep 2"/>
          <p:cNvGrpSpPr/>
          <p:nvPr/>
        </p:nvGrpSpPr>
        <p:grpSpPr>
          <a:xfrm>
            <a:off x="18964" y="1077886"/>
            <a:ext cx="9144001" cy="5145734"/>
            <a:chOff x="-1" y="875555"/>
            <a:chExt cx="9144001" cy="5145734"/>
          </a:xfrm>
          <a:solidFill>
            <a:schemeClr val="tx2">
              <a:lumMod val="40000"/>
              <a:lumOff val="60000"/>
            </a:schemeClr>
          </a:solidFill>
        </p:grpSpPr>
        <p:pic>
          <p:nvPicPr>
            <p:cNvPr id="4710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0420" t="44414" r="69465" b="32510"/>
            <a:stretch/>
          </p:blipFill>
          <p:spPr bwMode="auto">
            <a:xfrm rot="10800000">
              <a:off x="808619" y="914399"/>
              <a:ext cx="7491925" cy="4976565"/>
            </a:xfrm>
            <a:prstGeom prst="rect">
              <a:avLst/>
            </a:prstGeom>
            <a:grpFill/>
            <a:ln w="9525">
              <a:solidFill>
                <a:schemeClr val="tx1"/>
              </a:solidFill>
              <a:miter lim="800000"/>
              <a:headEnd/>
              <a:tailEnd/>
            </a:ln>
            <a:extLst/>
          </p:spPr>
        </p:pic>
        <p:sp>
          <p:nvSpPr>
            <p:cNvPr id="8" name="Rectangle 4"/>
            <p:cNvSpPr>
              <a:spLocks noChangeArrowheads="1"/>
            </p:cNvSpPr>
            <p:nvPr/>
          </p:nvSpPr>
          <p:spPr bwMode="auto">
            <a:xfrm>
              <a:off x="-1" y="914401"/>
              <a:ext cx="826037" cy="5106888"/>
            </a:xfrm>
            <a:prstGeom prst="rect">
              <a:avLst/>
            </a:prstGeom>
            <a:grpFill/>
            <a:ln w="9525">
              <a:solidFill>
                <a:schemeClr val="tx2">
                  <a:lumMod val="40000"/>
                  <a:lumOff val="60000"/>
                </a:schemeClr>
              </a:solidFill>
              <a:miter lim="800000"/>
              <a:headEnd/>
              <a:tailEnd/>
            </a:ln>
            <a:effectLst/>
          </p:spPr>
          <p:txBody>
            <a:bodyPr wrap="none" anchor="ctr"/>
            <a:lstStyle/>
            <a:p>
              <a:pPr algn="ctr">
                <a:defRPr/>
              </a:pPr>
              <a:endParaRPr lang="nl-NL"/>
            </a:p>
          </p:txBody>
        </p:sp>
        <p:sp>
          <p:nvSpPr>
            <p:cNvPr id="9" name="Rectangle 4"/>
            <p:cNvSpPr>
              <a:spLocks noChangeArrowheads="1"/>
            </p:cNvSpPr>
            <p:nvPr/>
          </p:nvSpPr>
          <p:spPr bwMode="auto">
            <a:xfrm>
              <a:off x="8317963" y="875555"/>
              <a:ext cx="826037" cy="5145733"/>
            </a:xfrm>
            <a:prstGeom prst="rect">
              <a:avLst/>
            </a:prstGeom>
            <a:grpFill/>
            <a:ln w="9525">
              <a:solidFill>
                <a:schemeClr val="tx2">
                  <a:lumMod val="40000"/>
                  <a:lumOff val="60000"/>
                </a:schemeClr>
              </a:solidFill>
              <a:miter lim="800000"/>
              <a:headEnd/>
              <a:tailEnd/>
            </a:ln>
            <a:effectLst/>
          </p:spPr>
          <p:txBody>
            <a:bodyPr wrap="none" anchor="ctr"/>
            <a:lstStyle/>
            <a:p>
              <a:pPr algn="ctr">
                <a:defRPr/>
              </a:pPr>
              <a:endParaRPr lang="nl-NL"/>
            </a:p>
          </p:txBody>
        </p:sp>
      </p:grpSp>
    </p:spTree>
    <p:extLst>
      <p:ext uri="{BB962C8B-B14F-4D97-AF65-F5344CB8AC3E}">
        <p14:creationId xmlns:p14="http://schemas.microsoft.com/office/powerpoint/2010/main" val="214993580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p:txBody>
          <a:bodyPr/>
          <a:lstStyle/>
          <a:p>
            <a:pPr eaLnBrk="1" hangingPunct="1"/>
            <a:endParaRPr lang="nl-NL"/>
          </a:p>
        </p:txBody>
      </p:sp>
      <p:sp>
        <p:nvSpPr>
          <p:cNvPr id="23555" name="Rectangle 3"/>
          <p:cNvSpPr>
            <a:spLocks noGrp="1" noChangeArrowheads="1"/>
          </p:cNvSpPr>
          <p:nvPr>
            <p:ph type="subTitle" idx="1"/>
          </p:nvPr>
        </p:nvSpPr>
        <p:spPr/>
        <p:txBody>
          <a:bodyPr/>
          <a:lstStyle/>
          <a:p>
            <a:pPr eaLnBrk="1" hangingPunct="1"/>
            <a:endParaRPr lang="nl-NL"/>
          </a:p>
        </p:txBody>
      </p:sp>
      <p:sp>
        <p:nvSpPr>
          <p:cNvPr id="23556" name="Rectangle 4"/>
          <p:cNvSpPr>
            <a:spLocks noChangeArrowheads="1"/>
          </p:cNvSpPr>
          <p:nvPr/>
        </p:nvSpPr>
        <p:spPr bwMode="auto">
          <a:xfrm>
            <a:off x="22417" y="0"/>
            <a:ext cx="9144000" cy="6858000"/>
          </a:xfrm>
          <a:prstGeom prst="rect">
            <a:avLst/>
          </a:prstGeom>
          <a:solidFill>
            <a:srgbClr val="FFCCFF"/>
          </a:solidFill>
          <a:ln w="9525">
            <a:solidFill>
              <a:srgbClr val="FF99FF"/>
            </a:solidFill>
            <a:miter lim="800000"/>
            <a:headEnd/>
            <a:tailEnd/>
          </a:ln>
        </p:spPr>
        <p:txBody>
          <a:bodyPr wrap="none" anchor="ctr"/>
          <a:lstStyle/>
          <a:p>
            <a:endParaRPr lang="nl-NL"/>
          </a:p>
        </p:txBody>
      </p:sp>
      <p:sp>
        <p:nvSpPr>
          <p:cNvPr id="23557" name="Rectangle 5"/>
          <p:cNvSpPr>
            <a:spLocks noChangeArrowheads="1"/>
          </p:cNvSpPr>
          <p:nvPr/>
        </p:nvSpPr>
        <p:spPr bwMode="auto">
          <a:xfrm>
            <a:off x="0" y="0"/>
            <a:ext cx="1042988" cy="6858000"/>
          </a:xfrm>
          <a:prstGeom prst="rect">
            <a:avLst/>
          </a:prstGeom>
          <a:solidFill>
            <a:srgbClr val="7030A0"/>
          </a:solidFill>
          <a:ln w="9525">
            <a:solidFill>
              <a:srgbClr val="7030A0"/>
            </a:solidFill>
            <a:miter lim="800000"/>
            <a:headEnd/>
            <a:tailEnd/>
          </a:ln>
        </p:spPr>
        <p:txBody>
          <a:bodyPr wrap="none" anchor="ctr"/>
          <a:lstStyle/>
          <a:p>
            <a:endParaRPr lang="nl-NL"/>
          </a:p>
        </p:txBody>
      </p:sp>
      <p:sp>
        <p:nvSpPr>
          <p:cNvPr id="23558" name="Rectangle 6"/>
          <p:cNvSpPr>
            <a:spLocks noChangeArrowheads="1"/>
          </p:cNvSpPr>
          <p:nvPr/>
        </p:nvSpPr>
        <p:spPr bwMode="auto">
          <a:xfrm>
            <a:off x="-1" y="0"/>
            <a:ext cx="9166417" cy="908720"/>
          </a:xfrm>
          <a:prstGeom prst="rect">
            <a:avLst/>
          </a:prstGeom>
          <a:solidFill>
            <a:srgbClr val="7030A0"/>
          </a:solidFill>
          <a:ln w="9525">
            <a:solidFill>
              <a:srgbClr val="7030A0"/>
            </a:solidFill>
            <a:miter lim="800000"/>
            <a:headEnd/>
            <a:tailEnd/>
          </a:ln>
        </p:spPr>
        <p:txBody>
          <a:bodyPr wrap="none" anchor="ctr"/>
          <a:lstStyle/>
          <a:p>
            <a:endParaRPr lang="nl-NL"/>
          </a:p>
        </p:txBody>
      </p:sp>
      <p:sp>
        <p:nvSpPr>
          <p:cNvPr id="13320" name="Text Box 8"/>
          <p:cNvSpPr txBox="1">
            <a:spLocks noChangeArrowheads="1"/>
          </p:cNvSpPr>
          <p:nvPr/>
        </p:nvSpPr>
        <p:spPr bwMode="auto">
          <a:xfrm>
            <a:off x="1116013" y="260350"/>
            <a:ext cx="7812087"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eaLnBrk="1" hangingPunct="1">
              <a:spcBef>
                <a:spcPct val="50000"/>
              </a:spcBef>
              <a:defRPr/>
            </a:pPr>
            <a:r>
              <a:rPr lang="nl-NL" sz="3200" b="1" cap="all" dirty="0">
                <a:latin typeface="Comic Sans MS" pitchFamily="66" charset="0"/>
              </a:rPr>
              <a:t>DEFINITIE ELEKTRISCH VELD</a:t>
            </a:r>
          </a:p>
        </p:txBody>
      </p:sp>
      <p:grpSp>
        <p:nvGrpSpPr>
          <p:cNvPr id="2" name="Group 2"/>
          <p:cNvGrpSpPr>
            <a:grpSpLocks/>
          </p:cNvGrpSpPr>
          <p:nvPr/>
        </p:nvGrpSpPr>
        <p:grpSpPr bwMode="auto">
          <a:xfrm>
            <a:off x="6681188" y="1263772"/>
            <a:ext cx="2279733" cy="2243389"/>
            <a:chOff x="6912" y="9180"/>
            <a:chExt cx="4131" cy="3420"/>
          </a:xfrm>
        </p:grpSpPr>
        <p:grpSp>
          <p:nvGrpSpPr>
            <p:cNvPr id="3" name="Group 3"/>
            <p:cNvGrpSpPr>
              <a:grpSpLocks/>
            </p:cNvGrpSpPr>
            <p:nvPr/>
          </p:nvGrpSpPr>
          <p:grpSpPr bwMode="auto">
            <a:xfrm>
              <a:off x="6912" y="9180"/>
              <a:ext cx="4131" cy="3420"/>
              <a:chOff x="5056" y="-220"/>
              <a:chExt cx="936" cy="900"/>
            </a:xfrm>
          </p:grpSpPr>
          <p:sp>
            <p:nvSpPr>
              <p:cNvPr id="13" name="Arc 4"/>
              <p:cNvSpPr>
                <a:spLocks/>
              </p:cNvSpPr>
              <p:nvPr/>
            </p:nvSpPr>
            <p:spPr bwMode="auto">
              <a:xfrm>
                <a:off x="5056" y="-112"/>
                <a:ext cx="252" cy="79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4" name="Arc 5"/>
              <p:cNvSpPr>
                <a:spLocks/>
              </p:cNvSpPr>
              <p:nvPr/>
            </p:nvSpPr>
            <p:spPr bwMode="auto">
              <a:xfrm flipH="1">
                <a:off x="5740" y="-112"/>
                <a:ext cx="252" cy="79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5" name="Line 6"/>
              <p:cNvSpPr>
                <a:spLocks noChangeShapeType="1"/>
              </p:cNvSpPr>
              <p:nvPr/>
            </p:nvSpPr>
            <p:spPr bwMode="auto">
              <a:xfrm>
                <a:off x="5524" y="-220"/>
                <a:ext cx="0" cy="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6" name="Oval 7"/>
              <p:cNvSpPr>
                <a:spLocks noChangeArrowheads="1"/>
              </p:cNvSpPr>
              <p:nvPr/>
            </p:nvSpPr>
            <p:spPr bwMode="auto">
              <a:xfrm>
                <a:off x="5668" y="-40"/>
                <a:ext cx="36" cy="3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7" name="AutoShape 8"/>
              <p:cNvSpPr>
                <a:spLocks noChangeArrowheads="1"/>
              </p:cNvSpPr>
              <p:nvPr/>
            </p:nvSpPr>
            <p:spPr bwMode="auto">
              <a:xfrm rot="679801">
                <a:off x="5632" y="-4"/>
                <a:ext cx="36" cy="288"/>
              </a:xfrm>
              <a:prstGeom prst="downArrow">
                <a:avLst>
                  <a:gd name="adj1" fmla="val 50000"/>
                  <a:gd name="adj2" fmla="val 200000"/>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8" name="Oval 9"/>
              <p:cNvSpPr>
                <a:spLocks noChangeArrowheads="1"/>
              </p:cNvSpPr>
              <p:nvPr/>
            </p:nvSpPr>
            <p:spPr bwMode="auto">
              <a:xfrm>
                <a:off x="5344" y="-40"/>
                <a:ext cx="36" cy="36"/>
              </a:xfrm>
              <a:prstGeom prst="ellipse">
                <a:avLst/>
              </a:prstGeom>
              <a:noFill/>
              <a:ln w="9525">
                <a:solidFill>
                  <a:srgbClr val="000000"/>
                </a:solidFill>
                <a:round/>
                <a:headEnd/>
                <a:tailEnd/>
              </a:ln>
              <a:extLst>
                <a:ext uri="{909E8E84-426E-40DD-AFC4-6F175D3DCCD1}">
                  <a14:hiddenFill xmlns:a14="http://schemas.microsoft.com/office/drawing/2010/main">
                    <a:solidFill>
                      <a:srgbClr val="000000"/>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9" name="AutoShape 10"/>
              <p:cNvSpPr>
                <a:spLocks noChangeArrowheads="1"/>
              </p:cNvSpPr>
              <p:nvPr/>
            </p:nvSpPr>
            <p:spPr bwMode="auto">
              <a:xfrm rot="20920199" flipH="1">
                <a:off x="5359" y="-3"/>
                <a:ext cx="39" cy="72"/>
              </a:xfrm>
              <a:prstGeom prst="downArrow">
                <a:avLst>
                  <a:gd name="adj1" fmla="val 50000"/>
                  <a:gd name="adj2" fmla="val 46154"/>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nl-NL"/>
              </a:p>
            </p:txBody>
          </p:sp>
        </p:grpSp>
        <p:grpSp>
          <p:nvGrpSpPr>
            <p:cNvPr id="4" name="Group 11"/>
            <p:cNvGrpSpPr>
              <a:grpSpLocks/>
            </p:cNvGrpSpPr>
            <p:nvPr/>
          </p:nvGrpSpPr>
          <p:grpSpPr bwMode="auto">
            <a:xfrm>
              <a:off x="6912" y="9900"/>
              <a:ext cx="4131" cy="900"/>
              <a:chOff x="6912" y="8100"/>
              <a:chExt cx="4140" cy="900"/>
            </a:xfrm>
          </p:grpSpPr>
          <p:sp>
            <p:nvSpPr>
              <p:cNvPr id="11" name="Arc 12"/>
              <p:cNvSpPr>
                <a:spLocks/>
              </p:cNvSpPr>
              <p:nvPr/>
            </p:nvSpPr>
            <p:spPr bwMode="auto">
              <a:xfrm>
                <a:off x="8892" y="8100"/>
                <a:ext cx="2160" cy="9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cap="rnd">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 name="Arc 13"/>
              <p:cNvSpPr>
                <a:spLocks/>
              </p:cNvSpPr>
              <p:nvPr/>
            </p:nvSpPr>
            <p:spPr bwMode="auto">
              <a:xfrm flipH="1">
                <a:off x="6912" y="8100"/>
                <a:ext cx="2160" cy="9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cap="rnd">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grpSp>
        <p:grpSp>
          <p:nvGrpSpPr>
            <p:cNvPr id="5" name="Group 14"/>
            <p:cNvGrpSpPr>
              <a:grpSpLocks/>
            </p:cNvGrpSpPr>
            <p:nvPr/>
          </p:nvGrpSpPr>
          <p:grpSpPr bwMode="auto">
            <a:xfrm>
              <a:off x="7812" y="12240"/>
              <a:ext cx="2340" cy="180"/>
              <a:chOff x="6912" y="8100"/>
              <a:chExt cx="4140" cy="900"/>
            </a:xfrm>
          </p:grpSpPr>
          <p:sp>
            <p:nvSpPr>
              <p:cNvPr id="9" name="Arc 15"/>
              <p:cNvSpPr>
                <a:spLocks/>
              </p:cNvSpPr>
              <p:nvPr/>
            </p:nvSpPr>
            <p:spPr bwMode="auto">
              <a:xfrm>
                <a:off x="8892" y="8100"/>
                <a:ext cx="2160" cy="9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cap="rnd">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 name="Arc 16"/>
              <p:cNvSpPr>
                <a:spLocks/>
              </p:cNvSpPr>
              <p:nvPr/>
            </p:nvSpPr>
            <p:spPr bwMode="auto">
              <a:xfrm flipH="1">
                <a:off x="6912" y="8100"/>
                <a:ext cx="2160" cy="9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cap="rnd">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grpSp>
        <p:grpSp>
          <p:nvGrpSpPr>
            <p:cNvPr id="6" name="Group 17"/>
            <p:cNvGrpSpPr>
              <a:grpSpLocks/>
            </p:cNvGrpSpPr>
            <p:nvPr/>
          </p:nvGrpSpPr>
          <p:grpSpPr bwMode="auto">
            <a:xfrm>
              <a:off x="7452" y="11340"/>
              <a:ext cx="3060" cy="540"/>
              <a:chOff x="6912" y="8100"/>
              <a:chExt cx="4140" cy="900"/>
            </a:xfrm>
          </p:grpSpPr>
          <p:sp>
            <p:nvSpPr>
              <p:cNvPr id="7" name="Arc 18"/>
              <p:cNvSpPr>
                <a:spLocks/>
              </p:cNvSpPr>
              <p:nvPr/>
            </p:nvSpPr>
            <p:spPr bwMode="auto">
              <a:xfrm>
                <a:off x="8892" y="8100"/>
                <a:ext cx="2160" cy="9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cap="rnd">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 name="Arc 19"/>
              <p:cNvSpPr>
                <a:spLocks/>
              </p:cNvSpPr>
              <p:nvPr/>
            </p:nvSpPr>
            <p:spPr bwMode="auto">
              <a:xfrm flipH="1">
                <a:off x="6912" y="8100"/>
                <a:ext cx="2160" cy="9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cap="rnd">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grpSp>
      </p:grpSp>
      <p:sp>
        <p:nvSpPr>
          <p:cNvPr id="20" name="Rectangle 2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graphicFrame>
        <p:nvGraphicFramePr>
          <p:cNvPr id="21" name="Object 20"/>
          <p:cNvGraphicFramePr>
            <a:graphicFrameLocks noChangeAspect="1"/>
          </p:cNvGraphicFramePr>
          <p:nvPr>
            <p:extLst>
              <p:ext uri="{D42A27DB-BD31-4B8C-83A1-F6EECF244321}">
                <p14:modId xmlns:p14="http://schemas.microsoft.com/office/powerpoint/2010/main" val="3331423006"/>
              </p:ext>
            </p:extLst>
          </p:nvPr>
        </p:nvGraphicFramePr>
        <p:xfrm>
          <a:off x="3563888" y="1520019"/>
          <a:ext cx="1320792" cy="943423"/>
        </p:xfrm>
        <a:graphic>
          <a:graphicData uri="http://schemas.openxmlformats.org/presentationml/2006/ole">
            <mc:AlternateContent xmlns:mc="http://schemas.openxmlformats.org/markup-compatibility/2006">
              <mc:Choice xmlns:v="urn:schemas-microsoft-com:vml" Requires="v">
                <p:oleObj spid="_x0000_s8323" name="Vergelijking" r:id="rId3" imgW="596900" imgH="431800" progId="Equation.3">
                  <p:embed/>
                </p:oleObj>
              </mc:Choice>
              <mc:Fallback>
                <p:oleObj name="Vergelijking" r:id="rId3" imgW="596900" imgH="431800" progId="Equation.3">
                  <p:embed/>
                  <p:pic>
                    <p:nvPicPr>
                      <p:cNvPr id="21" name="Object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1520019"/>
                        <a:ext cx="1320792" cy="943423"/>
                      </a:xfrm>
                      <a:prstGeom prst="rect">
                        <a:avLst/>
                      </a:prstGeom>
                      <a:noFill/>
                    </p:spPr>
                  </p:pic>
                </p:oleObj>
              </mc:Fallback>
            </mc:AlternateContent>
          </a:graphicData>
        </a:graphic>
      </p:graphicFrame>
      <p:sp>
        <p:nvSpPr>
          <p:cNvPr id="22" name="Rectangle 2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24" name="Rectangle 2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grpSp>
        <p:nvGrpSpPr>
          <p:cNvPr id="32" name="Groep 31"/>
          <p:cNvGrpSpPr/>
          <p:nvPr/>
        </p:nvGrpSpPr>
        <p:grpSpPr>
          <a:xfrm>
            <a:off x="1937931" y="4476273"/>
            <a:ext cx="6549767" cy="706438"/>
            <a:chOff x="1691680" y="4371925"/>
            <a:chExt cx="6549767" cy="706438"/>
          </a:xfrm>
        </p:grpSpPr>
        <p:graphicFrame>
          <p:nvGraphicFramePr>
            <p:cNvPr id="26" name="Object 25"/>
            <p:cNvGraphicFramePr>
              <a:graphicFrameLocks noChangeAspect="1"/>
            </p:cNvGraphicFramePr>
            <p:nvPr>
              <p:extLst>
                <p:ext uri="{D42A27DB-BD31-4B8C-83A1-F6EECF244321}">
                  <p14:modId xmlns:p14="http://schemas.microsoft.com/office/powerpoint/2010/main" val="3319401230"/>
                </p:ext>
              </p:extLst>
            </p:nvPr>
          </p:nvGraphicFramePr>
          <p:xfrm>
            <a:off x="1691680" y="4371925"/>
            <a:ext cx="3748087" cy="706438"/>
          </p:xfrm>
          <a:graphic>
            <a:graphicData uri="http://schemas.openxmlformats.org/presentationml/2006/ole">
              <mc:AlternateContent xmlns:mc="http://schemas.openxmlformats.org/markup-compatibility/2006">
                <mc:Choice xmlns:v="urn:schemas-microsoft-com:vml" Requires="v">
                  <p:oleObj spid="_x0000_s8324" name="Vergelijking" r:id="rId5" imgW="2273300" imgH="431800" progId="Equation.3">
                    <p:embed/>
                  </p:oleObj>
                </mc:Choice>
                <mc:Fallback>
                  <p:oleObj name="Vergelijking" r:id="rId5" imgW="2273300" imgH="431800" progId="Equation.3">
                    <p:embed/>
                    <p:pic>
                      <p:nvPicPr>
                        <p:cNvPr id="26" name="Object 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1680" y="4371925"/>
                          <a:ext cx="3748087"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4022553299"/>
                </p:ext>
              </p:extLst>
            </p:nvPr>
          </p:nvGraphicFramePr>
          <p:xfrm>
            <a:off x="7209572" y="4388817"/>
            <a:ext cx="1031875" cy="528637"/>
          </p:xfrm>
          <a:graphic>
            <a:graphicData uri="http://schemas.openxmlformats.org/presentationml/2006/ole">
              <mc:AlternateContent xmlns:mc="http://schemas.openxmlformats.org/markup-compatibility/2006">
                <mc:Choice xmlns:v="urn:schemas-microsoft-com:vml" Requires="v">
                  <p:oleObj spid="_x0000_s8325" name="Vergelijking" r:id="rId7" imgW="761669" imgH="393529" progId="Equation.3">
                    <p:embed/>
                  </p:oleObj>
                </mc:Choice>
                <mc:Fallback>
                  <p:oleObj name="Vergelijking" r:id="rId7" imgW="761669" imgH="393529" progId="Equation.3">
                    <p:embed/>
                    <p:pic>
                      <p:nvPicPr>
                        <p:cNvPr id="27" name="Object 2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09572" y="4388817"/>
                          <a:ext cx="1031875"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9" name="Rechte verbindingslijn met pijl 28"/>
            <p:cNvCxnSpPr/>
            <p:nvPr/>
          </p:nvCxnSpPr>
          <p:spPr>
            <a:xfrm>
              <a:off x="5923328" y="4653136"/>
              <a:ext cx="792088"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0" name="Tekstvak 29"/>
          <p:cNvSpPr txBox="1"/>
          <p:nvPr/>
        </p:nvSpPr>
        <p:spPr>
          <a:xfrm>
            <a:off x="1119639" y="1052444"/>
            <a:ext cx="5473228" cy="2308324"/>
          </a:xfrm>
          <a:prstGeom prst="rect">
            <a:avLst/>
          </a:prstGeom>
          <a:noFill/>
        </p:spPr>
        <p:txBody>
          <a:bodyPr wrap="square" rtlCol="0">
            <a:spAutoFit/>
          </a:bodyPr>
          <a:lstStyle/>
          <a:p>
            <a:r>
              <a:rPr lang="nl-NL" dirty="0">
                <a:solidFill>
                  <a:srgbClr val="FF0000"/>
                </a:solidFill>
              </a:rPr>
              <a:t>Elektrische veldsterkte E is de kracht op een testlading:</a:t>
            </a:r>
          </a:p>
          <a:p>
            <a:endParaRPr lang="nl-NL" dirty="0">
              <a:solidFill>
                <a:srgbClr val="7030A0"/>
              </a:solidFill>
            </a:endParaRPr>
          </a:p>
          <a:p>
            <a:endParaRPr lang="nl-NL" dirty="0">
              <a:solidFill>
                <a:srgbClr val="7030A0"/>
              </a:solidFill>
            </a:endParaRPr>
          </a:p>
          <a:p>
            <a:endParaRPr lang="nl-NL" dirty="0">
              <a:solidFill>
                <a:srgbClr val="7030A0"/>
              </a:solidFill>
            </a:endParaRPr>
          </a:p>
          <a:p>
            <a:endParaRPr lang="nl-NL" dirty="0">
              <a:solidFill>
                <a:srgbClr val="7030A0"/>
              </a:solidFill>
            </a:endParaRPr>
          </a:p>
          <a:p>
            <a:r>
              <a:rPr lang="nl-NL" dirty="0">
                <a:solidFill>
                  <a:srgbClr val="7030A0"/>
                </a:solidFill>
              </a:rPr>
              <a:t>Lading 2 keer zo groot, dus kracht 2 keer zo groot. Vast is de sterkte van het veld. Lijkt op g: de kracht op een test-massa in het zwaartekrachtsveld.</a:t>
            </a:r>
          </a:p>
        </p:txBody>
      </p:sp>
      <p:sp>
        <p:nvSpPr>
          <p:cNvPr id="31" name="Tekstvak 30"/>
          <p:cNvSpPr txBox="1"/>
          <p:nvPr/>
        </p:nvSpPr>
        <p:spPr>
          <a:xfrm>
            <a:off x="1213089" y="3536831"/>
            <a:ext cx="7906785" cy="2585323"/>
          </a:xfrm>
          <a:prstGeom prst="rect">
            <a:avLst/>
          </a:prstGeom>
          <a:noFill/>
        </p:spPr>
        <p:txBody>
          <a:bodyPr wrap="square" rtlCol="0">
            <a:spAutoFit/>
          </a:bodyPr>
          <a:lstStyle/>
          <a:p>
            <a:r>
              <a:rPr lang="nl-NL" dirty="0">
                <a:solidFill>
                  <a:srgbClr val="7030A0"/>
                </a:solidFill>
              </a:rPr>
              <a:t>Vertaling in energiebegrip is mogelijk:</a:t>
            </a:r>
          </a:p>
          <a:p>
            <a:r>
              <a:rPr lang="nl-NL" dirty="0">
                <a:solidFill>
                  <a:srgbClr val="7030A0"/>
                </a:solidFill>
              </a:rPr>
              <a:t>Spanningsverschil </a:t>
            </a:r>
            <a:r>
              <a:rPr lang="el-GR" dirty="0">
                <a:solidFill>
                  <a:srgbClr val="7030A0"/>
                </a:solidFill>
              </a:rPr>
              <a:t>Δ</a:t>
            </a:r>
            <a:r>
              <a:rPr lang="nl-NL" dirty="0">
                <a:solidFill>
                  <a:srgbClr val="7030A0"/>
                </a:solidFill>
              </a:rPr>
              <a:t>U  tussen twee punten is de arbeid op een testlading als deze over een afstand </a:t>
            </a:r>
            <a:r>
              <a:rPr lang="el-GR" dirty="0">
                <a:solidFill>
                  <a:srgbClr val="7030A0"/>
                </a:solidFill>
              </a:rPr>
              <a:t>Δ</a:t>
            </a:r>
            <a:r>
              <a:rPr lang="nl-NL" dirty="0">
                <a:solidFill>
                  <a:srgbClr val="7030A0"/>
                </a:solidFill>
              </a:rPr>
              <a:t>s verplaatst wordt: </a:t>
            </a:r>
          </a:p>
          <a:p>
            <a:endParaRPr lang="nl-NL" dirty="0">
              <a:solidFill>
                <a:srgbClr val="7030A0"/>
              </a:solidFill>
            </a:endParaRPr>
          </a:p>
          <a:p>
            <a:endParaRPr lang="nl-NL" dirty="0">
              <a:solidFill>
                <a:srgbClr val="7030A0"/>
              </a:solidFill>
            </a:endParaRPr>
          </a:p>
          <a:p>
            <a:endParaRPr lang="nl-NL" dirty="0">
              <a:solidFill>
                <a:srgbClr val="7030A0"/>
              </a:solidFill>
            </a:endParaRPr>
          </a:p>
          <a:p>
            <a:r>
              <a:rPr lang="nl-NL" dirty="0">
                <a:solidFill>
                  <a:srgbClr val="FF0000"/>
                </a:solidFill>
              </a:rPr>
              <a:t>Jij gaat in het practicum het elektrisch veld E van een aantal geleiders opmeten door spanningsverschillen tussen naburige punten te bepalen</a:t>
            </a:r>
            <a:r>
              <a:rPr lang="nl-NL" dirty="0">
                <a:solidFill>
                  <a:srgbClr val="7030A0"/>
                </a:solidFill>
              </a:rPr>
              <a:t>. </a:t>
            </a:r>
          </a:p>
          <a:p>
            <a:endParaRPr lang="nl-NL" dirty="0"/>
          </a:p>
        </p:txBody>
      </p:sp>
      <p:sp>
        <p:nvSpPr>
          <p:cNvPr id="38" name="Rectangle 6"/>
          <p:cNvSpPr>
            <a:spLocks noChangeArrowheads="1"/>
          </p:cNvSpPr>
          <p:nvPr/>
        </p:nvSpPr>
        <p:spPr bwMode="auto">
          <a:xfrm>
            <a:off x="-1" y="5949280"/>
            <a:ext cx="9166417" cy="908720"/>
          </a:xfrm>
          <a:prstGeom prst="rect">
            <a:avLst/>
          </a:prstGeom>
          <a:solidFill>
            <a:srgbClr val="7030A0"/>
          </a:solidFill>
          <a:ln w="9525">
            <a:solidFill>
              <a:srgbClr val="7030A0"/>
            </a:solidFill>
            <a:miter lim="800000"/>
            <a:headEnd/>
            <a:tailEnd/>
          </a:ln>
        </p:spPr>
        <p:txBody>
          <a:bodyPr wrap="none" anchor="ctr"/>
          <a:lstStyle/>
          <a:p>
            <a:endParaRPr lang="nl-NL"/>
          </a:p>
        </p:txBody>
      </p:sp>
    </p:spTree>
    <p:extLst>
      <p:ext uri="{BB962C8B-B14F-4D97-AF65-F5344CB8AC3E}">
        <p14:creationId xmlns:p14="http://schemas.microsoft.com/office/powerpoint/2010/main" val="2407018491"/>
      </p:ext>
    </p:extLst>
  </p:cSld>
  <p:clrMapOvr>
    <a:masterClrMapping/>
  </p:clrMapOvr>
  <p:transition spd="slow">
    <p:pull/>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0" y="0"/>
            <a:ext cx="9144000" cy="1124744"/>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defRPr/>
            </a:pPr>
            <a:endParaRPr lang="nl-NL"/>
          </a:p>
        </p:txBody>
      </p:sp>
      <p:sp>
        <p:nvSpPr>
          <p:cNvPr id="41988" name="Text Box 5"/>
          <p:cNvSpPr txBox="1">
            <a:spLocks noChangeArrowheads="1"/>
          </p:cNvSpPr>
          <p:nvPr/>
        </p:nvSpPr>
        <p:spPr bwMode="auto">
          <a:xfrm>
            <a:off x="24788" y="267056"/>
            <a:ext cx="9144000" cy="650875"/>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algn="ctr" eaLnBrk="1" hangingPunct="1">
              <a:spcBef>
                <a:spcPct val="50000"/>
              </a:spcBef>
              <a:defRPr/>
            </a:pPr>
            <a:r>
              <a:rPr lang="nl-NL" sz="3600" b="1" dirty="0">
                <a:solidFill>
                  <a:schemeClr val="bg1"/>
                </a:solidFill>
                <a:latin typeface="Comic Sans MS" pitchFamily="66" charset="0"/>
              </a:rPr>
              <a:t>SOM 83 &amp; 85     INSTAPVRAGEN</a:t>
            </a:r>
          </a:p>
        </p:txBody>
      </p:sp>
      <p:sp>
        <p:nvSpPr>
          <p:cNvPr id="41990" name="Rectangle 4"/>
          <p:cNvSpPr>
            <a:spLocks noChangeArrowheads="1"/>
          </p:cNvSpPr>
          <p:nvPr/>
        </p:nvSpPr>
        <p:spPr bwMode="auto">
          <a:xfrm>
            <a:off x="0" y="6021288"/>
            <a:ext cx="9144000" cy="836712"/>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lgn="ctr">
              <a:defRPr/>
            </a:pPr>
            <a:endParaRPr lang="nl-NL"/>
          </a:p>
        </p:txBody>
      </p:sp>
      <mc:AlternateContent xmlns:mc="http://schemas.openxmlformats.org/markup-compatibility/2006" xmlns:a14="http://schemas.microsoft.com/office/drawing/2010/main">
        <mc:Choice Requires="a14">
          <p:sp>
            <p:nvSpPr>
              <p:cNvPr id="2" name="Tekstvak 1"/>
              <p:cNvSpPr txBox="1"/>
              <p:nvPr/>
            </p:nvSpPr>
            <p:spPr>
              <a:xfrm>
                <a:off x="-12758" y="1268760"/>
                <a:ext cx="8964488" cy="1259768"/>
              </a:xfrm>
              <a:prstGeom prst="rect">
                <a:avLst/>
              </a:prstGeom>
              <a:noFill/>
            </p:spPr>
            <p:txBody>
              <a:bodyPr wrap="square" rtlCol="0">
                <a:spAutoFit/>
              </a:bodyPr>
              <a:lstStyle/>
              <a:p>
                <a:pPr lvl="0"/>
                <a:endParaRPr lang="nl-NL" sz="1200" b="1" dirty="0"/>
              </a:p>
              <a:p>
                <a:pPr lvl="0"/>
                <a:r>
                  <a:rPr lang="nl-NL" sz="2400" b="1" dirty="0"/>
                  <a:t>83 	VERSNELD DEUTERON</a:t>
                </a:r>
              </a:p>
              <a:p>
                <a:pPr lvl="0"/>
                <a:r>
                  <a:rPr lang="nl-NL" sz="2000" dirty="0"/>
                  <a:t>A	</a:t>
                </a:r>
                <a14:m>
                  <m:oMath xmlns:m="http://schemas.openxmlformats.org/officeDocument/2006/math">
                    <m:r>
                      <a:rPr lang="nl-NL" sz="2000" b="0" i="1">
                        <a:latin typeface="Cambria Math"/>
                      </a:rPr>
                      <m:t>𝑞</m:t>
                    </m:r>
                    <m:r>
                      <a:rPr lang="nl-NL" sz="2000" b="0" i="1">
                        <a:latin typeface="Cambria Math"/>
                      </a:rPr>
                      <m:t>∙</m:t>
                    </m:r>
                    <m:r>
                      <a:rPr lang="nl-NL" sz="2000" b="0" i="1">
                        <a:latin typeface="Cambria Math"/>
                      </a:rPr>
                      <m:t>𝑈</m:t>
                    </m:r>
                    <m:r>
                      <a:rPr lang="nl-NL" sz="2000" b="0" i="1">
                        <a:latin typeface="Cambria Math"/>
                      </a:rPr>
                      <m:t>=</m:t>
                    </m:r>
                    <m:f>
                      <m:fPr>
                        <m:ctrlPr>
                          <a:rPr lang="nl-NL" sz="2000" i="1">
                            <a:latin typeface="Cambria Math" panose="02040503050406030204" pitchFamily="18" charset="0"/>
                          </a:rPr>
                        </m:ctrlPr>
                      </m:fPr>
                      <m:num>
                        <m:r>
                          <a:rPr lang="nl-NL" sz="2000" b="0" i="1">
                            <a:latin typeface="Cambria Math"/>
                          </a:rPr>
                          <m:t>1</m:t>
                        </m:r>
                      </m:num>
                      <m:den>
                        <m:r>
                          <a:rPr lang="nl-NL" sz="2000" b="0" i="1">
                            <a:latin typeface="Cambria Math"/>
                          </a:rPr>
                          <m:t>2</m:t>
                        </m:r>
                      </m:den>
                    </m:f>
                    <m:r>
                      <a:rPr lang="nl-NL" sz="2000" b="0" i="1">
                        <a:latin typeface="Cambria Math"/>
                      </a:rPr>
                      <m:t>∙</m:t>
                    </m:r>
                    <m:r>
                      <a:rPr lang="nl-NL" sz="2000" b="0" i="1">
                        <a:latin typeface="Cambria Math"/>
                      </a:rPr>
                      <m:t>𝑚</m:t>
                    </m:r>
                    <m:r>
                      <a:rPr lang="nl-NL" sz="2000" b="0" i="1">
                        <a:latin typeface="Cambria Math"/>
                      </a:rPr>
                      <m:t>∙</m:t>
                    </m:r>
                    <m:sSup>
                      <m:sSupPr>
                        <m:ctrlPr>
                          <a:rPr lang="nl-NL" sz="2000" i="1">
                            <a:latin typeface="Cambria Math" panose="02040503050406030204" pitchFamily="18" charset="0"/>
                          </a:rPr>
                        </m:ctrlPr>
                      </m:sSupPr>
                      <m:e>
                        <m:r>
                          <a:rPr lang="nl-NL" sz="2000" b="0" i="1">
                            <a:latin typeface="Cambria Math"/>
                          </a:rPr>
                          <m:t>𝑣</m:t>
                        </m:r>
                      </m:e>
                      <m:sup>
                        <m:r>
                          <a:rPr lang="nl-NL" sz="2000" b="0" i="1">
                            <a:latin typeface="Cambria Math"/>
                          </a:rPr>
                          <m:t>2</m:t>
                        </m:r>
                      </m:sup>
                    </m:sSup>
                  </m:oMath>
                </a14:m>
                <a:r>
                  <a:rPr lang="nl-NL" sz="2000" dirty="0"/>
                  <a:t> </a:t>
                </a:r>
                <a:r>
                  <a:rPr lang="nl-NL" sz="2000" dirty="0">
                    <a:sym typeface="Wingdings"/>
                  </a:rPr>
                  <a:t></a:t>
                </a:r>
                <a:r>
                  <a:rPr lang="nl-NL" sz="2000" dirty="0"/>
                  <a:t> </a:t>
                </a:r>
                <a14:m>
                  <m:oMath xmlns:m="http://schemas.openxmlformats.org/officeDocument/2006/math">
                    <m:r>
                      <a:rPr lang="nl-NL" sz="2000" b="0" i="1">
                        <a:latin typeface="Cambria Math"/>
                      </a:rPr>
                      <m:t>𝑈</m:t>
                    </m:r>
                    <m:r>
                      <a:rPr lang="nl-NL" sz="2000" b="0" i="1">
                        <a:latin typeface="Cambria Math"/>
                      </a:rPr>
                      <m:t>=</m:t>
                    </m:r>
                    <m:f>
                      <m:fPr>
                        <m:ctrlPr>
                          <a:rPr lang="nl-NL" sz="2000" i="1">
                            <a:latin typeface="Cambria Math" panose="02040503050406030204" pitchFamily="18" charset="0"/>
                          </a:rPr>
                        </m:ctrlPr>
                      </m:fPr>
                      <m:num>
                        <m:r>
                          <a:rPr lang="nl-NL" sz="2000" b="0" i="1">
                            <a:latin typeface="Cambria Math"/>
                          </a:rPr>
                          <m:t>1</m:t>
                        </m:r>
                      </m:num>
                      <m:den>
                        <m:r>
                          <a:rPr lang="nl-NL" sz="2000" b="0" i="1">
                            <a:latin typeface="Cambria Math"/>
                          </a:rPr>
                          <m:t>2</m:t>
                        </m:r>
                      </m:den>
                    </m:f>
                    <m:r>
                      <a:rPr lang="nl-NL" sz="2000" b="0" i="1">
                        <a:latin typeface="Cambria Math"/>
                      </a:rPr>
                      <m:t>∙</m:t>
                    </m:r>
                    <m:f>
                      <m:fPr>
                        <m:ctrlPr>
                          <a:rPr lang="nl-NL" sz="2000" i="1">
                            <a:latin typeface="Cambria Math" panose="02040503050406030204" pitchFamily="18" charset="0"/>
                          </a:rPr>
                        </m:ctrlPr>
                      </m:fPr>
                      <m:num>
                        <m:r>
                          <a:rPr lang="nl-NL" sz="2000" b="0" i="1">
                            <a:latin typeface="Cambria Math"/>
                          </a:rPr>
                          <m:t>𝑚</m:t>
                        </m:r>
                        <m:r>
                          <a:rPr lang="nl-NL" sz="2000" b="0" i="1">
                            <a:latin typeface="Cambria Math"/>
                          </a:rPr>
                          <m:t>∙</m:t>
                        </m:r>
                        <m:sSup>
                          <m:sSupPr>
                            <m:ctrlPr>
                              <a:rPr lang="nl-NL" sz="2000" i="1">
                                <a:latin typeface="Cambria Math" panose="02040503050406030204" pitchFamily="18" charset="0"/>
                              </a:rPr>
                            </m:ctrlPr>
                          </m:sSupPr>
                          <m:e>
                            <m:r>
                              <a:rPr lang="nl-NL" sz="2000" b="0" i="1">
                                <a:latin typeface="Cambria Math"/>
                              </a:rPr>
                              <m:t>𝑣</m:t>
                            </m:r>
                          </m:e>
                          <m:sup>
                            <m:r>
                              <a:rPr lang="nl-NL" sz="2000" b="0" i="1">
                                <a:latin typeface="Cambria Math"/>
                              </a:rPr>
                              <m:t>2</m:t>
                            </m:r>
                          </m:sup>
                        </m:sSup>
                      </m:num>
                      <m:den>
                        <m:r>
                          <a:rPr lang="nl-NL" sz="2000" b="0" i="1">
                            <a:latin typeface="Cambria Math"/>
                          </a:rPr>
                          <m:t>𝑞</m:t>
                        </m:r>
                      </m:den>
                    </m:f>
                    <m:r>
                      <a:rPr lang="nl-NL" sz="2000" b="0" i="1">
                        <a:latin typeface="Cambria Math"/>
                      </a:rPr>
                      <m:t>=</m:t>
                    </m:r>
                    <m:f>
                      <m:fPr>
                        <m:ctrlPr>
                          <a:rPr lang="nl-NL" sz="2000" i="1">
                            <a:latin typeface="Cambria Math" panose="02040503050406030204" pitchFamily="18" charset="0"/>
                          </a:rPr>
                        </m:ctrlPr>
                      </m:fPr>
                      <m:num>
                        <m:r>
                          <a:rPr lang="nl-NL" sz="2000" b="0" i="1">
                            <a:latin typeface="Cambria Math"/>
                          </a:rPr>
                          <m:t>1</m:t>
                        </m:r>
                      </m:num>
                      <m:den>
                        <m:r>
                          <a:rPr lang="nl-NL" sz="2000" b="0" i="1">
                            <a:latin typeface="Cambria Math"/>
                          </a:rPr>
                          <m:t>2</m:t>
                        </m:r>
                      </m:den>
                    </m:f>
                    <m:r>
                      <a:rPr lang="nl-NL" sz="2000" b="0" i="1">
                        <a:latin typeface="Cambria Math"/>
                      </a:rPr>
                      <m:t>×</m:t>
                    </m:r>
                    <m:f>
                      <m:fPr>
                        <m:ctrlPr>
                          <a:rPr lang="nl-NL" sz="2000" i="1">
                            <a:latin typeface="Cambria Math" panose="02040503050406030204" pitchFamily="18" charset="0"/>
                          </a:rPr>
                        </m:ctrlPr>
                      </m:fPr>
                      <m:num>
                        <m:r>
                          <a:rPr lang="nl-NL" sz="2000" b="0" i="1">
                            <a:latin typeface="Cambria Math"/>
                          </a:rPr>
                          <m:t>3,34∙</m:t>
                        </m:r>
                        <m:sSup>
                          <m:sSupPr>
                            <m:ctrlPr>
                              <a:rPr lang="nl-NL" sz="2000" i="1">
                                <a:latin typeface="Cambria Math" panose="02040503050406030204" pitchFamily="18" charset="0"/>
                              </a:rPr>
                            </m:ctrlPr>
                          </m:sSupPr>
                          <m:e>
                            <m:r>
                              <a:rPr lang="nl-NL" sz="2000" b="0" i="1">
                                <a:latin typeface="Cambria Math"/>
                              </a:rPr>
                              <m:t>10</m:t>
                            </m:r>
                          </m:e>
                          <m:sup>
                            <m:r>
                              <a:rPr lang="nl-NL" sz="2000" b="0" i="1">
                                <a:latin typeface="Cambria Math"/>
                              </a:rPr>
                              <m:t>−27</m:t>
                            </m:r>
                          </m:sup>
                        </m:sSup>
                        <m:r>
                          <a:rPr lang="nl-NL" sz="2000" b="0" i="1">
                            <a:latin typeface="Cambria Math"/>
                          </a:rPr>
                          <m:t> × </m:t>
                        </m:r>
                        <m:sSup>
                          <m:sSupPr>
                            <m:ctrlPr>
                              <a:rPr lang="nl-NL" sz="2000" i="1">
                                <a:latin typeface="Cambria Math" panose="02040503050406030204" pitchFamily="18" charset="0"/>
                              </a:rPr>
                            </m:ctrlPr>
                          </m:sSupPr>
                          <m:e>
                            <m:d>
                              <m:dPr>
                                <m:ctrlPr>
                                  <a:rPr lang="nl-NL" sz="2000" i="1">
                                    <a:latin typeface="Cambria Math" panose="02040503050406030204" pitchFamily="18" charset="0"/>
                                  </a:rPr>
                                </m:ctrlPr>
                              </m:dPr>
                              <m:e>
                                <m:r>
                                  <a:rPr lang="nl-NL" sz="2000" b="0" i="1">
                                    <a:latin typeface="Cambria Math"/>
                                  </a:rPr>
                                  <m:t>4,8∙</m:t>
                                </m:r>
                                <m:sSup>
                                  <m:sSupPr>
                                    <m:ctrlPr>
                                      <a:rPr lang="nl-NL" sz="2000" i="1">
                                        <a:latin typeface="Cambria Math" panose="02040503050406030204" pitchFamily="18" charset="0"/>
                                      </a:rPr>
                                    </m:ctrlPr>
                                  </m:sSupPr>
                                  <m:e>
                                    <m:r>
                                      <a:rPr lang="nl-NL" sz="2000" b="0" i="1">
                                        <a:latin typeface="Cambria Math"/>
                                      </a:rPr>
                                      <m:t>10</m:t>
                                    </m:r>
                                  </m:e>
                                  <m:sup>
                                    <m:r>
                                      <a:rPr lang="nl-NL" sz="2000" b="0" i="1">
                                        <a:latin typeface="Cambria Math"/>
                                      </a:rPr>
                                      <m:t>6</m:t>
                                    </m:r>
                                  </m:sup>
                                </m:sSup>
                              </m:e>
                            </m:d>
                          </m:e>
                          <m:sup>
                            <m:r>
                              <a:rPr lang="nl-NL" sz="2000" b="0" i="1">
                                <a:latin typeface="Cambria Math"/>
                              </a:rPr>
                              <m:t>2</m:t>
                            </m:r>
                          </m:sup>
                        </m:sSup>
                      </m:num>
                      <m:den>
                        <m:r>
                          <a:rPr lang="nl-NL" sz="2000" b="0" i="1">
                            <a:latin typeface="Cambria Math"/>
                          </a:rPr>
                          <m:t>1</m:t>
                        </m:r>
                        <m:r>
                          <a:rPr lang="nl-NL" sz="2000" b="0">
                            <a:latin typeface="Cambria Math"/>
                          </a:rPr>
                          <m:t>,</m:t>
                        </m:r>
                        <m:r>
                          <a:rPr lang="nl-NL" sz="2000" b="0" i="1">
                            <a:latin typeface="Cambria Math"/>
                          </a:rPr>
                          <m:t>6</m:t>
                        </m:r>
                        <m:r>
                          <a:rPr lang="nl-NL" sz="2000" b="0">
                            <a:latin typeface="Cambria Math"/>
                          </a:rPr>
                          <m:t>∙</m:t>
                        </m:r>
                        <m:sSup>
                          <m:sSupPr>
                            <m:ctrlPr>
                              <a:rPr lang="nl-NL" sz="2000" i="1">
                                <a:latin typeface="Cambria Math" panose="02040503050406030204" pitchFamily="18" charset="0"/>
                              </a:rPr>
                            </m:ctrlPr>
                          </m:sSupPr>
                          <m:e>
                            <m:r>
                              <a:rPr lang="nl-NL" sz="2000" b="0" i="1">
                                <a:latin typeface="Cambria Math"/>
                              </a:rPr>
                              <m:t>10</m:t>
                            </m:r>
                          </m:e>
                          <m:sup>
                            <m:r>
                              <a:rPr lang="nl-NL" sz="2000" b="0" i="1">
                                <a:latin typeface="Cambria Math"/>
                              </a:rPr>
                              <m:t>−19</m:t>
                            </m:r>
                          </m:sup>
                        </m:sSup>
                      </m:den>
                    </m:f>
                    <m:r>
                      <a:rPr lang="nl-NL" sz="2000" b="0" i="1">
                        <a:latin typeface="Cambria Math"/>
                      </a:rPr>
                      <m:t>=2,4∙</m:t>
                    </m:r>
                    <m:sSup>
                      <m:sSupPr>
                        <m:ctrlPr>
                          <a:rPr lang="nl-NL" sz="2000" i="1">
                            <a:latin typeface="Cambria Math" panose="02040503050406030204" pitchFamily="18" charset="0"/>
                          </a:rPr>
                        </m:ctrlPr>
                      </m:sSupPr>
                      <m:e>
                        <m:r>
                          <a:rPr lang="nl-NL" sz="2000" b="0" i="1">
                            <a:latin typeface="Cambria Math"/>
                          </a:rPr>
                          <m:t>10</m:t>
                        </m:r>
                      </m:e>
                      <m:sup>
                        <m:r>
                          <a:rPr lang="nl-NL" sz="2000" b="0" i="1">
                            <a:latin typeface="Cambria Math"/>
                          </a:rPr>
                          <m:t>5</m:t>
                        </m:r>
                      </m:sup>
                    </m:sSup>
                    <m:r>
                      <a:rPr lang="nl-NL" sz="2000" b="0" i="1">
                        <a:latin typeface="Cambria Math"/>
                      </a:rPr>
                      <m:t> </m:t>
                    </m:r>
                    <m:r>
                      <a:rPr lang="nl-NL" sz="2000" b="0" i="1">
                        <a:latin typeface="Cambria Math"/>
                      </a:rPr>
                      <m:t>𝑉</m:t>
                    </m:r>
                  </m:oMath>
                </a14:m>
                <a:endParaRPr lang="nl-NL" sz="2000" dirty="0"/>
              </a:p>
            </p:txBody>
          </p:sp>
        </mc:Choice>
        <mc:Fallback xmlns="">
          <p:sp>
            <p:nvSpPr>
              <p:cNvPr id="2" name="Tekstvak 1"/>
              <p:cNvSpPr txBox="1">
                <a:spLocks noRot="1" noChangeAspect="1" noMove="1" noResize="1" noEditPoints="1" noAdjustHandles="1" noChangeArrowheads="1" noChangeShapeType="1" noTextEdit="1"/>
              </p:cNvSpPr>
              <p:nvPr/>
            </p:nvSpPr>
            <p:spPr>
              <a:xfrm>
                <a:off x="-12758" y="1268760"/>
                <a:ext cx="8964488" cy="1259768"/>
              </a:xfrm>
              <a:prstGeom prst="rect">
                <a:avLst/>
              </a:prstGeom>
              <a:blipFill rotWithShape="1">
                <a:blip r:embed="rId2"/>
                <a:stretch>
                  <a:fillRect l="-1088"/>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8" name="Tekstvak 7"/>
              <p:cNvSpPr txBox="1"/>
              <p:nvPr/>
            </p:nvSpPr>
            <p:spPr>
              <a:xfrm>
                <a:off x="28312" y="4875846"/>
                <a:ext cx="9106225" cy="1145442"/>
              </a:xfrm>
              <a:prstGeom prst="rect">
                <a:avLst/>
              </a:prstGeom>
              <a:noFill/>
            </p:spPr>
            <p:txBody>
              <a:bodyPr wrap="square" rtlCol="0">
                <a:spAutoFit/>
              </a:bodyPr>
              <a:lstStyle/>
              <a:p>
                <a:pPr lvl="0"/>
                <a:br>
                  <a:rPr lang="nl-NL" sz="2000" i="1" dirty="0"/>
                </a:br>
                <a:r>
                  <a:rPr lang="nl-NL" sz="2000" i="1" dirty="0"/>
                  <a:t>B	</a:t>
                </a:r>
                <a14:m>
                  <m:oMath xmlns:m="http://schemas.openxmlformats.org/officeDocument/2006/math">
                    <m:sSub>
                      <m:sSubPr>
                        <m:ctrlPr>
                          <a:rPr lang="nl-NL" sz="2000" i="1">
                            <a:latin typeface="Cambria Math" panose="02040503050406030204" pitchFamily="18" charset="0"/>
                          </a:rPr>
                        </m:ctrlPr>
                      </m:sSubPr>
                      <m:e>
                        <m:r>
                          <a:rPr lang="nl-NL" sz="2000" b="0" i="1">
                            <a:latin typeface="Cambria Math"/>
                          </a:rPr>
                          <m:t>𝐹</m:t>
                        </m:r>
                      </m:e>
                      <m:sub>
                        <m:r>
                          <a:rPr lang="nl-NL" sz="2000" b="0" i="1">
                            <a:latin typeface="Cambria Math"/>
                          </a:rPr>
                          <m:t>𝐿</m:t>
                        </m:r>
                      </m:sub>
                    </m:sSub>
                    <m:r>
                      <a:rPr lang="nl-NL" sz="2000" b="0" i="1">
                        <a:latin typeface="Cambria Math"/>
                      </a:rPr>
                      <m:t>=</m:t>
                    </m:r>
                    <m:sSub>
                      <m:sSubPr>
                        <m:ctrlPr>
                          <a:rPr lang="nl-NL" sz="2000" i="1">
                            <a:latin typeface="Cambria Math" panose="02040503050406030204" pitchFamily="18" charset="0"/>
                          </a:rPr>
                        </m:ctrlPr>
                      </m:sSubPr>
                      <m:e>
                        <m:r>
                          <a:rPr lang="nl-NL" sz="2000" b="0" i="1">
                            <a:latin typeface="Cambria Math"/>
                          </a:rPr>
                          <m:t>𝐵</m:t>
                        </m:r>
                      </m:e>
                      <m:sub>
                        <m:r>
                          <a:rPr lang="nl-NL" sz="2000" b="0" i="1">
                            <a:latin typeface="Cambria Math"/>
                          </a:rPr>
                          <m:t>⏊</m:t>
                        </m:r>
                      </m:sub>
                    </m:sSub>
                    <m:r>
                      <a:rPr lang="nl-NL" sz="2000" b="0" i="1">
                        <a:latin typeface="Cambria Math"/>
                      </a:rPr>
                      <m:t>∙</m:t>
                    </m:r>
                    <m:r>
                      <a:rPr lang="nl-NL" sz="2000" b="0" i="1">
                        <a:latin typeface="Cambria Math"/>
                      </a:rPr>
                      <m:t>𝑞</m:t>
                    </m:r>
                    <m:r>
                      <a:rPr lang="nl-NL" sz="2000" b="0" i="1">
                        <a:latin typeface="Cambria Math"/>
                      </a:rPr>
                      <m:t>∙</m:t>
                    </m:r>
                    <m:r>
                      <a:rPr lang="nl-NL" sz="2000" b="0" i="1">
                        <a:latin typeface="Cambria Math"/>
                      </a:rPr>
                      <m:t>𝑣</m:t>
                    </m:r>
                    <m:r>
                      <a:rPr lang="nl-NL" sz="2000" b="0" i="1">
                        <a:latin typeface="Cambria Math"/>
                      </a:rPr>
                      <m:t>=3,5∙</m:t>
                    </m:r>
                    <m:sSup>
                      <m:sSupPr>
                        <m:ctrlPr>
                          <a:rPr lang="nl-NL" sz="2000" i="1">
                            <a:latin typeface="Cambria Math" panose="02040503050406030204" pitchFamily="18" charset="0"/>
                          </a:rPr>
                        </m:ctrlPr>
                      </m:sSupPr>
                      <m:e>
                        <m:r>
                          <a:rPr lang="nl-NL" sz="2000" b="0" i="1">
                            <a:latin typeface="Cambria Math"/>
                          </a:rPr>
                          <m:t>10</m:t>
                        </m:r>
                      </m:e>
                      <m:sup>
                        <m:r>
                          <a:rPr lang="nl-NL" sz="2000" b="0" i="1">
                            <a:latin typeface="Cambria Math"/>
                          </a:rPr>
                          <m:t>−5</m:t>
                        </m:r>
                      </m:sup>
                    </m:sSup>
                    <m:r>
                      <a:rPr lang="nl-NL" sz="2000" b="0" i="1">
                        <a:latin typeface="Cambria Math"/>
                      </a:rPr>
                      <m:t>×1550∙</m:t>
                    </m:r>
                    <m:sSup>
                      <m:sSupPr>
                        <m:ctrlPr>
                          <a:rPr lang="nl-NL" sz="2000" i="1">
                            <a:latin typeface="Cambria Math" panose="02040503050406030204" pitchFamily="18" charset="0"/>
                          </a:rPr>
                        </m:ctrlPr>
                      </m:sSupPr>
                      <m:e>
                        <m:r>
                          <a:rPr lang="nl-NL" sz="2000" b="0" i="1">
                            <a:latin typeface="Cambria Math"/>
                          </a:rPr>
                          <m:t>10</m:t>
                        </m:r>
                      </m:e>
                      <m:sup>
                        <m:r>
                          <a:rPr lang="nl-NL" sz="2000" b="0" i="1">
                            <a:latin typeface="Cambria Math"/>
                          </a:rPr>
                          <m:t>−6</m:t>
                        </m:r>
                      </m:sup>
                    </m:sSup>
                    <m:r>
                      <a:rPr lang="nl-NL" sz="2000" b="0" i="1">
                        <a:latin typeface="Cambria Math"/>
                      </a:rPr>
                      <m:t>×</m:t>
                    </m:r>
                    <m:f>
                      <m:fPr>
                        <m:ctrlPr>
                          <a:rPr lang="nl-NL" sz="2000" i="1">
                            <a:latin typeface="Cambria Math" panose="02040503050406030204" pitchFamily="18" charset="0"/>
                          </a:rPr>
                        </m:ctrlPr>
                      </m:fPr>
                      <m:num>
                        <m:r>
                          <a:rPr lang="nl-NL" sz="2000" b="0" i="1">
                            <a:latin typeface="Cambria Math"/>
                          </a:rPr>
                          <m:t>800</m:t>
                        </m:r>
                      </m:num>
                      <m:den>
                        <m:r>
                          <a:rPr lang="nl-NL" sz="2000" b="0" i="1">
                            <a:latin typeface="Cambria Math"/>
                          </a:rPr>
                          <m:t>3,6</m:t>
                        </m:r>
                      </m:den>
                    </m:f>
                    <m:r>
                      <a:rPr lang="nl-NL" sz="2000" b="0" i="1">
                        <a:latin typeface="Cambria Math"/>
                      </a:rPr>
                      <m:t>=1,2∙</m:t>
                    </m:r>
                    <m:sSup>
                      <m:sSupPr>
                        <m:ctrlPr>
                          <a:rPr lang="nl-NL" sz="2000" i="1">
                            <a:latin typeface="Cambria Math" panose="02040503050406030204" pitchFamily="18" charset="0"/>
                          </a:rPr>
                        </m:ctrlPr>
                      </m:sSupPr>
                      <m:e>
                        <m:r>
                          <a:rPr lang="nl-NL" sz="2000" b="0" i="1">
                            <a:latin typeface="Cambria Math"/>
                          </a:rPr>
                          <m:t>10</m:t>
                        </m:r>
                      </m:e>
                      <m:sup>
                        <m:r>
                          <a:rPr lang="nl-NL" sz="2000" b="0" i="1">
                            <a:latin typeface="Cambria Math"/>
                          </a:rPr>
                          <m:t>−5</m:t>
                        </m:r>
                      </m:sup>
                    </m:sSup>
                    <m:r>
                      <a:rPr lang="nl-NL" sz="2000" b="0" i="1">
                        <a:latin typeface="Cambria Math"/>
                      </a:rPr>
                      <m:t> </m:t>
                    </m:r>
                    <m:r>
                      <a:rPr lang="nl-NL" sz="2000" b="0" i="1">
                        <a:latin typeface="Cambria Math"/>
                      </a:rPr>
                      <m:t>𝑁</m:t>
                    </m:r>
                  </m:oMath>
                </a14:m>
                <a:endParaRPr lang="nl-NL" sz="2000" dirty="0"/>
              </a:p>
              <a:p>
                <a:endParaRPr lang="nl-NL" dirty="0"/>
              </a:p>
            </p:txBody>
          </p:sp>
        </mc:Choice>
        <mc:Fallback xmlns="">
          <p:sp>
            <p:nvSpPr>
              <p:cNvPr id="8" name="Tekstvak 7"/>
              <p:cNvSpPr txBox="1">
                <a:spLocks noRot="1" noChangeAspect="1" noMove="1" noResize="1" noEditPoints="1" noAdjustHandles="1" noChangeArrowheads="1" noChangeShapeType="1" noTextEdit="1"/>
              </p:cNvSpPr>
              <p:nvPr/>
            </p:nvSpPr>
            <p:spPr>
              <a:xfrm>
                <a:off x="28312" y="4875846"/>
                <a:ext cx="9106225" cy="1145442"/>
              </a:xfrm>
              <a:prstGeom prst="rect">
                <a:avLst/>
              </a:prstGeom>
              <a:blipFill rotWithShape="1">
                <a:blip r:embed="rId3"/>
                <a:stretch>
                  <a:fillRect l="-737"/>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9" name="Tekstvak 8"/>
              <p:cNvSpPr txBox="1"/>
              <p:nvPr/>
            </p:nvSpPr>
            <p:spPr>
              <a:xfrm>
                <a:off x="-12758" y="2306993"/>
                <a:ext cx="8964488" cy="1252009"/>
              </a:xfrm>
              <a:prstGeom prst="rect">
                <a:avLst/>
              </a:prstGeom>
              <a:noFill/>
            </p:spPr>
            <p:txBody>
              <a:bodyPr wrap="square" rtlCol="0">
                <a:spAutoFit/>
              </a:bodyPr>
              <a:lstStyle/>
              <a:p>
                <a:pPr lvl="0"/>
                <a:endParaRPr lang="nl-NL" sz="2000" i="1" dirty="0"/>
              </a:p>
              <a:p>
                <a:pPr lvl="0"/>
                <a:r>
                  <a:rPr lang="nl-NL" sz="2000" dirty="0"/>
                  <a:t>B	</a:t>
                </a:r>
                <a14:m>
                  <m:oMath xmlns:m="http://schemas.openxmlformats.org/officeDocument/2006/math">
                    <m:r>
                      <a:rPr lang="nl-NL" sz="2000" b="0" i="1">
                        <a:latin typeface="Cambria Math"/>
                      </a:rPr>
                      <m:t>𝑟</m:t>
                    </m:r>
                    <m:r>
                      <a:rPr lang="nl-NL" sz="2000" b="0" i="1">
                        <a:latin typeface="Cambria Math"/>
                      </a:rPr>
                      <m:t>=</m:t>
                    </m:r>
                    <m:f>
                      <m:fPr>
                        <m:ctrlPr>
                          <a:rPr lang="nl-NL" sz="2000" i="1">
                            <a:latin typeface="Cambria Math" panose="02040503050406030204" pitchFamily="18" charset="0"/>
                          </a:rPr>
                        </m:ctrlPr>
                      </m:fPr>
                      <m:num>
                        <m:r>
                          <a:rPr lang="nl-NL" sz="2000" b="0" i="1">
                            <a:latin typeface="Cambria Math"/>
                          </a:rPr>
                          <m:t>𝑚</m:t>
                        </m:r>
                        <m:r>
                          <a:rPr lang="nl-NL" sz="2000" b="0" i="1">
                            <a:latin typeface="Cambria Math"/>
                          </a:rPr>
                          <m:t>∙</m:t>
                        </m:r>
                        <m:r>
                          <a:rPr lang="nl-NL" sz="2000" b="0" i="1">
                            <a:latin typeface="Cambria Math"/>
                          </a:rPr>
                          <m:t>𝑣</m:t>
                        </m:r>
                      </m:num>
                      <m:den>
                        <m:r>
                          <a:rPr lang="nl-NL" sz="2000" b="0" i="1">
                            <a:latin typeface="Cambria Math"/>
                          </a:rPr>
                          <m:t>𝐵</m:t>
                        </m:r>
                        <m:r>
                          <a:rPr lang="nl-NL" sz="2000" b="0" i="1">
                            <a:latin typeface="Cambria Math"/>
                          </a:rPr>
                          <m:t>∙</m:t>
                        </m:r>
                        <m:r>
                          <a:rPr lang="nl-NL" sz="2000" b="0" i="1">
                            <a:latin typeface="Cambria Math"/>
                          </a:rPr>
                          <m:t>𝑞</m:t>
                        </m:r>
                      </m:den>
                    </m:f>
                  </m:oMath>
                </a14:m>
                <a:r>
                  <a:rPr lang="nl-NL" sz="2000" dirty="0"/>
                  <a:t> </a:t>
                </a:r>
                <a:r>
                  <a:rPr lang="nl-NL" sz="2000" dirty="0">
                    <a:sym typeface="Wingdings"/>
                  </a:rPr>
                  <a:t></a:t>
                </a:r>
                <a:r>
                  <a:rPr lang="nl-NL" sz="2000" dirty="0"/>
                  <a:t> </a:t>
                </a:r>
                <a14:m>
                  <m:oMath xmlns:m="http://schemas.openxmlformats.org/officeDocument/2006/math">
                    <m:r>
                      <a:rPr lang="nl-NL" sz="2000" b="0" i="1">
                        <a:latin typeface="Cambria Math"/>
                      </a:rPr>
                      <m:t>𝐵</m:t>
                    </m:r>
                    <m:r>
                      <a:rPr lang="nl-NL" sz="2000" b="0" i="1">
                        <a:latin typeface="Cambria Math"/>
                      </a:rPr>
                      <m:t>=</m:t>
                    </m:r>
                    <m:f>
                      <m:fPr>
                        <m:ctrlPr>
                          <a:rPr lang="nl-NL" sz="2000" i="1">
                            <a:latin typeface="Cambria Math" panose="02040503050406030204" pitchFamily="18" charset="0"/>
                          </a:rPr>
                        </m:ctrlPr>
                      </m:fPr>
                      <m:num>
                        <m:r>
                          <a:rPr lang="nl-NL" sz="2000" b="0" i="1">
                            <a:latin typeface="Cambria Math"/>
                          </a:rPr>
                          <m:t>𝑚</m:t>
                        </m:r>
                        <m:r>
                          <a:rPr lang="nl-NL" sz="2000" b="0" i="1">
                            <a:latin typeface="Cambria Math"/>
                          </a:rPr>
                          <m:t>∙</m:t>
                        </m:r>
                        <m:r>
                          <a:rPr lang="nl-NL" sz="2000" b="0" i="1">
                            <a:latin typeface="Cambria Math"/>
                          </a:rPr>
                          <m:t>𝑣</m:t>
                        </m:r>
                      </m:num>
                      <m:den>
                        <m:r>
                          <a:rPr lang="nl-NL" sz="2000" b="0" i="1">
                            <a:latin typeface="Cambria Math"/>
                          </a:rPr>
                          <m:t>𝑟</m:t>
                        </m:r>
                        <m:r>
                          <a:rPr lang="nl-NL" sz="2000" b="0" i="1">
                            <a:latin typeface="Cambria Math"/>
                          </a:rPr>
                          <m:t>∙</m:t>
                        </m:r>
                        <m:r>
                          <a:rPr lang="nl-NL" sz="2000" b="0" i="1">
                            <a:latin typeface="Cambria Math"/>
                          </a:rPr>
                          <m:t>𝑞</m:t>
                        </m:r>
                      </m:den>
                    </m:f>
                    <m:r>
                      <a:rPr lang="nl-NL" sz="2000" b="0" i="1">
                        <a:latin typeface="Cambria Math"/>
                      </a:rPr>
                      <m:t>=</m:t>
                    </m:r>
                    <m:f>
                      <m:fPr>
                        <m:ctrlPr>
                          <a:rPr lang="nl-NL" sz="2000" i="1">
                            <a:latin typeface="Cambria Math" panose="02040503050406030204" pitchFamily="18" charset="0"/>
                          </a:rPr>
                        </m:ctrlPr>
                      </m:fPr>
                      <m:num>
                        <m:r>
                          <a:rPr lang="nl-NL" sz="2000" b="0" i="1">
                            <a:latin typeface="Cambria Math"/>
                          </a:rPr>
                          <m:t>3,34∙</m:t>
                        </m:r>
                        <m:sSup>
                          <m:sSupPr>
                            <m:ctrlPr>
                              <a:rPr lang="nl-NL" sz="2000" i="1">
                                <a:latin typeface="Cambria Math" panose="02040503050406030204" pitchFamily="18" charset="0"/>
                              </a:rPr>
                            </m:ctrlPr>
                          </m:sSupPr>
                          <m:e>
                            <m:r>
                              <a:rPr lang="nl-NL" sz="2000" b="0" i="1">
                                <a:latin typeface="Cambria Math"/>
                              </a:rPr>
                              <m:t>10</m:t>
                            </m:r>
                          </m:e>
                          <m:sup>
                            <m:r>
                              <a:rPr lang="nl-NL" sz="2000" b="0" i="1">
                                <a:latin typeface="Cambria Math"/>
                              </a:rPr>
                              <m:t>−27</m:t>
                            </m:r>
                          </m:sup>
                        </m:sSup>
                        <m:r>
                          <a:rPr lang="nl-NL" sz="2000" b="0" i="1">
                            <a:latin typeface="Cambria Math"/>
                          </a:rPr>
                          <m:t> × 4,8∙</m:t>
                        </m:r>
                        <m:sSup>
                          <m:sSupPr>
                            <m:ctrlPr>
                              <a:rPr lang="nl-NL" sz="2000" i="1">
                                <a:latin typeface="Cambria Math" panose="02040503050406030204" pitchFamily="18" charset="0"/>
                              </a:rPr>
                            </m:ctrlPr>
                          </m:sSupPr>
                          <m:e>
                            <m:r>
                              <a:rPr lang="nl-NL" sz="2000" b="0" i="1">
                                <a:latin typeface="Cambria Math"/>
                              </a:rPr>
                              <m:t>10</m:t>
                            </m:r>
                          </m:e>
                          <m:sup>
                            <m:r>
                              <a:rPr lang="nl-NL" sz="2000" b="0" i="1">
                                <a:latin typeface="Cambria Math"/>
                              </a:rPr>
                              <m:t>6</m:t>
                            </m:r>
                          </m:sup>
                        </m:sSup>
                      </m:num>
                      <m:den>
                        <m:r>
                          <a:rPr lang="nl-NL" sz="2000" b="0" i="1">
                            <a:latin typeface="Cambria Math"/>
                          </a:rPr>
                          <m:t>0,052 × 1</m:t>
                        </m:r>
                        <m:r>
                          <a:rPr lang="nl-NL" sz="2000" b="0">
                            <a:latin typeface="Cambria Math"/>
                          </a:rPr>
                          <m:t>,</m:t>
                        </m:r>
                        <m:r>
                          <a:rPr lang="nl-NL" sz="2000" b="0" i="1">
                            <a:latin typeface="Cambria Math"/>
                          </a:rPr>
                          <m:t>6</m:t>
                        </m:r>
                        <m:r>
                          <a:rPr lang="nl-NL" sz="2000" b="0">
                            <a:latin typeface="Cambria Math"/>
                          </a:rPr>
                          <m:t>∙</m:t>
                        </m:r>
                        <m:sSup>
                          <m:sSupPr>
                            <m:ctrlPr>
                              <a:rPr lang="nl-NL" sz="2000" i="1">
                                <a:latin typeface="Cambria Math" panose="02040503050406030204" pitchFamily="18" charset="0"/>
                              </a:rPr>
                            </m:ctrlPr>
                          </m:sSupPr>
                          <m:e>
                            <m:r>
                              <a:rPr lang="nl-NL" sz="2000" b="0" i="1">
                                <a:latin typeface="Cambria Math"/>
                              </a:rPr>
                              <m:t>10</m:t>
                            </m:r>
                          </m:e>
                          <m:sup>
                            <m:r>
                              <a:rPr lang="nl-NL" sz="2000" b="0" i="1">
                                <a:latin typeface="Cambria Math"/>
                              </a:rPr>
                              <m:t>−19</m:t>
                            </m:r>
                          </m:sup>
                        </m:sSup>
                      </m:den>
                    </m:f>
                    <m:r>
                      <a:rPr lang="nl-NL" sz="2000" b="0" i="1">
                        <a:latin typeface="Cambria Math"/>
                      </a:rPr>
                      <m:t>=1,9 </m:t>
                    </m:r>
                    <m:r>
                      <a:rPr lang="nl-NL" sz="2000" b="0" i="1">
                        <a:latin typeface="Cambria Math"/>
                      </a:rPr>
                      <m:t>𝑇</m:t>
                    </m:r>
                  </m:oMath>
                </a14:m>
                <a:endParaRPr lang="nl-NL" sz="2000" dirty="0"/>
              </a:p>
              <a:p>
                <a:pPr lvl="0"/>
                <a:endParaRPr lang="nl-NL" sz="2000" dirty="0"/>
              </a:p>
            </p:txBody>
          </p:sp>
        </mc:Choice>
        <mc:Fallback xmlns="">
          <p:sp>
            <p:nvSpPr>
              <p:cNvPr id="9" name="Tekstvak 8"/>
              <p:cNvSpPr txBox="1">
                <a:spLocks noRot="1" noChangeAspect="1" noMove="1" noResize="1" noEditPoints="1" noAdjustHandles="1" noChangeArrowheads="1" noChangeShapeType="1" noTextEdit="1"/>
              </p:cNvSpPr>
              <p:nvPr/>
            </p:nvSpPr>
            <p:spPr>
              <a:xfrm>
                <a:off x="-12758" y="2306993"/>
                <a:ext cx="8964488" cy="1252009"/>
              </a:xfrm>
              <a:prstGeom prst="rect">
                <a:avLst/>
              </a:prstGeom>
              <a:blipFill rotWithShape="1">
                <a:blip r:embed="rId4"/>
                <a:stretch>
                  <a:fillRect l="-748"/>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0" name="Tekstvak 9"/>
              <p:cNvSpPr txBox="1"/>
              <p:nvPr/>
            </p:nvSpPr>
            <p:spPr>
              <a:xfrm>
                <a:off x="28312" y="3429000"/>
                <a:ext cx="9165263" cy="1765548"/>
              </a:xfrm>
              <a:prstGeom prst="rect">
                <a:avLst/>
              </a:prstGeom>
              <a:noFill/>
            </p:spPr>
            <p:txBody>
              <a:bodyPr wrap="square" rtlCol="0">
                <a:spAutoFit/>
              </a:bodyPr>
              <a:lstStyle/>
              <a:p>
                <a:pPr lvl="0"/>
                <a:endParaRPr lang="nl-NL" sz="2400" b="1" dirty="0"/>
              </a:p>
              <a:p>
                <a:pPr lvl="0"/>
                <a:r>
                  <a:rPr lang="nl-NL" sz="2400" b="1" dirty="0"/>
                  <a:t>85	MAGNETISCHE KRACHT OP VLIEGTUIG</a:t>
                </a:r>
              </a:p>
              <a:p>
                <a:pPr lvl="0"/>
                <a:endParaRPr lang="nl-NL" sz="2000" dirty="0"/>
              </a:p>
              <a:p>
                <a:pPr lvl="0"/>
                <a:r>
                  <a:rPr lang="nl-NL" sz="2000" dirty="0"/>
                  <a:t>A	 </a:t>
                </a:r>
                <a14:m>
                  <m:oMath xmlns:m="http://schemas.openxmlformats.org/officeDocument/2006/math">
                    <m:sSub>
                      <m:sSubPr>
                        <m:ctrlPr>
                          <a:rPr lang="nl-NL" sz="2000" i="1">
                            <a:latin typeface="Cambria Math" panose="02040503050406030204" pitchFamily="18" charset="0"/>
                          </a:rPr>
                        </m:ctrlPr>
                      </m:sSubPr>
                      <m:e>
                        <m:r>
                          <a:rPr lang="nl-NL" sz="2000" b="0" i="1">
                            <a:latin typeface="Cambria Math"/>
                          </a:rPr>
                          <m:t>𝐵</m:t>
                        </m:r>
                      </m:e>
                      <m:sub>
                        <m:r>
                          <a:rPr lang="nl-NL" sz="2000" b="0" i="1">
                            <a:latin typeface="Cambria Math"/>
                          </a:rPr>
                          <m:t>⏊</m:t>
                        </m:r>
                      </m:sub>
                    </m:sSub>
                    <m:r>
                      <a:rPr lang="nl-NL" sz="2000" b="0" i="1">
                        <a:latin typeface="Cambria Math"/>
                      </a:rPr>
                      <m:t>=</m:t>
                    </m:r>
                    <m:r>
                      <a:rPr lang="nl-NL" sz="2000" b="0" i="1">
                        <a:latin typeface="Cambria Math"/>
                      </a:rPr>
                      <m:t>𝐵</m:t>
                    </m:r>
                    <m:r>
                      <a:rPr lang="nl-NL" sz="2000" b="0" i="1">
                        <a:latin typeface="Cambria Math"/>
                      </a:rPr>
                      <m:t>∙</m:t>
                    </m:r>
                    <m:func>
                      <m:funcPr>
                        <m:ctrlPr>
                          <a:rPr lang="nl-NL" sz="2000" i="1">
                            <a:latin typeface="Cambria Math" panose="02040503050406030204" pitchFamily="18" charset="0"/>
                          </a:rPr>
                        </m:ctrlPr>
                      </m:funcPr>
                      <m:fName>
                        <m:r>
                          <a:rPr lang="nl-NL" sz="2000" b="0" i="1">
                            <a:latin typeface="Cambria Math"/>
                          </a:rPr>
                          <m:t>𝑐𝑜𝑠</m:t>
                        </m:r>
                      </m:fName>
                      <m:e>
                        <m:d>
                          <m:dPr>
                            <m:ctrlPr>
                              <a:rPr lang="nl-NL" sz="2000" i="1">
                                <a:latin typeface="Cambria Math" panose="02040503050406030204" pitchFamily="18" charset="0"/>
                              </a:rPr>
                            </m:ctrlPr>
                          </m:dPr>
                          <m:e>
                            <m:r>
                              <a:rPr lang="nl-NL" sz="2000" b="0" i="1">
                                <a:latin typeface="Cambria Math"/>
                              </a:rPr>
                              <m:t>45°</m:t>
                            </m:r>
                          </m:e>
                        </m:d>
                      </m:e>
                    </m:func>
                    <m:r>
                      <a:rPr lang="nl-NL" sz="2000" b="0" i="1">
                        <a:latin typeface="Cambria Math"/>
                      </a:rPr>
                      <m:t>=5,0∙</m:t>
                    </m:r>
                    <m:sSup>
                      <m:sSupPr>
                        <m:ctrlPr>
                          <a:rPr lang="nl-NL" sz="2000" i="1">
                            <a:latin typeface="Cambria Math" panose="02040503050406030204" pitchFamily="18" charset="0"/>
                          </a:rPr>
                        </m:ctrlPr>
                      </m:sSupPr>
                      <m:e>
                        <m:r>
                          <a:rPr lang="nl-NL" sz="2000" b="0" i="1">
                            <a:latin typeface="Cambria Math"/>
                          </a:rPr>
                          <m:t>10</m:t>
                        </m:r>
                      </m:e>
                      <m:sup>
                        <m:r>
                          <a:rPr lang="nl-NL" sz="2000" b="0" i="1">
                            <a:latin typeface="Cambria Math"/>
                          </a:rPr>
                          <m:t>−5</m:t>
                        </m:r>
                      </m:sup>
                    </m:sSup>
                    <m:r>
                      <a:rPr lang="nl-NL" sz="2000" b="0" i="1">
                        <a:latin typeface="Cambria Math"/>
                      </a:rPr>
                      <m:t>×</m:t>
                    </m:r>
                    <m:func>
                      <m:funcPr>
                        <m:ctrlPr>
                          <a:rPr lang="nl-NL" sz="2000" i="1">
                            <a:latin typeface="Cambria Math" panose="02040503050406030204" pitchFamily="18" charset="0"/>
                          </a:rPr>
                        </m:ctrlPr>
                      </m:funcPr>
                      <m:fName>
                        <m:r>
                          <a:rPr lang="nl-NL" sz="2000" b="0" i="1">
                            <a:latin typeface="Cambria Math"/>
                          </a:rPr>
                          <m:t>𝑐𝑜𝑠</m:t>
                        </m:r>
                      </m:fName>
                      <m:e>
                        <m:d>
                          <m:dPr>
                            <m:ctrlPr>
                              <a:rPr lang="nl-NL" sz="2000" i="1">
                                <a:latin typeface="Cambria Math" panose="02040503050406030204" pitchFamily="18" charset="0"/>
                              </a:rPr>
                            </m:ctrlPr>
                          </m:dPr>
                          <m:e>
                            <m:r>
                              <a:rPr lang="nl-NL" sz="2000" b="0" i="1">
                                <a:latin typeface="Cambria Math"/>
                              </a:rPr>
                              <m:t>45°</m:t>
                            </m:r>
                          </m:e>
                        </m:d>
                      </m:e>
                    </m:func>
                    <m:r>
                      <a:rPr lang="nl-NL" sz="2000" b="0" i="1">
                        <a:latin typeface="Cambria Math"/>
                      </a:rPr>
                      <m:t>=3,5∙</m:t>
                    </m:r>
                    <m:sSup>
                      <m:sSupPr>
                        <m:ctrlPr>
                          <a:rPr lang="nl-NL" sz="2000" i="1">
                            <a:latin typeface="Cambria Math" panose="02040503050406030204" pitchFamily="18" charset="0"/>
                          </a:rPr>
                        </m:ctrlPr>
                      </m:sSupPr>
                      <m:e>
                        <m:r>
                          <a:rPr lang="nl-NL" sz="2000" b="0" i="1">
                            <a:latin typeface="Cambria Math"/>
                          </a:rPr>
                          <m:t>10</m:t>
                        </m:r>
                      </m:e>
                      <m:sup>
                        <m:r>
                          <a:rPr lang="nl-NL" sz="2000" b="0" i="1">
                            <a:latin typeface="Cambria Math"/>
                          </a:rPr>
                          <m:t>−5</m:t>
                        </m:r>
                      </m:sup>
                    </m:sSup>
                    <m:r>
                      <a:rPr lang="nl-NL" sz="2000" b="0" i="1">
                        <a:latin typeface="Cambria Math"/>
                      </a:rPr>
                      <m:t> </m:t>
                    </m:r>
                    <m:r>
                      <a:rPr lang="nl-NL" sz="2000" b="0" i="1">
                        <a:latin typeface="Cambria Math"/>
                      </a:rPr>
                      <m:t>𝑇</m:t>
                    </m:r>
                  </m:oMath>
                </a14:m>
                <a:endParaRPr lang="nl-NL" sz="2000" b="0" i="1" dirty="0"/>
              </a:p>
              <a:p>
                <a:endParaRPr lang="nl-NL" dirty="0"/>
              </a:p>
            </p:txBody>
          </p:sp>
        </mc:Choice>
        <mc:Fallback xmlns="">
          <p:sp>
            <p:nvSpPr>
              <p:cNvPr id="10" name="Tekstvak 9"/>
              <p:cNvSpPr txBox="1">
                <a:spLocks noRot="1" noChangeAspect="1" noMove="1" noResize="1" noEditPoints="1" noAdjustHandles="1" noChangeArrowheads="1" noChangeShapeType="1" noTextEdit="1"/>
              </p:cNvSpPr>
              <p:nvPr/>
            </p:nvSpPr>
            <p:spPr>
              <a:xfrm>
                <a:off x="28312" y="3429000"/>
                <a:ext cx="9165263" cy="1765548"/>
              </a:xfrm>
              <a:prstGeom prst="rect">
                <a:avLst/>
              </a:prstGeom>
              <a:blipFill rotWithShape="1">
                <a:blip r:embed="rId5"/>
                <a:stretch>
                  <a:fillRect l="-1065"/>
                </a:stretch>
              </a:blipFill>
            </p:spPr>
            <p:txBody>
              <a:bodyPr/>
              <a:lstStyle/>
              <a:p>
                <a:r>
                  <a:rPr lang="nl-NL">
                    <a:noFill/>
                  </a:rPr>
                  <a:t> </a:t>
                </a:r>
              </a:p>
            </p:txBody>
          </p:sp>
        </mc:Fallback>
      </mc:AlternateContent>
    </p:spTree>
    <p:extLst>
      <p:ext uri="{BB962C8B-B14F-4D97-AF65-F5344CB8AC3E}">
        <p14:creationId xmlns:p14="http://schemas.microsoft.com/office/powerpoint/2010/main" val="163727236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0" y="0"/>
            <a:ext cx="9144000" cy="914400"/>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defRPr/>
            </a:pPr>
            <a:endParaRPr lang="nl-NL"/>
          </a:p>
        </p:txBody>
      </p:sp>
      <p:sp>
        <p:nvSpPr>
          <p:cNvPr id="41988" name="Text Box 5"/>
          <p:cNvSpPr txBox="1">
            <a:spLocks noChangeArrowheads="1"/>
          </p:cNvSpPr>
          <p:nvPr/>
        </p:nvSpPr>
        <p:spPr bwMode="auto">
          <a:xfrm>
            <a:off x="0" y="115888"/>
            <a:ext cx="9144000" cy="650875"/>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algn="ctr" eaLnBrk="1" hangingPunct="1">
              <a:spcBef>
                <a:spcPct val="50000"/>
              </a:spcBef>
              <a:defRPr/>
            </a:pPr>
            <a:r>
              <a:rPr lang="nl-NL" sz="3600" b="1" dirty="0">
                <a:solidFill>
                  <a:schemeClr val="bg1"/>
                </a:solidFill>
                <a:latin typeface="Comic Sans MS" pitchFamily="66" charset="0"/>
              </a:rPr>
              <a:t>SOM 84 MASSASPECTROMETER</a:t>
            </a:r>
          </a:p>
        </p:txBody>
      </p:sp>
      <p:sp>
        <p:nvSpPr>
          <p:cNvPr id="41990" name="Rectangle 4"/>
          <p:cNvSpPr>
            <a:spLocks noChangeArrowheads="1"/>
          </p:cNvSpPr>
          <p:nvPr/>
        </p:nvSpPr>
        <p:spPr bwMode="auto">
          <a:xfrm>
            <a:off x="0" y="6021288"/>
            <a:ext cx="9144000" cy="836712"/>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lgn="ctr">
              <a:defRPr/>
            </a:pPr>
            <a:endParaRPr lang="nl-NL"/>
          </a:p>
        </p:txBody>
      </p:sp>
      <mc:AlternateContent xmlns:mc="http://schemas.openxmlformats.org/markup-compatibility/2006" xmlns:a14="http://schemas.microsoft.com/office/drawing/2010/main">
        <mc:Choice Requires="a14">
          <p:sp>
            <p:nvSpPr>
              <p:cNvPr id="2" name="Tekstvak 1"/>
              <p:cNvSpPr txBox="1"/>
              <p:nvPr/>
            </p:nvSpPr>
            <p:spPr>
              <a:xfrm>
                <a:off x="0" y="2593298"/>
                <a:ext cx="8712968" cy="3427990"/>
              </a:xfrm>
              <a:prstGeom prst="rect">
                <a:avLst/>
              </a:prstGeom>
              <a:noFill/>
            </p:spPr>
            <p:txBody>
              <a:bodyPr wrap="square" rtlCol="0">
                <a:spAutoFit/>
              </a:bodyPr>
              <a:lstStyle/>
              <a:p>
                <a:pPr lvl="0"/>
                <a:endParaRPr lang="nl-NL" sz="2000" dirty="0"/>
              </a:p>
              <a:p>
                <a:pPr lvl="0"/>
                <a:r>
                  <a:rPr lang="nl-NL" sz="2000" dirty="0"/>
                  <a:t>B	De massa van een N15-ion is 15,0 u. Bereken opnieuw de straal:</a:t>
                </a:r>
              </a:p>
              <a:p>
                <a:pPr lvl="0"/>
                <a14:m>
                  <m:oMath xmlns:m="http://schemas.openxmlformats.org/officeDocument/2006/math">
                    <m:r>
                      <a:rPr lang="nl-NL" sz="2000" b="0" i="1">
                        <a:latin typeface="Cambria Math"/>
                      </a:rPr>
                      <m:t>𝑞</m:t>
                    </m:r>
                    <m:r>
                      <a:rPr lang="nl-NL" sz="2000" b="0" i="1">
                        <a:latin typeface="Cambria Math"/>
                      </a:rPr>
                      <m:t>∙</m:t>
                    </m:r>
                    <m:r>
                      <a:rPr lang="nl-NL" sz="2000" b="0" i="1">
                        <a:latin typeface="Cambria Math"/>
                      </a:rPr>
                      <m:t>𝑈</m:t>
                    </m:r>
                    <m:r>
                      <a:rPr lang="nl-NL" sz="2000" b="0" i="1">
                        <a:latin typeface="Cambria Math"/>
                      </a:rPr>
                      <m:t>=</m:t>
                    </m:r>
                    <m:f>
                      <m:fPr>
                        <m:ctrlPr>
                          <a:rPr lang="nl-NL" sz="2000" i="1">
                            <a:latin typeface="Cambria Math" panose="02040503050406030204" pitchFamily="18" charset="0"/>
                          </a:rPr>
                        </m:ctrlPr>
                      </m:fPr>
                      <m:num>
                        <m:r>
                          <a:rPr lang="nl-NL" sz="2000" b="0" i="1">
                            <a:latin typeface="Cambria Math"/>
                          </a:rPr>
                          <m:t>1</m:t>
                        </m:r>
                      </m:num>
                      <m:den>
                        <m:r>
                          <a:rPr lang="nl-NL" sz="2000" b="0" i="1">
                            <a:latin typeface="Cambria Math"/>
                          </a:rPr>
                          <m:t>2</m:t>
                        </m:r>
                      </m:den>
                    </m:f>
                    <m:r>
                      <a:rPr lang="nl-NL" sz="2000" b="0" i="1">
                        <a:latin typeface="Cambria Math"/>
                      </a:rPr>
                      <m:t>∙</m:t>
                    </m:r>
                    <m:r>
                      <a:rPr lang="nl-NL" sz="2000" b="0" i="1">
                        <a:latin typeface="Cambria Math"/>
                      </a:rPr>
                      <m:t>𝑚</m:t>
                    </m:r>
                    <m:r>
                      <a:rPr lang="nl-NL" sz="2000" b="0" i="1">
                        <a:latin typeface="Cambria Math"/>
                      </a:rPr>
                      <m:t>∙</m:t>
                    </m:r>
                    <m:sSup>
                      <m:sSupPr>
                        <m:ctrlPr>
                          <a:rPr lang="nl-NL" sz="2000" i="1">
                            <a:latin typeface="Cambria Math" panose="02040503050406030204" pitchFamily="18" charset="0"/>
                          </a:rPr>
                        </m:ctrlPr>
                      </m:sSupPr>
                      <m:e>
                        <m:r>
                          <a:rPr lang="nl-NL" sz="2000" b="0" i="1">
                            <a:latin typeface="Cambria Math"/>
                          </a:rPr>
                          <m:t>𝑣</m:t>
                        </m:r>
                      </m:e>
                      <m:sup>
                        <m:r>
                          <a:rPr lang="nl-NL" sz="2000" b="0" i="1">
                            <a:latin typeface="Cambria Math"/>
                          </a:rPr>
                          <m:t>2</m:t>
                        </m:r>
                      </m:sup>
                    </m:sSup>
                  </m:oMath>
                </a14:m>
                <a:r>
                  <a:rPr lang="nl-NL" sz="2000" dirty="0"/>
                  <a:t> </a:t>
                </a:r>
                <a:r>
                  <a:rPr lang="nl-NL" sz="2000" dirty="0">
                    <a:sym typeface="Wingdings"/>
                  </a:rPr>
                  <a:t></a:t>
                </a:r>
                <a:r>
                  <a:rPr lang="nl-NL" sz="2000" dirty="0"/>
                  <a:t> </a:t>
                </a:r>
                <a14:m>
                  <m:oMath xmlns:m="http://schemas.openxmlformats.org/officeDocument/2006/math">
                    <m:r>
                      <a:rPr lang="nl-NL" sz="2000" b="0" i="1">
                        <a:latin typeface="Cambria Math"/>
                      </a:rPr>
                      <m:t>𝑣</m:t>
                    </m:r>
                    <m:r>
                      <a:rPr lang="nl-NL" sz="2000" b="0">
                        <a:latin typeface="Cambria Math"/>
                      </a:rPr>
                      <m:t>=</m:t>
                    </m:r>
                    <m:rad>
                      <m:radPr>
                        <m:degHide m:val="on"/>
                        <m:ctrlPr>
                          <a:rPr lang="nl-NL" sz="2000" i="1">
                            <a:latin typeface="Cambria Math" panose="02040503050406030204" pitchFamily="18" charset="0"/>
                          </a:rPr>
                        </m:ctrlPr>
                      </m:radPr>
                      <m:deg/>
                      <m:e>
                        <m:f>
                          <m:fPr>
                            <m:ctrlPr>
                              <a:rPr lang="nl-NL" sz="2000" i="1">
                                <a:latin typeface="Cambria Math" panose="02040503050406030204" pitchFamily="18" charset="0"/>
                              </a:rPr>
                            </m:ctrlPr>
                          </m:fPr>
                          <m:num>
                            <m:r>
                              <a:rPr lang="nl-NL" sz="2000" b="0" i="1">
                                <a:latin typeface="Cambria Math"/>
                              </a:rPr>
                              <m:t>2</m:t>
                            </m:r>
                            <m:r>
                              <a:rPr lang="nl-NL" sz="2000" b="0">
                                <a:latin typeface="Cambria Math"/>
                              </a:rPr>
                              <m:t>∙</m:t>
                            </m:r>
                            <m:r>
                              <a:rPr lang="nl-NL" sz="2000" b="0" i="1">
                                <a:latin typeface="Cambria Math"/>
                              </a:rPr>
                              <m:t>𝑞</m:t>
                            </m:r>
                            <m:r>
                              <a:rPr lang="nl-NL" sz="2000" b="0">
                                <a:latin typeface="Cambria Math"/>
                              </a:rPr>
                              <m:t>∙</m:t>
                            </m:r>
                            <m:r>
                              <a:rPr lang="nl-NL" sz="2000" b="0" i="1">
                                <a:latin typeface="Cambria Math"/>
                              </a:rPr>
                              <m:t>𝑈</m:t>
                            </m:r>
                          </m:num>
                          <m:den>
                            <m:r>
                              <a:rPr lang="nl-NL" sz="2000" b="0" i="1">
                                <a:latin typeface="Cambria Math"/>
                              </a:rPr>
                              <m:t>𝑚</m:t>
                            </m:r>
                          </m:den>
                        </m:f>
                      </m:e>
                    </m:rad>
                  </m:oMath>
                </a14:m>
                <a:endParaRPr lang="nl-NL" sz="2000" b="0" dirty="0"/>
              </a:p>
              <a:p>
                <a:pPr lvl="0"/>
                <a:r>
                  <a:rPr lang="nl-NL" sz="2000" dirty="0"/>
                  <a:t>		    v = </a:t>
                </a:r>
                <a14:m>
                  <m:oMath xmlns:m="http://schemas.openxmlformats.org/officeDocument/2006/math">
                    <m:rad>
                      <m:radPr>
                        <m:degHide m:val="on"/>
                        <m:ctrlPr>
                          <a:rPr lang="nl-NL" sz="2000" i="1">
                            <a:latin typeface="Cambria Math" panose="02040503050406030204" pitchFamily="18" charset="0"/>
                          </a:rPr>
                        </m:ctrlPr>
                      </m:radPr>
                      <m:deg/>
                      <m:e>
                        <m:f>
                          <m:fPr>
                            <m:ctrlPr>
                              <a:rPr lang="nl-NL" sz="2000" i="1">
                                <a:latin typeface="Cambria Math" panose="02040503050406030204" pitchFamily="18" charset="0"/>
                              </a:rPr>
                            </m:ctrlPr>
                          </m:fPr>
                          <m:num>
                            <m:r>
                              <a:rPr lang="nl-NL" sz="2000" b="0" i="1">
                                <a:latin typeface="Cambria Math"/>
                              </a:rPr>
                              <m:t>2</m:t>
                            </m:r>
                            <m:r>
                              <a:rPr lang="nl-NL" sz="2000" b="0">
                                <a:latin typeface="Cambria Math"/>
                              </a:rPr>
                              <m:t> × </m:t>
                            </m:r>
                            <m:r>
                              <a:rPr lang="nl-NL" sz="2000" b="0" i="1">
                                <a:latin typeface="Cambria Math"/>
                              </a:rPr>
                              <m:t>1</m:t>
                            </m:r>
                            <m:r>
                              <a:rPr lang="nl-NL" sz="2000" b="0">
                                <a:latin typeface="Cambria Math"/>
                              </a:rPr>
                              <m:t>,</m:t>
                            </m:r>
                            <m:r>
                              <a:rPr lang="nl-NL" sz="2000" b="0" i="1">
                                <a:latin typeface="Cambria Math"/>
                              </a:rPr>
                              <m:t>60</m:t>
                            </m:r>
                            <m:r>
                              <a:rPr lang="nl-NL" sz="2000" b="0">
                                <a:latin typeface="Cambria Math"/>
                              </a:rPr>
                              <m:t>∙</m:t>
                            </m:r>
                            <m:sSup>
                              <m:sSupPr>
                                <m:ctrlPr>
                                  <a:rPr lang="nl-NL" sz="2000" i="1">
                                    <a:latin typeface="Cambria Math" panose="02040503050406030204" pitchFamily="18" charset="0"/>
                                  </a:rPr>
                                </m:ctrlPr>
                              </m:sSupPr>
                              <m:e>
                                <m:r>
                                  <a:rPr lang="nl-NL" sz="2000" b="0" i="1">
                                    <a:latin typeface="Cambria Math"/>
                                  </a:rPr>
                                  <m:t>10</m:t>
                                </m:r>
                              </m:e>
                              <m:sup>
                                <m:r>
                                  <a:rPr lang="nl-NL" sz="2000" b="0" i="1">
                                    <a:latin typeface="Cambria Math"/>
                                  </a:rPr>
                                  <m:t>−19</m:t>
                                </m:r>
                              </m:sup>
                            </m:sSup>
                            <m:r>
                              <a:rPr lang="nl-NL" sz="2000" b="0">
                                <a:latin typeface="Cambria Math"/>
                              </a:rPr>
                              <m:t> × </m:t>
                            </m:r>
                            <m:r>
                              <a:rPr lang="nl-NL" sz="2000" b="0" i="1">
                                <a:latin typeface="Cambria Math"/>
                              </a:rPr>
                              <m:t>500</m:t>
                            </m:r>
                            <m:r>
                              <a:rPr lang="nl-NL" sz="2000" b="0">
                                <a:latin typeface="Cambria Math"/>
                              </a:rPr>
                              <m:t>∙</m:t>
                            </m:r>
                            <m:sSup>
                              <m:sSupPr>
                                <m:ctrlPr>
                                  <a:rPr lang="nl-NL" sz="2000" i="1">
                                    <a:latin typeface="Cambria Math" panose="02040503050406030204" pitchFamily="18" charset="0"/>
                                  </a:rPr>
                                </m:ctrlPr>
                              </m:sSupPr>
                              <m:e>
                                <m:r>
                                  <a:rPr lang="nl-NL" sz="2000" b="0" i="1">
                                    <a:latin typeface="Cambria Math"/>
                                  </a:rPr>
                                  <m:t>10</m:t>
                                </m:r>
                              </m:e>
                              <m:sup>
                                <m:r>
                                  <a:rPr lang="nl-NL" sz="2000" b="0" i="1">
                                    <a:latin typeface="Cambria Math"/>
                                  </a:rPr>
                                  <m:t>3</m:t>
                                </m:r>
                              </m:sup>
                            </m:sSup>
                          </m:num>
                          <m:den>
                            <m:r>
                              <a:rPr lang="nl-NL" sz="2000" b="0" i="1">
                                <a:latin typeface="Cambria Math"/>
                              </a:rPr>
                              <m:t>15</m:t>
                            </m:r>
                            <m:r>
                              <a:rPr lang="nl-NL" sz="2000" b="0">
                                <a:latin typeface="Cambria Math"/>
                              </a:rPr>
                              <m:t>,</m:t>
                            </m:r>
                            <m:r>
                              <a:rPr lang="nl-NL" sz="2000" b="0" i="1">
                                <a:latin typeface="Cambria Math"/>
                              </a:rPr>
                              <m:t>0</m:t>
                            </m:r>
                            <m:r>
                              <a:rPr lang="nl-NL" sz="2000" b="0">
                                <a:latin typeface="Cambria Math"/>
                              </a:rPr>
                              <m:t> × </m:t>
                            </m:r>
                            <m:r>
                              <a:rPr lang="nl-NL" sz="2000" b="0" i="1">
                                <a:latin typeface="Cambria Math"/>
                              </a:rPr>
                              <m:t>1</m:t>
                            </m:r>
                            <m:r>
                              <a:rPr lang="nl-NL" sz="2000" b="0">
                                <a:latin typeface="Cambria Math"/>
                              </a:rPr>
                              <m:t>,</m:t>
                            </m:r>
                            <m:r>
                              <a:rPr lang="nl-NL" sz="2000" b="0" i="1">
                                <a:latin typeface="Cambria Math"/>
                              </a:rPr>
                              <m:t>66</m:t>
                            </m:r>
                            <m:r>
                              <a:rPr lang="nl-NL" sz="2000" b="0">
                                <a:latin typeface="Cambria Math"/>
                              </a:rPr>
                              <m:t>∙</m:t>
                            </m:r>
                            <m:sSup>
                              <m:sSupPr>
                                <m:ctrlPr>
                                  <a:rPr lang="nl-NL" sz="2000" i="1">
                                    <a:latin typeface="Cambria Math" panose="02040503050406030204" pitchFamily="18" charset="0"/>
                                  </a:rPr>
                                </m:ctrlPr>
                              </m:sSupPr>
                              <m:e>
                                <m:r>
                                  <a:rPr lang="nl-NL" sz="2000" b="0" i="1">
                                    <a:latin typeface="Cambria Math"/>
                                  </a:rPr>
                                  <m:t>10</m:t>
                                </m:r>
                              </m:e>
                              <m:sup>
                                <m:r>
                                  <a:rPr lang="nl-NL" sz="2000" b="0" i="1">
                                    <a:latin typeface="Cambria Math"/>
                                  </a:rPr>
                                  <m:t>−27</m:t>
                                </m:r>
                              </m:sup>
                            </m:sSup>
                          </m:den>
                        </m:f>
                      </m:e>
                    </m:rad>
                    <m:r>
                      <a:rPr lang="nl-NL" sz="2000" b="0">
                        <a:latin typeface="Cambria Math"/>
                      </a:rPr>
                      <m:t>=</m:t>
                    </m:r>
                    <m:r>
                      <a:rPr lang="nl-NL" sz="2000" b="0" i="1">
                        <a:latin typeface="Cambria Math"/>
                      </a:rPr>
                      <m:t>2</m:t>
                    </m:r>
                    <m:r>
                      <a:rPr lang="nl-NL" sz="2000" b="0">
                        <a:latin typeface="Cambria Math"/>
                      </a:rPr>
                      <m:t>,</m:t>
                    </m:r>
                    <m:r>
                      <a:rPr lang="nl-NL" sz="2000" b="0" i="1">
                        <a:latin typeface="Cambria Math"/>
                      </a:rPr>
                      <m:t>53</m:t>
                    </m:r>
                    <m:r>
                      <a:rPr lang="nl-NL" sz="2000" b="0">
                        <a:latin typeface="Cambria Math"/>
                      </a:rPr>
                      <m:t>∙</m:t>
                    </m:r>
                    <m:sSup>
                      <m:sSupPr>
                        <m:ctrlPr>
                          <a:rPr lang="nl-NL" sz="2000" i="1">
                            <a:latin typeface="Cambria Math" panose="02040503050406030204" pitchFamily="18" charset="0"/>
                          </a:rPr>
                        </m:ctrlPr>
                      </m:sSupPr>
                      <m:e>
                        <m:r>
                          <a:rPr lang="nl-NL" sz="2000" b="0" i="1">
                            <a:latin typeface="Cambria Math"/>
                          </a:rPr>
                          <m:t>10</m:t>
                        </m:r>
                      </m:e>
                      <m:sup>
                        <m:r>
                          <a:rPr lang="nl-NL" sz="2000" b="0" i="1">
                            <a:latin typeface="Cambria Math"/>
                          </a:rPr>
                          <m:t>6</m:t>
                        </m:r>
                      </m:sup>
                    </m:sSup>
                    <m:r>
                      <a:rPr lang="nl-NL" sz="2000" b="0">
                        <a:latin typeface="Cambria Math"/>
                      </a:rPr>
                      <m:t> </m:t>
                    </m:r>
                    <m:r>
                      <a:rPr lang="nl-NL" sz="2000" b="0" i="1">
                        <a:latin typeface="Cambria Math"/>
                      </a:rPr>
                      <m:t>𝑚</m:t>
                    </m:r>
                    <m:r>
                      <a:rPr lang="nl-NL" sz="2000" b="0">
                        <a:latin typeface="Cambria Math"/>
                      </a:rPr>
                      <m:t>/</m:t>
                    </m:r>
                    <m:r>
                      <a:rPr lang="nl-NL" sz="2000" b="0" i="1">
                        <a:latin typeface="Cambria Math"/>
                      </a:rPr>
                      <m:t>𝑠</m:t>
                    </m:r>
                  </m:oMath>
                </a14:m>
                <a:r>
                  <a:rPr lang="nl-NL" sz="2000" dirty="0"/>
                  <a:t>.</a:t>
                </a:r>
                <a:br>
                  <a:rPr lang="nl-NL" sz="2000" dirty="0"/>
                </a:br>
                <a:r>
                  <a:rPr lang="nl-NL" sz="2000" dirty="0"/>
                  <a:t>		    </a:t>
                </a:r>
                <a14:m>
                  <m:oMath xmlns:m="http://schemas.openxmlformats.org/officeDocument/2006/math">
                    <m:r>
                      <a:rPr lang="nl-NL" sz="2000" b="0" i="1">
                        <a:latin typeface="Cambria Math"/>
                      </a:rPr>
                      <m:t>𝑟</m:t>
                    </m:r>
                    <m:r>
                      <a:rPr lang="nl-NL" sz="2000" b="0" i="1">
                        <a:latin typeface="Cambria Math"/>
                      </a:rPr>
                      <m:t>=</m:t>
                    </m:r>
                    <m:f>
                      <m:fPr>
                        <m:ctrlPr>
                          <a:rPr lang="nl-NL" sz="2000" i="1">
                            <a:latin typeface="Cambria Math" panose="02040503050406030204" pitchFamily="18" charset="0"/>
                          </a:rPr>
                        </m:ctrlPr>
                      </m:fPr>
                      <m:num>
                        <m:r>
                          <a:rPr lang="nl-NL" sz="2000" b="0" i="1">
                            <a:latin typeface="Cambria Math"/>
                          </a:rPr>
                          <m:t>𝑚</m:t>
                        </m:r>
                        <m:r>
                          <a:rPr lang="nl-NL" sz="2000" b="0" i="1">
                            <a:latin typeface="Cambria Math"/>
                          </a:rPr>
                          <m:t>∙</m:t>
                        </m:r>
                        <m:r>
                          <a:rPr lang="nl-NL" sz="2000" b="0" i="1">
                            <a:latin typeface="Cambria Math"/>
                          </a:rPr>
                          <m:t>𝑣</m:t>
                        </m:r>
                      </m:num>
                      <m:den>
                        <m:r>
                          <a:rPr lang="nl-NL" sz="2000" b="0" i="1">
                            <a:latin typeface="Cambria Math"/>
                          </a:rPr>
                          <m:t>𝐵</m:t>
                        </m:r>
                        <m:r>
                          <a:rPr lang="nl-NL" sz="2000" b="0" i="1">
                            <a:latin typeface="Cambria Math"/>
                          </a:rPr>
                          <m:t>∙</m:t>
                        </m:r>
                        <m:r>
                          <a:rPr lang="nl-NL" sz="2000" b="0" i="1">
                            <a:latin typeface="Cambria Math"/>
                          </a:rPr>
                          <m:t>𝑞</m:t>
                        </m:r>
                      </m:den>
                    </m:f>
                    <m:r>
                      <a:rPr lang="nl-NL" sz="2000" b="0" i="1">
                        <a:latin typeface="Cambria Math"/>
                      </a:rPr>
                      <m:t>=</m:t>
                    </m:r>
                    <m:f>
                      <m:fPr>
                        <m:ctrlPr>
                          <a:rPr lang="nl-NL" sz="2000" i="1">
                            <a:latin typeface="Cambria Math" panose="02040503050406030204" pitchFamily="18" charset="0"/>
                          </a:rPr>
                        </m:ctrlPr>
                      </m:fPr>
                      <m:num>
                        <m:r>
                          <a:rPr lang="nl-NL" sz="2000" b="0" i="1">
                            <a:latin typeface="Cambria Math"/>
                          </a:rPr>
                          <m:t>15</m:t>
                        </m:r>
                        <m:r>
                          <a:rPr lang="nl-NL" sz="2000" b="0">
                            <a:latin typeface="Cambria Math"/>
                          </a:rPr>
                          <m:t>,</m:t>
                        </m:r>
                        <m:r>
                          <a:rPr lang="nl-NL" sz="2000" b="0" i="1">
                            <a:latin typeface="Cambria Math"/>
                          </a:rPr>
                          <m:t>0</m:t>
                        </m:r>
                        <m:r>
                          <a:rPr lang="nl-NL" sz="2000" b="0">
                            <a:latin typeface="Cambria Math"/>
                          </a:rPr>
                          <m:t> × </m:t>
                        </m:r>
                        <m:r>
                          <a:rPr lang="nl-NL" sz="2000" b="0" i="1">
                            <a:latin typeface="Cambria Math"/>
                          </a:rPr>
                          <m:t>1</m:t>
                        </m:r>
                        <m:r>
                          <a:rPr lang="nl-NL" sz="2000" b="0">
                            <a:latin typeface="Cambria Math"/>
                          </a:rPr>
                          <m:t>,</m:t>
                        </m:r>
                        <m:r>
                          <a:rPr lang="nl-NL" sz="2000" b="0" i="1">
                            <a:latin typeface="Cambria Math"/>
                          </a:rPr>
                          <m:t>66</m:t>
                        </m:r>
                        <m:r>
                          <a:rPr lang="nl-NL" sz="2000" b="0">
                            <a:latin typeface="Cambria Math"/>
                          </a:rPr>
                          <m:t>∙</m:t>
                        </m:r>
                        <m:sSup>
                          <m:sSupPr>
                            <m:ctrlPr>
                              <a:rPr lang="nl-NL" sz="2000" i="1">
                                <a:latin typeface="Cambria Math" panose="02040503050406030204" pitchFamily="18" charset="0"/>
                              </a:rPr>
                            </m:ctrlPr>
                          </m:sSupPr>
                          <m:e>
                            <m:r>
                              <a:rPr lang="nl-NL" sz="2000" b="0" i="1">
                                <a:latin typeface="Cambria Math"/>
                              </a:rPr>
                              <m:t>10</m:t>
                            </m:r>
                          </m:e>
                          <m:sup>
                            <m:r>
                              <a:rPr lang="nl-NL" sz="2000" b="0" i="1">
                                <a:latin typeface="Cambria Math"/>
                              </a:rPr>
                              <m:t>−27</m:t>
                            </m:r>
                          </m:sup>
                        </m:sSup>
                        <m:r>
                          <a:rPr lang="nl-NL" sz="2000" b="0" i="1">
                            <a:latin typeface="Cambria Math"/>
                          </a:rPr>
                          <m:t> × 2</m:t>
                        </m:r>
                        <m:r>
                          <a:rPr lang="nl-NL" sz="2000" b="0">
                            <a:latin typeface="Cambria Math"/>
                          </a:rPr>
                          <m:t>,</m:t>
                        </m:r>
                        <m:r>
                          <a:rPr lang="nl-NL" sz="2000" b="0" i="1">
                            <a:latin typeface="Cambria Math"/>
                          </a:rPr>
                          <m:t>53</m:t>
                        </m:r>
                        <m:r>
                          <a:rPr lang="nl-NL" sz="2000" b="0">
                            <a:latin typeface="Cambria Math"/>
                          </a:rPr>
                          <m:t>∙</m:t>
                        </m:r>
                        <m:sSup>
                          <m:sSupPr>
                            <m:ctrlPr>
                              <a:rPr lang="nl-NL" sz="2000" i="1">
                                <a:latin typeface="Cambria Math" panose="02040503050406030204" pitchFamily="18" charset="0"/>
                              </a:rPr>
                            </m:ctrlPr>
                          </m:sSupPr>
                          <m:e>
                            <m:r>
                              <a:rPr lang="nl-NL" sz="2000" b="0" i="1">
                                <a:latin typeface="Cambria Math"/>
                              </a:rPr>
                              <m:t>10</m:t>
                            </m:r>
                          </m:e>
                          <m:sup>
                            <m:r>
                              <a:rPr lang="nl-NL" sz="2000" b="0" i="1">
                                <a:latin typeface="Cambria Math"/>
                              </a:rPr>
                              <m:t>6</m:t>
                            </m:r>
                          </m:sup>
                        </m:sSup>
                      </m:num>
                      <m:den>
                        <m:r>
                          <a:rPr lang="nl-NL" sz="2000" b="0" i="1">
                            <a:latin typeface="Cambria Math"/>
                          </a:rPr>
                          <m:t>0,80 × 1</m:t>
                        </m:r>
                        <m:r>
                          <a:rPr lang="nl-NL" sz="2000" b="0">
                            <a:latin typeface="Cambria Math"/>
                          </a:rPr>
                          <m:t>,</m:t>
                        </m:r>
                        <m:r>
                          <a:rPr lang="nl-NL" sz="2000" b="0" i="1">
                            <a:latin typeface="Cambria Math"/>
                          </a:rPr>
                          <m:t>60</m:t>
                        </m:r>
                        <m:r>
                          <a:rPr lang="nl-NL" sz="2000" b="0">
                            <a:latin typeface="Cambria Math"/>
                          </a:rPr>
                          <m:t>∙</m:t>
                        </m:r>
                        <m:sSup>
                          <m:sSupPr>
                            <m:ctrlPr>
                              <a:rPr lang="nl-NL" sz="2000" i="1">
                                <a:latin typeface="Cambria Math" panose="02040503050406030204" pitchFamily="18" charset="0"/>
                              </a:rPr>
                            </m:ctrlPr>
                          </m:sSupPr>
                          <m:e>
                            <m:r>
                              <a:rPr lang="nl-NL" sz="2000" b="0" i="1">
                                <a:latin typeface="Cambria Math"/>
                              </a:rPr>
                              <m:t>10</m:t>
                            </m:r>
                          </m:e>
                          <m:sup>
                            <m:r>
                              <a:rPr lang="nl-NL" sz="2000" b="0" i="1">
                                <a:latin typeface="Cambria Math"/>
                              </a:rPr>
                              <m:t>−19</m:t>
                            </m:r>
                          </m:sup>
                        </m:sSup>
                      </m:den>
                    </m:f>
                    <m:r>
                      <a:rPr lang="nl-NL" sz="2000" b="0" i="1">
                        <a:latin typeface="Cambria Math"/>
                      </a:rPr>
                      <m:t>=0,49 </m:t>
                    </m:r>
                    <m:r>
                      <a:rPr lang="nl-NL" sz="2000" b="0" i="1">
                        <a:latin typeface="Cambria Math"/>
                      </a:rPr>
                      <m:t>𝑚</m:t>
                    </m:r>
                  </m:oMath>
                </a14:m>
                <a:r>
                  <a:rPr lang="nl-NL" sz="2000" dirty="0"/>
                  <a:t>.</a:t>
                </a:r>
                <a:br>
                  <a:rPr lang="nl-NL" sz="2000" dirty="0"/>
                </a:br>
                <a:r>
                  <a:rPr lang="nl-NL" sz="2000" dirty="0"/>
                  <a:t>De ionen doorlopen een halve cirkel in de massaspectrometer, dus is de afstand tussen de plaatsen waar de N14- en N15-ionen de detector treffen:</a:t>
                </a:r>
              </a:p>
              <a:p>
                <a:pPr lvl="0"/>
                <a:r>
                  <a:rPr lang="nl-NL" sz="2000" dirty="0"/>
                  <a:t> 		    </a:t>
                </a:r>
                <a14:m>
                  <m:oMath xmlns:m="http://schemas.openxmlformats.org/officeDocument/2006/math">
                    <m:r>
                      <a:rPr lang="nl-NL" sz="2000" b="0" i="1">
                        <a:latin typeface="Cambria Math"/>
                      </a:rPr>
                      <m:t>2×</m:t>
                    </m:r>
                    <m:d>
                      <m:dPr>
                        <m:ctrlPr>
                          <a:rPr lang="nl-NL" sz="2000" i="1">
                            <a:latin typeface="Cambria Math" panose="02040503050406030204" pitchFamily="18" charset="0"/>
                          </a:rPr>
                        </m:ctrlPr>
                      </m:dPr>
                      <m:e>
                        <m:r>
                          <a:rPr lang="nl-NL" sz="2000" b="0" i="1">
                            <a:latin typeface="Cambria Math"/>
                          </a:rPr>
                          <m:t>0,49−0,48</m:t>
                        </m:r>
                      </m:e>
                    </m:d>
                    <m:r>
                      <a:rPr lang="nl-NL" sz="2000" b="0" i="1">
                        <a:latin typeface="Cambria Math"/>
                      </a:rPr>
                      <m:t>=0,02 </m:t>
                    </m:r>
                    <m:r>
                      <a:rPr lang="nl-NL" sz="2000" b="0" i="1">
                        <a:latin typeface="Cambria Math"/>
                      </a:rPr>
                      <m:t>𝑚</m:t>
                    </m:r>
                  </m:oMath>
                </a14:m>
                <a:r>
                  <a:rPr lang="nl-NL" sz="2000" dirty="0"/>
                  <a:t>.</a:t>
                </a:r>
              </a:p>
            </p:txBody>
          </p:sp>
        </mc:Choice>
        <mc:Fallback xmlns="">
          <p:sp>
            <p:nvSpPr>
              <p:cNvPr id="2" name="Tekstvak 1"/>
              <p:cNvSpPr txBox="1">
                <a:spLocks noRot="1" noChangeAspect="1" noMove="1" noResize="1" noEditPoints="1" noAdjustHandles="1" noChangeArrowheads="1" noChangeShapeType="1" noTextEdit="1"/>
              </p:cNvSpPr>
              <p:nvPr/>
            </p:nvSpPr>
            <p:spPr>
              <a:xfrm>
                <a:off x="0" y="2593298"/>
                <a:ext cx="8712968" cy="3427990"/>
              </a:xfrm>
              <a:prstGeom prst="rect">
                <a:avLst/>
              </a:prstGeom>
              <a:blipFill rotWithShape="1">
                <a:blip r:embed="rId2"/>
                <a:stretch>
                  <a:fillRect l="-700" b="-2131"/>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7" name="Tekstvak 6"/>
              <p:cNvSpPr txBox="1"/>
              <p:nvPr/>
            </p:nvSpPr>
            <p:spPr>
              <a:xfrm>
                <a:off x="0" y="914400"/>
                <a:ext cx="8712968" cy="1891993"/>
              </a:xfrm>
              <a:prstGeom prst="rect">
                <a:avLst/>
              </a:prstGeom>
              <a:noFill/>
            </p:spPr>
            <p:txBody>
              <a:bodyPr wrap="square" rtlCol="0">
                <a:spAutoFit/>
              </a:bodyPr>
              <a:lstStyle/>
              <a:p>
                <a:pPr lvl="0"/>
                <a:r>
                  <a:rPr lang="nl-NL" sz="2000" dirty="0"/>
                  <a:t>A	De massa van een N14-ion is 14,01 u.</a:t>
                </a:r>
                <a:br>
                  <a:rPr lang="nl-NL" sz="2000" dirty="0"/>
                </a:br>
                <a14:m>
                  <m:oMath xmlns:m="http://schemas.openxmlformats.org/officeDocument/2006/math">
                    <m:r>
                      <a:rPr lang="nl-NL" sz="2000" b="0" i="1">
                        <a:latin typeface="Cambria Math"/>
                      </a:rPr>
                      <m:t>𝑞</m:t>
                    </m:r>
                    <m:r>
                      <a:rPr lang="nl-NL" sz="2000" b="0" i="1">
                        <a:latin typeface="Cambria Math"/>
                      </a:rPr>
                      <m:t>∙</m:t>
                    </m:r>
                    <m:r>
                      <a:rPr lang="nl-NL" sz="2000" b="0" i="1">
                        <a:latin typeface="Cambria Math"/>
                      </a:rPr>
                      <m:t>𝑈</m:t>
                    </m:r>
                    <m:r>
                      <a:rPr lang="nl-NL" sz="2000" b="0" i="1">
                        <a:latin typeface="Cambria Math"/>
                      </a:rPr>
                      <m:t>=</m:t>
                    </m:r>
                    <m:f>
                      <m:fPr>
                        <m:ctrlPr>
                          <a:rPr lang="nl-NL" sz="2000" i="1">
                            <a:latin typeface="Cambria Math" panose="02040503050406030204" pitchFamily="18" charset="0"/>
                          </a:rPr>
                        </m:ctrlPr>
                      </m:fPr>
                      <m:num>
                        <m:r>
                          <a:rPr lang="nl-NL" sz="2000" b="0" i="1">
                            <a:latin typeface="Cambria Math"/>
                          </a:rPr>
                          <m:t>1</m:t>
                        </m:r>
                      </m:num>
                      <m:den>
                        <m:r>
                          <a:rPr lang="nl-NL" sz="2000" b="0" i="1">
                            <a:latin typeface="Cambria Math"/>
                          </a:rPr>
                          <m:t>2</m:t>
                        </m:r>
                      </m:den>
                    </m:f>
                    <m:r>
                      <a:rPr lang="nl-NL" sz="2000" b="0" i="1">
                        <a:latin typeface="Cambria Math"/>
                      </a:rPr>
                      <m:t>∙</m:t>
                    </m:r>
                    <m:r>
                      <a:rPr lang="nl-NL" sz="2000" b="0" i="1">
                        <a:latin typeface="Cambria Math"/>
                      </a:rPr>
                      <m:t>𝑚</m:t>
                    </m:r>
                    <m:r>
                      <a:rPr lang="nl-NL" sz="2000" b="0" i="1">
                        <a:latin typeface="Cambria Math"/>
                      </a:rPr>
                      <m:t>∙</m:t>
                    </m:r>
                    <m:sSup>
                      <m:sSupPr>
                        <m:ctrlPr>
                          <a:rPr lang="nl-NL" sz="2000" i="1">
                            <a:latin typeface="Cambria Math" panose="02040503050406030204" pitchFamily="18" charset="0"/>
                          </a:rPr>
                        </m:ctrlPr>
                      </m:sSupPr>
                      <m:e>
                        <m:r>
                          <a:rPr lang="nl-NL" sz="2000" b="0" i="1">
                            <a:latin typeface="Cambria Math"/>
                          </a:rPr>
                          <m:t>𝑣</m:t>
                        </m:r>
                      </m:e>
                      <m:sup>
                        <m:r>
                          <a:rPr lang="nl-NL" sz="2000" b="0" i="1">
                            <a:latin typeface="Cambria Math"/>
                          </a:rPr>
                          <m:t>2</m:t>
                        </m:r>
                      </m:sup>
                    </m:sSup>
                  </m:oMath>
                </a14:m>
                <a:r>
                  <a:rPr lang="nl-NL" sz="2000" dirty="0"/>
                  <a:t> </a:t>
                </a:r>
                <a:r>
                  <a:rPr lang="nl-NL" sz="2000" dirty="0">
                    <a:sym typeface="Wingdings"/>
                  </a:rPr>
                  <a:t></a:t>
                </a:r>
                <a:r>
                  <a:rPr lang="nl-NL" sz="2000" dirty="0"/>
                  <a:t> </a:t>
                </a:r>
                <a14:m>
                  <m:oMath xmlns:m="http://schemas.openxmlformats.org/officeDocument/2006/math">
                    <m:r>
                      <a:rPr lang="nl-NL" sz="2000" b="0" i="1">
                        <a:latin typeface="Cambria Math"/>
                      </a:rPr>
                      <m:t>𝑣</m:t>
                    </m:r>
                    <m:r>
                      <a:rPr lang="nl-NL" sz="2000" b="0">
                        <a:latin typeface="Cambria Math"/>
                      </a:rPr>
                      <m:t>=</m:t>
                    </m:r>
                    <m:rad>
                      <m:radPr>
                        <m:degHide m:val="on"/>
                        <m:ctrlPr>
                          <a:rPr lang="nl-NL" sz="2000" i="1">
                            <a:latin typeface="Cambria Math" panose="02040503050406030204" pitchFamily="18" charset="0"/>
                          </a:rPr>
                        </m:ctrlPr>
                      </m:radPr>
                      <m:deg/>
                      <m:e>
                        <m:f>
                          <m:fPr>
                            <m:ctrlPr>
                              <a:rPr lang="nl-NL" sz="2000" i="1">
                                <a:latin typeface="Cambria Math" panose="02040503050406030204" pitchFamily="18" charset="0"/>
                              </a:rPr>
                            </m:ctrlPr>
                          </m:fPr>
                          <m:num>
                            <m:r>
                              <a:rPr lang="nl-NL" sz="2000" b="0" i="1">
                                <a:latin typeface="Cambria Math"/>
                              </a:rPr>
                              <m:t>2</m:t>
                            </m:r>
                            <m:r>
                              <a:rPr lang="nl-NL" sz="2000" b="0">
                                <a:latin typeface="Cambria Math"/>
                              </a:rPr>
                              <m:t>∙</m:t>
                            </m:r>
                            <m:r>
                              <a:rPr lang="nl-NL" sz="2000" b="0" i="1">
                                <a:latin typeface="Cambria Math"/>
                              </a:rPr>
                              <m:t>𝑞</m:t>
                            </m:r>
                            <m:r>
                              <a:rPr lang="nl-NL" sz="2000" b="0">
                                <a:latin typeface="Cambria Math"/>
                              </a:rPr>
                              <m:t>∙</m:t>
                            </m:r>
                            <m:r>
                              <a:rPr lang="nl-NL" sz="2000" b="0" i="1">
                                <a:latin typeface="Cambria Math"/>
                              </a:rPr>
                              <m:t>𝑈</m:t>
                            </m:r>
                          </m:num>
                          <m:den>
                            <m:r>
                              <a:rPr lang="nl-NL" sz="2000" b="0" i="1">
                                <a:latin typeface="Cambria Math"/>
                              </a:rPr>
                              <m:t>𝑚</m:t>
                            </m:r>
                          </m:den>
                        </m:f>
                      </m:e>
                    </m:rad>
                    <m:r>
                      <a:rPr lang="nl-NL" sz="2000" b="0">
                        <a:latin typeface="Cambria Math"/>
                      </a:rPr>
                      <m:t>=</m:t>
                    </m:r>
                    <m:rad>
                      <m:radPr>
                        <m:degHide m:val="on"/>
                        <m:ctrlPr>
                          <a:rPr lang="nl-NL" sz="2000" i="1">
                            <a:latin typeface="Cambria Math" panose="02040503050406030204" pitchFamily="18" charset="0"/>
                          </a:rPr>
                        </m:ctrlPr>
                      </m:radPr>
                      <m:deg/>
                      <m:e>
                        <m:f>
                          <m:fPr>
                            <m:ctrlPr>
                              <a:rPr lang="nl-NL" sz="2000" i="1">
                                <a:latin typeface="Cambria Math" panose="02040503050406030204" pitchFamily="18" charset="0"/>
                              </a:rPr>
                            </m:ctrlPr>
                          </m:fPr>
                          <m:num>
                            <m:r>
                              <a:rPr lang="nl-NL" sz="2000" b="0" i="1">
                                <a:latin typeface="Cambria Math"/>
                              </a:rPr>
                              <m:t>2</m:t>
                            </m:r>
                            <m:r>
                              <a:rPr lang="nl-NL" sz="2000" b="0">
                                <a:latin typeface="Cambria Math"/>
                              </a:rPr>
                              <m:t> × </m:t>
                            </m:r>
                            <m:r>
                              <a:rPr lang="nl-NL" sz="2000" b="0" i="1">
                                <a:latin typeface="Cambria Math"/>
                              </a:rPr>
                              <m:t>1</m:t>
                            </m:r>
                            <m:r>
                              <a:rPr lang="nl-NL" sz="2000" b="0">
                                <a:latin typeface="Cambria Math"/>
                              </a:rPr>
                              <m:t>,</m:t>
                            </m:r>
                            <m:r>
                              <a:rPr lang="nl-NL" sz="2000" b="0" i="1">
                                <a:latin typeface="Cambria Math"/>
                              </a:rPr>
                              <m:t>60</m:t>
                            </m:r>
                            <m:r>
                              <a:rPr lang="nl-NL" sz="2000" b="0">
                                <a:latin typeface="Cambria Math"/>
                              </a:rPr>
                              <m:t>∙</m:t>
                            </m:r>
                            <m:sSup>
                              <m:sSupPr>
                                <m:ctrlPr>
                                  <a:rPr lang="nl-NL" sz="2000" i="1">
                                    <a:latin typeface="Cambria Math" panose="02040503050406030204" pitchFamily="18" charset="0"/>
                                  </a:rPr>
                                </m:ctrlPr>
                              </m:sSupPr>
                              <m:e>
                                <m:r>
                                  <a:rPr lang="nl-NL" sz="2000" b="0" i="1">
                                    <a:latin typeface="Cambria Math"/>
                                  </a:rPr>
                                  <m:t>10</m:t>
                                </m:r>
                              </m:e>
                              <m:sup>
                                <m:r>
                                  <a:rPr lang="nl-NL" sz="2000" b="0" i="1">
                                    <a:latin typeface="Cambria Math"/>
                                  </a:rPr>
                                  <m:t>−19</m:t>
                                </m:r>
                              </m:sup>
                            </m:sSup>
                            <m:r>
                              <a:rPr lang="nl-NL" sz="2000" b="0">
                                <a:latin typeface="Cambria Math"/>
                              </a:rPr>
                              <m:t> × </m:t>
                            </m:r>
                            <m:r>
                              <a:rPr lang="nl-NL" sz="2000" b="0" i="1">
                                <a:latin typeface="Cambria Math"/>
                              </a:rPr>
                              <m:t>500</m:t>
                            </m:r>
                            <m:r>
                              <a:rPr lang="nl-NL" sz="2000" b="0">
                                <a:latin typeface="Cambria Math"/>
                              </a:rPr>
                              <m:t>∙</m:t>
                            </m:r>
                            <m:sSup>
                              <m:sSupPr>
                                <m:ctrlPr>
                                  <a:rPr lang="nl-NL" sz="2000" i="1">
                                    <a:latin typeface="Cambria Math" panose="02040503050406030204" pitchFamily="18" charset="0"/>
                                  </a:rPr>
                                </m:ctrlPr>
                              </m:sSupPr>
                              <m:e>
                                <m:r>
                                  <a:rPr lang="nl-NL" sz="2000" b="0" i="1">
                                    <a:latin typeface="Cambria Math"/>
                                  </a:rPr>
                                  <m:t>10</m:t>
                                </m:r>
                              </m:e>
                              <m:sup>
                                <m:r>
                                  <a:rPr lang="nl-NL" sz="2000" b="0" i="1">
                                    <a:latin typeface="Cambria Math"/>
                                  </a:rPr>
                                  <m:t>3</m:t>
                                </m:r>
                              </m:sup>
                            </m:sSup>
                          </m:num>
                          <m:den>
                            <m:r>
                              <a:rPr lang="nl-NL" sz="2000" b="0" i="1">
                                <a:latin typeface="Cambria Math"/>
                              </a:rPr>
                              <m:t>14</m:t>
                            </m:r>
                            <m:r>
                              <a:rPr lang="nl-NL" sz="2000" b="0">
                                <a:latin typeface="Cambria Math"/>
                              </a:rPr>
                              <m:t>,</m:t>
                            </m:r>
                            <m:r>
                              <a:rPr lang="nl-NL" sz="2000" b="0" i="1">
                                <a:latin typeface="Cambria Math"/>
                              </a:rPr>
                              <m:t>01</m:t>
                            </m:r>
                            <m:r>
                              <a:rPr lang="nl-NL" sz="2000" b="0">
                                <a:latin typeface="Cambria Math"/>
                              </a:rPr>
                              <m:t> × </m:t>
                            </m:r>
                            <m:r>
                              <a:rPr lang="nl-NL" sz="2000" b="0" i="1">
                                <a:latin typeface="Cambria Math"/>
                              </a:rPr>
                              <m:t>1</m:t>
                            </m:r>
                            <m:r>
                              <a:rPr lang="nl-NL" sz="2000" b="0">
                                <a:latin typeface="Cambria Math"/>
                              </a:rPr>
                              <m:t>,</m:t>
                            </m:r>
                            <m:r>
                              <a:rPr lang="nl-NL" sz="2000" b="0" i="1">
                                <a:latin typeface="Cambria Math"/>
                              </a:rPr>
                              <m:t>66</m:t>
                            </m:r>
                            <m:r>
                              <a:rPr lang="nl-NL" sz="2000" b="0">
                                <a:latin typeface="Cambria Math"/>
                              </a:rPr>
                              <m:t>∙</m:t>
                            </m:r>
                            <m:sSup>
                              <m:sSupPr>
                                <m:ctrlPr>
                                  <a:rPr lang="nl-NL" sz="2000" i="1">
                                    <a:latin typeface="Cambria Math" panose="02040503050406030204" pitchFamily="18" charset="0"/>
                                  </a:rPr>
                                </m:ctrlPr>
                              </m:sSupPr>
                              <m:e>
                                <m:r>
                                  <a:rPr lang="nl-NL" sz="2000" b="0" i="1">
                                    <a:latin typeface="Cambria Math"/>
                                  </a:rPr>
                                  <m:t>10</m:t>
                                </m:r>
                              </m:e>
                              <m:sup>
                                <m:r>
                                  <a:rPr lang="nl-NL" sz="2000" b="0" i="1">
                                    <a:latin typeface="Cambria Math"/>
                                  </a:rPr>
                                  <m:t>−27</m:t>
                                </m:r>
                              </m:sup>
                            </m:sSup>
                          </m:den>
                        </m:f>
                      </m:e>
                    </m:rad>
                    <m:r>
                      <a:rPr lang="nl-NL" sz="2000" b="0">
                        <a:latin typeface="Cambria Math"/>
                      </a:rPr>
                      <m:t>=</m:t>
                    </m:r>
                    <m:r>
                      <a:rPr lang="nl-NL" sz="2000" b="0" i="1">
                        <a:latin typeface="Cambria Math"/>
                      </a:rPr>
                      <m:t>2</m:t>
                    </m:r>
                    <m:r>
                      <a:rPr lang="nl-NL" sz="2000" b="0">
                        <a:latin typeface="Cambria Math"/>
                      </a:rPr>
                      <m:t>,</m:t>
                    </m:r>
                    <m:r>
                      <a:rPr lang="nl-NL" sz="2000" b="0" i="1">
                        <a:latin typeface="Cambria Math"/>
                      </a:rPr>
                      <m:t>62</m:t>
                    </m:r>
                    <m:r>
                      <a:rPr lang="nl-NL" sz="2000" b="0">
                        <a:latin typeface="Cambria Math"/>
                      </a:rPr>
                      <m:t>∙</m:t>
                    </m:r>
                    <m:sSup>
                      <m:sSupPr>
                        <m:ctrlPr>
                          <a:rPr lang="nl-NL" sz="2000" i="1">
                            <a:latin typeface="Cambria Math" panose="02040503050406030204" pitchFamily="18" charset="0"/>
                          </a:rPr>
                        </m:ctrlPr>
                      </m:sSupPr>
                      <m:e>
                        <m:r>
                          <a:rPr lang="nl-NL" sz="2000" b="0" i="1">
                            <a:latin typeface="Cambria Math"/>
                          </a:rPr>
                          <m:t>10</m:t>
                        </m:r>
                      </m:e>
                      <m:sup>
                        <m:r>
                          <a:rPr lang="nl-NL" sz="2000" b="0" i="1">
                            <a:latin typeface="Cambria Math"/>
                          </a:rPr>
                          <m:t>6</m:t>
                        </m:r>
                      </m:sup>
                    </m:sSup>
                    <m:r>
                      <a:rPr lang="nl-NL" sz="2000" b="0">
                        <a:latin typeface="Cambria Math"/>
                      </a:rPr>
                      <m:t> </m:t>
                    </m:r>
                    <m:r>
                      <a:rPr lang="nl-NL" sz="2000" b="0" i="1">
                        <a:latin typeface="Cambria Math"/>
                      </a:rPr>
                      <m:t>𝑚</m:t>
                    </m:r>
                    <m:r>
                      <a:rPr lang="nl-NL" sz="2000" b="0">
                        <a:latin typeface="Cambria Math"/>
                      </a:rPr>
                      <m:t>/</m:t>
                    </m:r>
                    <m:r>
                      <a:rPr lang="nl-NL" sz="2000" b="0" i="1">
                        <a:latin typeface="Cambria Math"/>
                      </a:rPr>
                      <m:t>𝑠</m:t>
                    </m:r>
                  </m:oMath>
                </a14:m>
                <a:br>
                  <a:rPr lang="nl-NL" sz="2000" dirty="0"/>
                </a:br>
                <a:r>
                  <a:rPr lang="nl-NL" sz="2000" dirty="0"/>
                  <a:t>		     </a:t>
                </a:r>
                <a14:m>
                  <m:oMath xmlns:m="http://schemas.openxmlformats.org/officeDocument/2006/math">
                    <m:r>
                      <a:rPr lang="nl-NL" sz="2000" b="0" i="1">
                        <a:latin typeface="Cambria Math"/>
                      </a:rPr>
                      <m:t>𝑟</m:t>
                    </m:r>
                    <m:r>
                      <a:rPr lang="nl-NL" sz="2000" b="0" i="1">
                        <a:latin typeface="Cambria Math"/>
                      </a:rPr>
                      <m:t>=</m:t>
                    </m:r>
                    <m:f>
                      <m:fPr>
                        <m:ctrlPr>
                          <a:rPr lang="nl-NL" sz="2000" i="1">
                            <a:latin typeface="Cambria Math" panose="02040503050406030204" pitchFamily="18" charset="0"/>
                          </a:rPr>
                        </m:ctrlPr>
                      </m:fPr>
                      <m:num>
                        <m:r>
                          <a:rPr lang="nl-NL" sz="2000" b="0" i="1">
                            <a:latin typeface="Cambria Math"/>
                          </a:rPr>
                          <m:t>𝑚</m:t>
                        </m:r>
                        <m:r>
                          <a:rPr lang="nl-NL" sz="2000" b="0" i="1">
                            <a:latin typeface="Cambria Math"/>
                          </a:rPr>
                          <m:t>∙</m:t>
                        </m:r>
                        <m:r>
                          <a:rPr lang="nl-NL" sz="2000" b="0" i="1">
                            <a:latin typeface="Cambria Math"/>
                          </a:rPr>
                          <m:t>𝑣</m:t>
                        </m:r>
                      </m:num>
                      <m:den>
                        <m:r>
                          <a:rPr lang="nl-NL" sz="2000" b="0" i="1">
                            <a:latin typeface="Cambria Math"/>
                          </a:rPr>
                          <m:t>𝐵</m:t>
                        </m:r>
                        <m:r>
                          <a:rPr lang="nl-NL" sz="2000" b="0" i="1">
                            <a:latin typeface="Cambria Math"/>
                          </a:rPr>
                          <m:t>∙</m:t>
                        </m:r>
                        <m:r>
                          <a:rPr lang="nl-NL" sz="2000" b="0" i="1">
                            <a:latin typeface="Cambria Math"/>
                          </a:rPr>
                          <m:t>𝑞</m:t>
                        </m:r>
                      </m:den>
                    </m:f>
                    <m:r>
                      <a:rPr lang="nl-NL" sz="2000" b="0" i="1">
                        <a:latin typeface="Cambria Math"/>
                      </a:rPr>
                      <m:t>=</m:t>
                    </m:r>
                    <m:f>
                      <m:fPr>
                        <m:ctrlPr>
                          <a:rPr lang="nl-NL" sz="2000" i="1">
                            <a:latin typeface="Cambria Math" panose="02040503050406030204" pitchFamily="18" charset="0"/>
                          </a:rPr>
                        </m:ctrlPr>
                      </m:fPr>
                      <m:num>
                        <m:r>
                          <a:rPr lang="nl-NL" sz="2000" b="0" i="1">
                            <a:latin typeface="Cambria Math"/>
                          </a:rPr>
                          <m:t>14</m:t>
                        </m:r>
                        <m:r>
                          <a:rPr lang="nl-NL" sz="2000" b="0">
                            <a:latin typeface="Cambria Math"/>
                          </a:rPr>
                          <m:t>,</m:t>
                        </m:r>
                        <m:r>
                          <a:rPr lang="nl-NL" sz="2000" b="0" i="1">
                            <a:latin typeface="Cambria Math"/>
                          </a:rPr>
                          <m:t>01</m:t>
                        </m:r>
                        <m:r>
                          <a:rPr lang="nl-NL" sz="2000" b="0">
                            <a:latin typeface="Cambria Math"/>
                          </a:rPr>
                          <m:t>×</m:t>
                        </m:r>
                        <m:r>
                          <a:rPr lang="nl-NL" sz="2000" b="0" i="1">
                            <a:latin typeface="Cambria Math"/>
                          </a:rPr>
                          <m:t>1</m:t>
                        </m:r>
                        <m:r>
                          <a:rPr lang="nl-NL" sz="2000" b="0">
                            <a:latin typeface="Cambria Math"/>
                          </a:rPr>
                          <m:t>,</m:t>
                        </m:r>
                        <m:r>
                          <a:rPr lang="nl-NL" sz="2000" b="0" i="1">
                            <a:latin typeface="Cambria Math"/>
                          </a:rPr>
                          <m:t>66</m:t>
                        </m:r>
                        <m:r>
                          <a:rPr lang="nl-NL" sz="2000" b="0">
                            <a:latin typeface="Cambria Math"/>
                          </a:rPr>
                          <m:t>∙</m:t>
                        </m:r>
                        <m:sSup>
                          <m:sSupPr>
                            <m:ctrlPr>
                              <a:rPr lang="nl-NL" sz="2000" i="1">
                                <a:latin typeface="Cambria Math" panose="02040503050406030204" pitchFamily="18" charset="0"/>
                              </a:rPr>
                            </m:ctrlPr>
                          </m:sSupPr>
                          <m:e>
                            <m:r>
                              <a:rPr lang="nl-NL" sz="2000" b="0" i="1">
                                <a:latin typeface="Cambria Math"/>
                              </a:rPr>
                              <m:t>10</m:t>
                            </m:r>
                          </m:e>
                          <m:sup>
                            <m:r>
                              <a:rPr lang="nl-NL" sz="2000" b="0" i="1">
                                <a:latin typeface="Cambria Math"/>
                              </a:rPr>
                              <m:t>−27</m:t>
                            </m:r>
                          </m:sup>
                        </m:sSup>
                        <m:r>
                          <a:rPr lang="nl-NL" sz="2000" b="0" i="1">
                            <a:latin typeface="Cambria Math"/>
                          </a:rPr>
                          <m:t>×2</m:t>
                        </m:r>
                        <m:r>
                          <a:rPr lang="nl-NL" sz="2000" b="0">
                            <a:latin typeface="Cambria Math"/>
                          </a:rPr>
                          <m:t>,</m:t>
                        </m:r>
                        <m:r>
                          <a:rPr lang="nl-NL" sz="2000" b="0" i="1">
                            <a:latin typeface="Cambria Math"/>
                          </a:rPr>
                          <m:t>62</m:t>
                        </m:r>
                        <m:r>
                          <a:rPr lang="nl-NL" sz="2000" b="0">
                            <a:latin typeface="Cambria Math"/>
                          </a:rPr>
                          <m:t>∙</m:t>
                        </m:r>
                        <m:sSup>
                          <m:sSupPr>
                            <m:ctrlPr>
                              <a:rPr lang="nl-NL" sz="2000" i="1">
                                <a:latin typeface="Cambria Math" panose="02040503050406030204" pitchFamily="18" charset="0"/>
                              </a:rPr>
                            </m:ctrlPr>
                          </m:sSupPr>
                          <m:e>
                            <m:r>
                              <a:rPr lang="nl-NL" sz="2000" b="0" i="1">
                                <a:latin typeface="Cambria Math"/>
                              </a:rPr>
                              <m:t>10</m:t>
                            </m:r>
                          </m:e>
                          <m:sup>
                            <m:r>
                              <a:rPr lang="nl-NL" sz="2000" b="0" i="1">
                                <a:latin typeface="Cambria Math"/>
                              </a:rPr>
                              <m:t>6</m:t>
                            </m:r>
                          </m:sup>
                        </m:sSup>
                      </m:num>
                      <m:den>
                        <m:r>
                          <a:rPr lang="nl-NL" sz="2000" b="0" i="1">
                            <a:latin typeface="Cambria Math"/>
                          </a:rPr>
                          <m:t>0,80×1</m:t>
                        </m:r>
                        <m:r>
                          <a:rPr lang="nl-NL" sz="2000" b="0">
                            <a:latin typeface="Cambria Math"/>
                          </a:rPr>
                          <m:t>,</m:t>
                        </m:r>
                        <m:r>
                          <a:rPr lang="nl-NL" sz="2000" b="0" i="1">
                            <a:latin typeface="Cambria Math"/>
                          </a:rPr>
                          <m:t>60</m:t>
                        </m:r>
                        <m:r>
                          <a:rPr lang="nl-NL" sz="2000" b="0">
                            <a:latin typeface="Cambria Math"/>
                          </a:rPr>
                          <m:t>∙</m:t>
                        </m:r>
                        <m:sSup>
                          <m:sSupPr>
                            <m:ctrlPr>
                              <a:rPr lang="nl-NL" sz="2000" i="1">
                                <a:latin typeface="Cambria Math" panose="02040503050406030204" pitchFamily="18" charset="0"/>
                              </a:rPr>
                            </m:ctrlPr>
                          </m:sSupPr>
                          <m:e>
                            <m:r>
                              <a:rPr lang="nl-NL" sz="2000" b="0" i="1">
                                <a:latin typeface="Cambria Math"/>
                              </a:rPr>
                              <m:t>10</m:t>
                            </m:r>
                          </m:e>
                          <m:sup>
                            <m:r>
                              <a:rPr lang="nl-NL" sz="2000" b="0" i="1">
                                <a:latin typeface="Cambria Math"/>
                              </a:rPr>
                              <m:t>−19</m:t>
                            </m:r>
                          </m:sup>
                        </m:sSup>
                      </m:den>
                    </m:f>
                    <m:r>
                      <a:rPr lang="nl-NL" sz="2000" b="0" i="1">
                        <a:latin typeface="Cambria Math"/>
                      </a:rPr>
                      <m:t>=0,48 </m:t>
                    </m:r>
                    <m:r>
                      <a:rPr lang="nl-NL" sz="2000" b="0" i="1">
                        <a:latin typeface="Cambria Math"/>
                      </a:rPr>
                      <m:t>𝑚</m:t>
                    </m:r>
                  </m:oMath>
                </a14:m>
                <a:endParaRPr lang="nl-NL" sz="2000" dirty="0"/>
              </a:p>
              <a:p>
                <a:pPr lvl="0"/>
                <a:endParaRPr lang="nl-NL" sz="2000" dirty="0"/>
              </a:p>
            </p:txBody>
          </p:sp>
        </mc:Choice>
        <mc:Fallback xmlns="">
          <p:sp>
            <p:nvSpPr>
              <p:cNvPr id="7" name="Tekstvak 6"/>
              <p:cNvSpPr txBox="1">
                <a:spLocks noRot="1" noChangeAspect="1" noMove="1" noResize="1" noEditPoints="1" noAdjustHandles="1" noChangeArrowheads="1" noChangeShapeType="1" noTextEdit="1"/>
              </p:cNvSpPr>
              <p:nvPr/>
            </p:nvSpPr>
            <p:spPr>
              <a:xfrm>
                <a:off x="0" y="914400"/>
                <a:ext cx="8712968" cy="1891993"/>
              </a:xfrm>
              <a:prstGeom prst="rect">
                <a:avLst/>
              </a:prstGeom>
              <a:blipFill rotWithShape="1">
                <a:blip r:embed="rId3"/>
                <a:stretch>
                  <a:fillRect l="-700" t="-1613"/>
                </a:stretch>
              </a:blipFill>
            </p:spPr>
            <p:txBody>
              <a:bodyPr/>
              <a:lstStyle/>
              <a:p>
                <a:r>
                  <a:rPr lang="nl-NL">
                    <a:noFill/>
                  </a:rPr>
                  <a:t> </a:t>
                </a:r>
              </a:p>
            </p:txBody>
          </p:sp>
        </mc:Fallback>
      </mc:AlternateContent>
    </p:spTree>
    <p:extLst>
      <p:ext uri="{BB962C8B-B14F-4D97-AF65-F5344CB8AC3E}">
        <p14:creationId xmlns:p14="http://schemas.microsoft.com/office/powerpoint/2010/main" val="42320181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Text Box 5"/>
          <p:cNvSpPr txBox="1">
            <a:spLocks noChangeArrowheads="1"/>
          </p:cNvSpPr>
          <p:nvPr/>
        </p:nvSpPr>
        <p:spPr bwMode="auto">
          <a:xfrm>
            <a:off x="0" y="-25263"/>
            <a:ext cx="9144000" cy="892552"/>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algn="ctr" eaLnBrk="1" hangingPunct="1">
              <a:defRPr/>
            </a:pPr>
            <a:endParaRPr lang="nl-NL" sz="800" b="1" dirty="0">
              <a:solidFill>
                <a:schemeClr val="bg1"/>
              </a:solidFill>
              <a:latin typeface="Comic Sans MS" pitchFamily="66" charset="0"/>
            </a:endParaRPr>
          </a:p>
          <a:p>
            <a:pPr algn="ctr" eaLnBrk="1" hangingPunct="1">
              <a:defRPr/>
            </a:pPr>
            <a:r>
              <a:rPr lang="nl-NL" sz="3600" b="1" dirty="0">
                <a:solidFill>
                  <a:schemeClr val="bg1"/>
                </a:solidFill>
                <a:latin typeface="Comic Sans MS" pitchFamily="66" charset="0"/>
              </a:rPr>
              <a:t>SOM 86 MASSA PROTONEN</a:t>
            </a:r>
          </a:p>
          <a:p>
            <a:pPr algn="ctr" eaLnBrk="1" hangingPunct="1">
              <a:defRPr/>
            </a:pPr>
            <a:endParaRPr lang="nl-NL" sz="800" b="1" dirty="0">
              <a:solidFill>
                <a:schemeClr val="bg1"/>
              </a:solidFill>
              <a:latin typeface="Comic Sans MS" pitchFamily="66" charset="0"/>
            </a:endParaRPr>
          </a:p>
        </p:txBody>
      </p:sp>
      <p:sp>
        <p:nvSpPr>
          <p:cNvPr id="41990" name="Rectangle 4"/>
          <p:cNvSpPr>
            <a:spLocks noChangeArrowheads="1"/>
          </p:cNvSpPr>
          <p:nvPr/>
        </p:nvSpPr>
        <p:spPr bwMode="auto">
          <a:xfrm>
            <a:off x="0" y="6021288"/>
            <a:ext cx="9144000" cy="836712"/>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lgn="ctr">
              <a:defRPr/>
            </a:pPr>
            <a:endParaRPr lang="nl-NL"/>
          </a:p>
        </p:txBody>
      </p:sp>
      <mc:AlternateContent xmlns:mc="http://schemas.openxmlformats.org/markup-compatibility/2006" xmlns:a14="http://schemas.microsoft.com/office/drawing/2010/main">
        <mc:Choice Requires="a14">
          <p:sp>
            <p:nvSpPr>
              <p:cNvPr id="2" name="Tekstvak 1"/>
              <p:cNvSpPr txBox="1"/>
              <p:nvPr/>
            </p:nvSpPr>
            <p:spPr>
              <a:xfrm>
                <a:off x="6896" y="2835736"/>
                <a:ext cx="9144000" cy="3185552"/>
              </a:xfrm>
              <a:prstGeom prst="rect">
                <a:avLst/>
              </a:prstGeom>
              <a:noFill/>
            </p:spPr>
            <p:txBody>
              <a:bodyPr wrap="square" rtlCol="0">
                <a:spAutoFit/>
              </a:bodyPr>
              <a:lstStyle/>
              <a:p>
                <a:pPr lvl="0"/>
                <a:br>
                  <a:rPr lang="nl-NL" sz="2000" dirty="0"/>
                </a:br>
                <a:r>
                  <a:rPr lang="nl-NL" sz="2400" b="1" cap="all" dirty="0"/>
                  <a:t>Uitwerking</a:t>
                </a:r>
                <a:br>
                  <a:rPr lang="nl-NL" sz="2000" dirty="0"/>
                </a:br>
                <a:r>
                  <a:rPr lang="nl-NL" sz="2000" dirty="0"/>
                  <a:t>	</a:t>
                </a:r>
                <a14:m>
                  <m:oMath xmlns:m="http://schemas.openxmlformats.org/officeDocument/2006/math">
                    <m:r>
                      <a:rPr lang="nl-NL" sz="2000" b="0" i="1">
                        <a:latin typeface="Cambria Math"/>
                      </a:rPr>
                      <m:t>𝑞</m:t>
                    </m:r>
                    <m:r>
                      <a:rPr lang="nl-NL" sz="2000" b="0" i="1">
                        <a:latin typeface="Cambria Math"/>
                      </a:rPr>
                      <m:t>∙</m:t>
                    </m:r>
                    <m:r>
                      <a:rPr lang="nl-NL" sz="2000" b="0" i="1">
                        <a:latin typeface="Cambria Math"/>
                      </a:rPr>
                      <m:t>𝑈</m:t>
                    </m:r>
                    <m:r>
                      <a:rPr lang="nl-NL" sz="2000" b="0" i="1">
                        <a:latin typeface="Cambria Math"/>
                      </a:rPr>
                      <m:t>=</m:t>
                    </m:r>
                    <m:f>
                      <m:fPr>
                        <m:ctrlPr>
                          <a:rPr lang="nl-NL" sz="2000" i="1">
                            <a:latin typeface="Cambria Math" panose="02040503050406030204" pitchFamily="18" charset="0"/>
                          </a:rPr>
                        </m:ctrlPr>
                      </m:fPr>
                      <m:num>
                        <m:r>
                          <a:rPr lang="nl-NL" sz="2000" b="0" i="1">
                            <a:latin typeface="Cambria Math"/>
                          </a:rPr>
                          <m:t>1</m:t>
                        </m:r>
                      </m:num>
                      <m:den>
                        <m:r>
                          <a:rPr lang="nl-NL" sz="2000" b="0" i="1">
                            <a:latin typeface="Cambria Math"/>
                          </a:rPr>
                          <m:t>2</m:t>
                        </m:r>
                      </m:den>
                    </m:f>
                    <m:r>
                      <a:rPr lang="nl-NL" sz="2000" b="0" i="1">
                        <a:latin typeface="Cambria Math"/>
                      </a:rPr>
                      <m:t>∙</m:t>
                    </m:r>
                    <m:r>
                      <a:rPr lang="nl-NL" sz="2000" b="0" i="1">
                        <a:latin typeface="Cambria Math"/>
                      </a:rPr>
                      <m:t>𝑚</m:t>
                    </m:r>
                    <m:r>
                      <a:rPr lang="nl-NL" sz="2000" b="0" i="1">
                        <a:latin typeface="Cambria Math"/>
                      </a:rPr>
                      <m:t>∙</m:t>
                    </m:r>
                    <m:sSup>
                      <m:sSupPr>
                        <m:ctrlPr>
                          <a:rPr lang="nl-NL" sz="2000" i="1">
                            <a:latin typeface="Cambria Math" panose="02040503050406030204" pitchFamily="18" charset="0"/>
                          </a:rPr>
                        </m:ctrlPr>
                      </m:sSupPr>
                      <m:e>
                        <m:r>
                          <a:rPr lang="nl-NL" sz="2000" b="0" i="1">
                            <a:latin typeface="Cambria Math"/>
                          </a:rPr>
                          <m:t>𝑣</m:t>
                        </m:r>
                      </m:e>
                      <m:sup>
                        <m:r>
                          <a:rPr lang="nl-NL" sz="2000" b="0" i="1">
                            <a:latin typeface="Cambria Math"/>
                          </a:rPr>
                          <m:t>2</m:t>
                        </m:r>
                      </m:sup>
                    </m:sSup>
                  </m:oMath>
                </a14:m>
                <a:r>
                  <a:rPr lang="nl-NL" sz="2000" dirty="0"/>
                  <a:t> </a:t>
                </a:r>
                <a:r>
                  <a:rPr lang="nl-NL" sz="2000" dirty="0">
                    <a:sym typeface="Wingdings"/>
                  </a:rPr>
                  <a:t></a:t>
                </a:r>
                <a:r>
                  <a:rPr lang="nl-NL" sz="2000" dirty="0"/>
                  <a:t> </a:t>
                </a:r>
                <a14:m>
                  <m:oMath xmlns:m="http://schemas.openxmlformats.org/officeDocument/2006/math">
                    <m:r>
                      <a:rPr lang="nl-NL" sz="2000" b="0" i="1">
                        <a:latin typeface="Cambria Math"/>
                      </a:rPr>
                      <m:t>𝑣</m:t>
                    </m:r>
                    <m:r>
                      <a:rPr lang="nl-NL" sz="2000" b="0">
                        <a:latin typeface="Cambria Math"/>
                      </a:rPr>
                      <m:t>=</m:t>
                    </m:r>
                    <m:rad>
                      <m:radPr>
                        <m:degHide m:val="on"/>
                        <m:ctrlPr>
                          <a:rPr lang="nl-NL" sz="2000" i="1">
                            <a:latin typeface="Cambria Math" panose="02040503050406030204" pitchFamily="18" charset="0"/>
                          </a:rPr>
                        </m:ctrlPr>
                      </m:radPr>
                      <m:deg/>
                      <m:e>
                        <m:f>
                          <m:fPr>
                            <m:ctrlPr>
                              <a:rPr lang="nl-NL" sz="2000" i="1">
                                <a:latin typeface="Cambria Math" panose="02040503050406030204" pitchFamily="18" charset="0"/>
                              </a:rPr>
                            </m:ctrlPr>
                          </m:fPr>
                          <m:num>
                            <m:r>
                              <a:rPr lang="nl-NL" sz="2000" b="0">
                                <a:latin typeface="Cambria Math"/>
                              </a:rPr>
                              <m:t>2∙</m:t>
                            </m:r>
                            <m:r>
                              <a:rPr lang="nl-NL" sz="2000" b="0" i="1">
                                <a:latin typeface="Cambria Math"/>
                              </a:rPr>
                              <m:t>𝑞</m:t>
                            </m:r>
                            <m:r>
                              <a:rPr lang="nl-NL" sz="2000" b="0">
                                <a:latin typeface="Cambria Math"/>
                              </a:rPr>
                              <m:t>∙</m:t>
                            </m:r>
                            <m:r>
                              <a:rPr lang="nl-NL" sz="2000" b="0" i="1">
                                <a:latin typeface="Cambria Math"/>
                              </a:rPr>
                              <m:t>𝑈</m:t>
                            </m:r>
                          </m:num>
                          <m:den>
                            <m:r>
                              <a:rPr lang="nl-NL" sz="2000" b="0" i="1">
                                <a:latin typeface="Cambria Math"/>
                              </a:rPr>
                              <m:t>𝑚</m:t>
                            </m:r>
                          </m:den>
                        </m:f>
                      </m:e>
                    </m:rad>
                  </m:oMath>
                </a14:m>
                <a:endParaRPr lang="nl-NL" sz="2000" i="1" dirty="0"/>
              </a:p>
              <a:p>
                <a:pPr lvl="0"/>
                <a:r>
                  <a:rPr lang="nl-NL" sz="2000" b="0" dirty="0"/>
                  <a:t>			     v = </a:t>
                </a:r>
                <a14:m>
                  <m:oMath xmlns:m="http://schemas.openxmlformats.org/officeDocument/2006/math">
                    <m:rad>
                      <m:radPr>
                        <m:degHide m:val="on"/>
                        <m:ctrlPr>
                          <a:rPr lang="nl-NL" sz="2000" i="1">
                            <a:latin typeface="Cambria Math" panose="02040503050406030204" pitchFamily="18" charset="0"/>
                          </a:rPr>
                        </m:ctrlPr>
                      </m:radPr>
                      <m:deg/>
                      <m:e>
                        <m:f>
                          <m:fPr>
                            <m:ctrlPr>
                              <a:rPr lang="nl-NL" sz="2000" i="1">
                                <a:latin typeface="Cambria Math" panose="02040503050406030204" pitchFamily="18" charset="0"/>
                              </a:rPr>
                            </m:ctrlPr>
                          </m:fPr>
                          <m:num>
                            <m:r>
                              <a:rPr lang="nl-NL" sz="2000" b="0">
                                <a:latin typeface="Cambria Math"/>
                              </a:rPr>
                              <m:t>2 × 1,602∙</m:t>
                            </m:r>
                            <m:sSup>
                              <m:sSupPr>
                                <m:ctrlPr>
                                  <a:rPr lang="nl-NL" sz="2000" i="1">
                                    <a:latin typeface="Cambria Math" panose="02040503050406030204" pitchFamily="18" charset="0"/>
                                  </a:rPr>
                                </m:ctrlPr>
                              </m:sSupPr>
                              <m:e>
                                <m:r>
                                  <a:rPr lang="nl-NL" sz="2000" b="0">
                                    <a:latin typeface="Cambria Math"/>
                                  </a:rPr>
                                  <m:t>10</m:t>
                                </m:r>
                              </m:e>
                              <m:sup>
                                <m:r>
                                  <a:rPr lang="nl-NL" sz="2000" b="0" i="1">
                                    <a:latin typeface="Cambria Math"/>
                                  </a:rPr>
                                  <m:t>−</m:t>
                                </m:r>
                                <m:r>
                                  <a:rPr lang="nl-NL" sz="2000" b="0">
                                    <a:latin typeface="Cambria Math"/>
                                  </a:rPr>
                                  <m:t>19</m:t>
                                </m:r>
                              </m:sup>
                            </m:sSup>
                            <m:r>
                              <a:rPr lang="nl-NL" sz="2000" b="0">
                                <a:latin typeface="Cambria Math"/>
                              </a:rPr>
                              <m:t> × 500</m:t>
                            </m:r>
                          </m:num>
                          <m:den>
                            <m:r>
                              <a:rPr lang="nl-NL" sz="2000" b="0">
                                <a:latin typeface="Cambria Math"/>
                              </a:rPr>
                              <m:t>1,6726∙</m:t>
                            </m:r>
                            <m:sSup>
                              <m:sSupPr>
                                <m:ctrlPr>
                                  <a:rPr lang="nl-NL" sz="2000" i="1">
                                    <a:latin typeface="Cambria Math" panose="02040503050406030204" pitchFamily="18" charset="0"/>
                                  </a:rPr>
                                </m:ctrlPr>
                              </m:sSupPr>
                              <m:e>
                                <m:r>
                                  <a:rPr lang="nl-NL" sz="2000" b="0">
                                    <a:latin typeface="Cambria Math"/>
                                  </a:rPr>
                                  <m:t>10</m:t>
                                </m:r>
                              </m:e>
                              <m:sup>
                                <m:r>
                                  <a:rPr lang="nl-NL" sz="2000" b="0" i="1">
                                    <a:latin typeface="Cambria Math"/>
                                  </a:rPr>
                                  <m:t>−</m:t>
                                </m:r>
                                <m:r>
                                  <a:rPr lang="nl-NL" sz="2000" b="0">
                                    <a:latin typeface="Cambria Math"/>
                                  </a:rPr>
                                  <m:t>27</m:t>
                                </m:r>
                              </m:sup>
                            </m:sSup>
                          </m:den>
                        </m:f>
                      </m:e>
                    </m:rad>
                    <m:r>
                      <a:rPr lang="nl-NL" sz="2000" b="0">
                        <a:latin typeface="Cambria Math"/>
                      </a:rPr>
                      <m:t>=3,095∙</m:t>
                    </m:r>
                    <m:sSup>
                      <m:sSupPr>
                        <m:ctrlPr>
                          <a:rPr lang="nl-NL" sz="2000" i="1">
                            <a:latin typeface="Cambria Math" panose="02040503050406030204" pitchFamily="18" charset="0"/>
                          </a:rPr>
                        </m:ctrlPr>
                      </m:sSupPr>
                      <m:e>
                        <m:r>
                          <a:rPr lang="nl-NL" sz="2000" b="0">
                            <a:latin typeface="Cambria Math"/>
                          </a:rPr>
                          <m:t>10</m:t>
                        </m:r>
                      </m:e>
                      <m:sup>
                        <m:r>
                          <a:rPr lang="nl-NL" sz="2000" b="0" i="1">
                            <a:latin typeface="Cambria Math"/>
                          </a:rPr>
                          <m:t>5</m:t>
                        </m:r>
                      </m:sup>
                    </m:sSup>
                    <m:r>
                      <a:rPr lang="nl-NL" sz="2000" b="0">
                        <a:latin typeface="Cambria Math"/>
                      </a:rPr>
                      <m:t> </m:t>
                    </m:r>
                    <m:r>
                      <m:rPr>
                        <m:sty m:val="p"/>
                      </m:rPr>
                      <a:rPr lang="nl-NL" sz="2000" b="0">
                        <a:latin typeface="Cambria Math"/>
                      </a:rPr>
                      <m:t>m</m:t>
                    </m:r>
                    <m:r>
                      <a:rPr lang="nl-NL" sz="2000" b="0">
                        <a:latin typeface="Cambria Math"/>
                      </a:rPr>
                      <m:t>/</m:t>
                    </m:r>
                    <m:r>
                      <m:rPr>
                        <m:sty m:val="p"/>
                      </m:rPr>
                      <a:rPr lang="nl-NL" sz="2000" b="0">
                        <a:latin typeface="Cambria Math"/>
                      </a:rPr>
                      <m:t>s</m:t>
                    </m:r>
                  </m:oMath>
                </a14:m>
                <a:br>
                  <a:rPr lang="nl-NL" sz="2000" dirty="0"/>
                </a:br>
                <a:r>
                  <a:rPr lang="nl-NL" sz="2000" dirty="0"/>
                  <a:t>	</a:t>
                </a:r>
                <a14:m>
                  <m:oMath xmlns:m="http://schemas.openxmlformats.org/officeDocument/2006/math">
                    <m:r>
                      <a:rPr lang="nl-NL" sz="2000" b="0" i="1">
                        <a:latin typeface="Cambria Math"/>
                      </a:rPr>
                      <m:t>𝑟</m:t>
                    </m:r>
                    <m:r>
                      <a:rPr lang="nl-NL" sz="2000" b="0" i="1">
                        <a:latin typeface="Cambria Math"/>
                      </a:rPr>
                      <m:t>=</m:t>
                    </m:r>
                    <m:f>
                      <m:fPr>
                        <m:ctrlPr>
                          <a:rPr lang="nl-NL" sz="2000" i="1">
                            <a:latin typeface="Cambria Math" panose="02040503050406030204" pitchFamily="18" charset="0"/>
                          </a:rPr>
                        </m:ctrlPr>
                      </m:fPr>
                      <m:num>
                        <m:r>
                          <a:rPr lang="nl-NL" sz="2000" b="0" i="1">
                            <a:latin typeface="Cambria Math"/>
                          </a:rPr>
                          <m:t>𝑚</m:t>
                        </m:r>
                        <m:r>
                          <a:rPr lang="nl-NL" sz="2000" b="0" i="1">
                            <a:latin typeface="Cambria Math"/>
                          </a:rPr>
                          <m:t>∙</m:t>
                        </m:r>
                        <m:r>
                          <a:rPr lang="nl-NL" sz="2000" b="0" i="1">
                            <a:latin typeface="Cambria Math"/>
                          </a:rPr>
                          <m:t>𝑣</m:t>
                        </m:r>
                      </m:num>
                      <m:den>
                        <m:r>
                          <a:rPr lang="nl-NL" sz="2000" b="0" i="1">
                            <a:latin typeface="Cambria Math"/>
                          </a:rPr>
                          <m:t>𝐵</m:t>
                        </m:r>
                        <m:r>
                          <a:rPr lang="nl-NL" sz="2000" b="0" i="1">
                            <a:latin typeface="Cambria Math"/>
                          </a:rPr>
                          <m:t>∙</m:t>
                        </m:r>
                        <m:r>
                          <a:rPr lang="nl-NL" sz="2000" b="0" i="1">
                            <a:latin typeface="Cambria Math"/>
                          </a:rPr>
                          <m:t>𝑞</m:t>
                        </m:r>
                      </m:den>
                    </m:f>
                    <m:r>
                      <a:rPr lang="nl-NL" sz="2000" b="0" i="1">
                        <a:latin typeface="Cambria Math"/>
                      </a:rPr>
                      <m:t>=</m:t>
                    </m:r>
                    <m:f>
                      <m:fPr>
                        <m:ctrlPr>
                          <a:rPr lang="nl-NL" sz="2000" i="1">
                            <a:latin typeface="Cambria Math" panose="02040503050406030204" pitchFamily="18" charset="0"/>
                          </a:rPr>
                        </m:ctrlPr>
                      </m:fPr>
                      <m:num>
                        <m:r>
                          <a:rPr lang="nl-NL" sz="2000" b="0">
                            <a:latin typeface="Cambria Math"/>
                          </a:rPr>
                          <m:t>1,6726∙</m:t>
                        </m:r>
                        <m:sSup>
                          <m:sSupPr>
                            <m:ctrlPr>
                              <a:rPr lang="nl-NL" sz="2000" i="1">
                                <a:latin typeface="Cambria Math" panose="02040503050406030204" pitchFamily="18" charset="0"/>
                              </a:rPr>
                            </m:ctrlPr>
                          </m:sSupPr>
                          <m:e>
                            <m:r>
                              <a:rPr lang="nl-NL" sz="2000" b="0">
                                <a:latin typeface="Cambria Math"/>
                              </a:rPr>
                              <m:t>10</m:t>
                            </m:r>
                          </m:e>
                          <m:sup>
                            <m:r>
                              <a:rPr lang="nl-NL" sz="2000" b="0" i="1">
                                <a:latin typeface="Cambria Math"/>
                              </a:rPr>
                              <m:t>−</m:t>
                            </m:r>
                            <m:r>
                              <a:rPr lang="nl-NL" sz="2000" b="0">
                                <a:latin typeface="Cambria Math"/>
                              </a:rPr>
                              <m:t>27</m:t>
                            </m:r>
                          </m:sup>
                        </m:sSup>
                        <m:r>
                          <a:rPr lang="nl-NL" sz="2000" b="0" i="1">
                            <a:latin typeface="Cambria Math"/>
                          </a:rPr>
                          <m:t>× </m:t>
                        </m:r>
                        <m:r>
                          <a:rPr lang="nl-NL" sz="2000" b="0">
                            <a:latin typeface="Cambria Math"/>
                          </a:rPr>
                          <m:t>3,095∙</m:t>
                        </m:r>
                        <m:sSup>
                          <m:sSupPr>
                            <m:ctrlPr>
                              <a:rPr lang="nl-NL" sz="2000" i="1">
                                <a:latin typeface="Cambria Math" panose="02040503050406030204" pitchFamily="18" charset="0"/>
                              </a:rPr>
                            </m:ctrlPr>
                          </m:sSupPr>
                          <m:e>
                            <m:r>
                              <a:rPr lang="nl-NL" sz="2000" b="0">
                                <a:latin typeface="Cambria Math"/>
                              </a:rPr>
                              <m:t>10</m:t>
                            </m:r>
                          </m:e>
                          <m:sup>
                            <m:r>
                              <a:rPr lang="nl-NL" sz="2000" b="0" i="1">
                                <a:latin typeface="Cambria Math"/>
                              </a:rPr>
                              <m:t>5</m:t>
                            </m:r>
                          </m:sup>
                        </m:sSup>
                      </m:num>
                      <m:den>
                        <m:r>
                          <a:rPr lang="nl-NL" sz="2000" b="0" i="1">
                            <a:latin typeface="Cambria Math"/>
                          </a:rPr>
                          <m:t>1,24∙</m:t>
                        </m:r>
                        <m:sSup>
                          <m:sSupPr>
                            <m:ctrlPr>
                              <a:rPr lang="nl-NL" sz="2000" i="1">
                                <a:latin typeface="Cambria Math" panose="02040503050406030204" pitchFamily="18" charset="0"/>
                              </a:rPr>
                            </m:ctrlPr>
                          </m:sSupPr>
                          <m:e>
                            <m:r>
                              <a:rPr lang="nl-NL" sz="2000" b="0" i="1">
                                <a:latin typeface="Cambria Math"/>
                              </a:rPr>
                              <m:t>10</m:t>
                            </m:r>
                          </m:e>
                          <m:sup>
                            <m:r>
                              <a:rPr lang="nl-NL" sz="2000" b="0" i="1">
                                <a:latin typeface="Cambria Math"/>
                              </a:rPr>
                              <m:t>−2 </m:t>
                            </m:r>
                          </m:sup>
                        </m:sSup>
                        <m:r>
                          <a:rPr lang="nl-NL" sz="2000" b="0" i="1">
                            <a:latin typeface="Cambria Math"/>
                          </a:rPr>
                          <m:t>× </m:t>
                        </m:r>
                        <m:r>
                          <a:rPr lang="nl-NL" sz="2000" b="0">
                            <a:latin typeface="Cambria Math"/>
                          </a:rPr>
                          <m:t>1,602∙</m:t>
                        </m:r>
                        <m:sSup>
                          <m:sSupPr>
                            <m:ctrlPr>
                              <a:rPr lang="nl-NL" sz="2000" i="1">
                                <a:latin typeface="Cambria Math" panose="02040503050406030204" pitchFamily="18" charset="0"/>
                              </a:rPr>
                            </m:ctrlPr>
                          </m:sSupPr>
                          <m:e>
                            <m:r>
                              <a:rPr lang="nl-NL" sz="2000" b="0">
                                <a:latin typeface="Cambria Math"/>
                              </a:rPr>
                              <m:t>10</m:t>
                            </m:r>
                          </m:e>
                          <m:sup>
                            <m:r>
                              <a:rPr lang="nl-NL" sz="2000" b="0" i="1">
                                <a:latin typeface="Cambria Math"/>
                              </a:rPr>
                              <m:t>−</m:t>
                            </m:r>
                            <m:r>
                              <a:rPr lang="nl-NL" sz="2000" b="0">
                                <a:latin typeface="Cambria Math"/>
                              </a:rPr>
                              <m:t>19</m:t>
                            </m:r>
                          </m:sup>
                        </m:sSup>
                      </m:den>
                    </m:f>
                    <m:r>
                      <a:rPr lang="nl-NL" sz="2000" b="0" i="1">
                        <a:latin typeface="Cambria Math"/>
                      </a:rPr>
                      <m:t>=0,2606 </m:t>
                    </m:r>
                    <m:r>
                      <m:rPr>
                        <m:sty m:val="p"/>
                      </m:rPr>
                      <a:rPr lang="nl-NL" sz="2000" b="0">
                        <a:latin typeface="Cambria Math"/>
                      </a:rPr>
                      <m:t>m</m:t>
                    </m:r>
                  </m:oMath>
                </a14:m>
                <a:r>
                  <a:rPr lang="nl-NL" sz="2000" dirty="0"/>
                  <a:t> </a:t>
                </a:r>
                <a:r>
                  <a:rPr lang="nl-NL" sz="2000" dirty="0">
                    <a:sym typeface="Wingdings"/>
                  </a:rPr>
                  <a:t></a:t>
                </a:r>
              </a:p>
              <a:p>
                <a:pPr lvl="0"/>
                <a:r>
                  <a:rPr lang="nl-NL" sz="2000" dirty="0">
                    <a:sym typeface="Wingdings"/>
                  </a:rPr>
                  <a:t>			    </a:t>
                </a:r>
                <a:r>
                  <a:rPr lang="nl-NL" sz="2000" dirty="0"/>
                  <a:t> </a:t>
                </a:r>
                <a14:m>
                  <m:oMath xmlns:m="http://schemas.openxmlformats.org/officeDocument/2006/math">
                    <m:r>
                      <a:rPr lang="nl-NL" sz="2000" b="0" i="1">
                        <a:latin typeface="Cambria Math"/>
                      </a:rPr>
                      <m:t>𝑑</m:t>
                    </m:r>
                    <m:r>
                      <a:rPr lang="nl-NL" sz="2000" b="0" i="1">
                        <a:latin typeface="Cambria Math"/>
                      </a:rPr>
                      <m:t>=2∙</m:t>
                    </m:r>
                    <m:r>
                      <a:rPr lang="nl-NL" sz="2000" b="0" i="1">
                        <a:latin typeface="Cambria Math"/>
                      </a:rPr>
                      <m:t>𝑟</m:t>
                    </m:r>
                    <m:r>
                      <a:rPr lang="nl-NL" sz="2000" b="0" i="1">
                        <a:latin typeface="Cambria Math"/>
                      </a:rPr>
                      <m:t>=2×0,2606=0,521 </m:t>
                    </m:r>
                    <m:r>
                      <m:rPr>
                        <m:sty m:val="p"/>
                      </m:rPr>
                      <a:rPr lang="nl-NL" sz="2000" b="0">
                        <a:latin typeface="Cambria Math"/>
                      </a:rPr>
                      <m:t>m</m:t>
                    </m:r>
                  </m:oMath>
                </a14:m>
                <a:br>
                  <a:rPr lang="nl-NL" sz="2000" dirty="0"/>
                </a:br>
                <a:r>
                  <a:rPr lang="nl-NL" sz="2000" dirty="0"/>
                  <a:t>De gevraagde afstand is </a:t>
                </a:r>
                <a14:m>
                  <m:oMath xmlns:m="http://schemas.openxmlformats.org/officeDocument/2006/math">
                    <m:r>
                      <a:rPr lang="nl-NL" sz="2000" b="0" i="1">
                        <a:latin typeface="Cambria Math"/>
                      </a:rPr>
                      <m:t>0,521−0,500=0,021 </m:t>
                    </m:r>
                    <m:r>
                      <m:rPr>
                        <m:sty m:val="p"/>
                      </m:rPr>
                      <a:rPr lang="nl-NL" sz="2000" b="0">
                        <a:latin typeface="Cambria Math"/>
                      </a:rPr>
                      <m:t>m</m:t>
                    </m:r>
                    <m:r>
                      <a:rPr lang="nl-NL" sz="2000" b="0">
                        <a:latin typeface="Cambria Math"/>
                      </a:rPr>
                      <m:t>=2,1 </m:t>
                    </m:r>
                    <m:r>
                      <m:rPr>
                        <m:sty m:val="p"/>
                      </m:rPr>
                      <a:rPr lang="nl-NL" sz="2000" b="0">
                        <a:latin typeface="Cambria Math"/>
                      </a:rPr>
                      <m:t>cm</m:t>
                    </m:r>
                  </m:oMath>
                </a14:m>
                <a:r>
                  <a:rPr lang="nl-NL" sz="2000" dirty="0"/>
                  <a:t>.</a:t>
                </a:r>
              </a:p>
            </p:txBody>
          </p:sp>
        </mc:Choice>
        <mc:Fallback xmlns="">
          <p:sp>
            <p:nvSpPr>
              <p:cNvPr id="2" name="Tekstvak 1"/>
              <p:cNvSpPr txBox="1">
                <a:spLocks noRot="1" noChangeAspect="1" noMove="1" noResize="1" noEditPoints="1" noAdjustHandles="1" noChangeArrowheads="1" noChangeShapeType="1" noTextEdit="1"/>
              </p:cNvSpPr>
              <p:nvPr/>
            </p:nvSpPr>
            <p:spPr>
              <a:xfrm>
                <a:off x="6896" y="2835736"/>
                <a:ext cx="9144000" cy="3185552"/>
              </a:xfrm>
              <a:prstGeom prst="rect">
                <a:avLst/>
              </a:prstGeom>
              <a:blipFill rotWithShape="1">
                <a:blip r:embed="rId2"/>
                <a:stretch>
                  <a:fillRect l="-1000" b="-2486"/>
                </a:stretch>
              </a:blipFill>
            </p:spPr>
            <p:txBody>
              <a:bodyPr/>
              <a:lstStyle/>
              <a:p>
                <a:r>
                  <a:rPr lang="nl-NL">
                    <a:noFill/>
                  </a:rPr>
                  <a:t> </a:t>
                </a:r>
              </a:p>
            </p:txBody>
          </p:sp>
        </mc:Fallback>
      </mc:AlternateContent>
      <p:sp>
        <p:nvSpPr>
          <p:cNvPr id="7" name="Tekstvak 6"/>
          <p:cNvSpPr txBox="1"/>
          <p:nvPr/>
        </p:nvSpPr>
        <p:spPr>
          <a:xfrm>
            <a:off x="0" y="949366"/>
            <a:ext cx="9144000" cy="2308324"/>
          </a:xfrm>
          <a:prstGeom prst="rect">
            <a:avLst/>
          </a:prstGeom>
          <a:noFill/>
        </p:spPr>
        <p:txBody>
          <a:bodyPr wrap="square" rtlCol="0">
            <a:spAutoFit/>
          </a:bodyPr>
          <a:lstStyle/>
          <a:p>
            <a:pPr lvl="0"/>
            <a:r>
              <a:rPr lang="nl-NL" sz="2400" b="1" cap="all" dirty="0"/>
              <a:t>Oriëntatie</a:t>
            </a:r>
            <a:br>
              <a:rPr lang="nl-NL" sz="2000" dirty="0"/>
            </a:br>
            <a:r>
              <a:rPr lang="nl-NL" sz="2000" dirty="0"/>
              <a:t>Bereken eerst de snelheid van de protonen nadat ze versneld zijn door een spanning van 500 V en daarna de straal van de cirkelbaan die de protonen doorlopen in het B-veld. De diameter van de cirkelbaan geeft aan waar de protonen terecht zullen komen. Met de afstand tussen het gat in elektrode C en het midden van de detector DE is  te bepalen op hoe ver  van ‘t midden van de detector de protonen gedetecteerd worden.</a:t>
            </a:r>
          </a:p>
          <a:p>
            <a:pPr lvl="0"/>
            <a:endParaRPr lang="nl-NL" sz="2000" dirty="0"/>
          </a:p>
        </p:txBody>
      </p:sp>
      <p:grpSp>
        <p:nvGrpSpPr>
          <p:cNvPr id="3" name="Groep 2"/>
          <p:cNvGrpSpPr/>
          <p:nvPr/>
        </p:nvGrpSpPr>
        <p:grpSpPr>
          <a:xfrm>
            <a:off x="13792" y="848246"/>
            <a:ext cx="9137104" cy="5377345"/>
            <a:chOff x="6896" y="904591"/>
            <a:chExt cx="9137104" cy="5377345"/>
          </a:xfrm>
          <a:solidFill>
            <a:schemeClr val="tx2">
              <a:lumMod val="40000"/>
              <a:lumOff val="60000"/>
            </a:schemeClr>
          </a:solidFill>
        </p:grpSpPr>
        <p:pic>
          <p:nvPicPr>
            <p:cNvPr id="4608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451" t="25646" r="70192" b="39462"/>
            <a:stretch/>
          </p:blipFill>
          <p:spPr bwMode="auto">
            <a:xfrm flipH="1" flipV="1">
              <a:off x="1777480" y="904591"/>
              <a:ext cx="5602829" cy="5247018"/>
            </a:xfrm>
            <a:prstGeom prst="rect">
              <a:avLst/>
            </a:prstGeom>
            <a:grpFill/>
            <a:ln w="9525">
              <a:solidFill>
                <a:schemeClr val="tx1"/>
              </a:solidFill>
              <a:miter lim="800000"/>
              <a:headEnd/>
              <a:tailEnd/>
            </a:ln>
            <a:extLst/>
          </p:spPr>
        </p:pic>
        <p:sp>
          <p:nvSpPr>
            <p:cNvPr id="9" name="Rectangle 4"/>
            <p:cNvSpPr>
              <a:spLocks noChangeArrowheads="1"/>
            </p:cNvSpPr>
            <p:nvPr/>
          </p:nvSpPr>
          <p:spPr bwMode="auto">
            <a:xfrm>
              <a:off x="7373414" y="904593"/>
              <a:ext cx="1770586" cy="5377343"/>
            </a:xfrm>
            <a:prstGeom prst="rect">
              <a:avLst/>
            </a:prstGeom>
            <a:grpFill/>
            <a:ln w="9525">
              <a:solidFill>
                <a:schemeClr val="tx2">
                  <a:lumMod val="40000"/>
                  <a:lumOff val="60000"/>
                </a:schemeClr>
              </a:solidFill>
              <a:miter lim="800000"/>
              <a:headEnd/>
              <a:tailEnd/>
            </a:ln>
            <a:effectLst/>
          </p:spPr>
          <p:txBody>
            <a:bodyPr wrap="none" anchor="ctr"/>
            <a:lstStyle/>
            <a:p>
              <a:pPr algn="ctr">
                <a:defRPr/>
              </a:pPr>
              <a:endParaRPr lang="nl-NL"/>
            </a:p>
          </p:txBody>
        </p:sp>
        <p:sp>
          <p:nvSpPr>
            <p:cNvPr id="10" name="Rectangle 4"/>
            <p:cNvSpPr>
              <a:spLocks noChangeArrowheads="1"/>
            </p:cNvSpPr>
            <p:nvPr/>
          </p:nvSpPr>
          <p:spPr bwMode="auto">
            <a:xfrm>
              <a:off x="6896" y="904591"/>
              <a:ext cx="1770586" cy="5247019"/>
            </a:xfrm>
            <a:prstGeom prst="rect">
              <a:avLst/>
            </a:prstGeom>
            <a:grpFill/>
            <a:ln w="9525">
              <a:solidFill>
                <a:schemeClr val="tx2">
                  <a:lumMod val="40000"/>
                  <a:lumOff val="60000"/>
                </a:schemeClr>
              </a:solidFill>
              <a:miter lim="800000"/>
              <a:headEnd/>
              <a:tailEnd/>
            </a:ln>
            <a:effectLst/>
          </p:spPr>
          <p:txBody>
            <a:bodyPr wrap="none" anchor="ctr"/>
            <a:lstStyle/>
            <a:p>
              <a:pPr algn="ctr">
                <a:defRPr/>
              </a:pPr>
              <a:endParaRPr lang="nl-NL"/>
            </a:p>
          </p:txBody>
        </p:sp>
      </p:grpSp>
    </p:spTree>
    <p:extLst>
      <p:ext uri="{BB962C8B-B14F-4D97-AF65-F5344CB8AC3E}">
        <p14:creationId xmlns:p14="http://schemas.microsoft.com/office/powerpoint/2010/main" val="358145563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0" y="0"/>
            <a:ext cx="9144000" cy="914400"/>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defRPr/>
            </a:pPr>
            <a:endParaRPr lang="nl-NL"/>
          </a:p>
        </p:txBody>
      </p:sp>
      <p:sp>
        <p:nvSpPr>
          <p:cNvPr id="41988" name="Text Box 5"/>
          <p:cNvSpPr txBox="1">
            <a:spLocks noChangeArrowheads="1"/>
          </p:cNvSpPr>
          <p:nvPr/>
        </p:nvSpPr>
        <p:spPr bwMode="auto">
          <a:xfrm>
            <a:off x="0" y="115888"/>
            <a:ext cx="9144000" cy="650875"/>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algn="ctr" eaLnBrk="1" hangingPunct="1">
              <a:spcBef>
                <a:spcPct val="50000"/>
              </a:spcBef>
              <a:defRPr/>
            </a:pPr>
            <a:r>
              <a:rPr lang="nl-NL" sz="3600" b="1" dirty="0">
                <a:solidFill>
                  <a:schemeClr val="bg1"/>
                </a:solidFill>
                <a:latin typeface="Comic Sans MS" pitchFamily="66" charset="0"/>
              </a:rPr>
              <a:t>SOM 87 AFLEIDING FORMULE</a:t>
            </a:r>
          </a:p>
        </p:txBody>
      </p:sp>
      <p:sp>
        <p:nvSpPr>
          <p:cNvPr id="41990" name="Rectangle 4"/>
          <p:cNvSpPr>
            <a:spLocks noChangeArrowheads="1"/>
          </p:cNvSpPr>
          <p:nvPr/>
        </p:nvSpPr>
        <p:spPr bwMode="auto">
          <a:xfrm>
            <a:off x="0" y="5893554"/>
            <a:ext cx="9144000" cy="964445"/>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lgn="ctr">
              <a:defRPr/>
            </a:pPr>
            <a:endParaRPr lang="nl-NL"/>
          </a:p>
        </p:txBody>
      </p:sp>
      <mc:AlternateContent xmlns:mc="http://schemas.openxmlformats.org/markup-compatibility/2006" xmlns:a14="http://schemas.microsoft.com/office/drawing/2010/main">
        <mc:Choice Requires="a14">
          <p:sp>
            <p:nvSpPr>
              <p:cNvPr id="2" name="Tekstvak 1"/>
              <p:cNvSpPr txBox="1"/>
              <p:nvPr/>
            </p:nvSpPr>
            <p:spPr>
              <a:xfrm>
                <a:off x="0" y="3573016"/>
                <a:ext cx="9144000" cy="2281202"/>
              </a:xfrm>
              <a:prstGeom prst="rect">
                <a:avLst/>
              </a:prstGeom>
              <a:noFill/>
            </p:spPr>
            <p:txBody>
              <a:bodyPr wrap="square" rtlCol="0">
                <a:spAutoFit/>
              </a:bodyPr>
              <a:lstStyle/>
              <a:p>
                <a:pPr lvl="0"/>
                <a:r>
                  <a:rPr lang="nl-NL" sz="2400" b="1" cap="all" dirty="0"/>
                  <a:t>Uitwerking</a:t>
                </a:r>
                <a:br>
                  <a:rPr lang="nl-NL" sz="2400" dirty="0"/>
                </a:br>
                <a:r>
                  <a:rPr lang="nl-NL" sz="2400" dirty="0"/>
                  <a:t>	</a:t>
                </a:r>
                <a14:m>
                  <m:oMath xmlns:m="http://schemas.openxmlformats.org/officeDocument/2006/math">
                    <m:r>
                      <a:rPr lang="nl-NL" sz="2400" b="0" i="1">
                        <a:latin typeface="Cambria Math"/>
                      </a:rPr>
                      <m:t>𝑟</m:t>
                    </m:r>
                    <m:r>
                      <a:rPr lang="nl-NL" sz="2400" b="0" i="1">
                        <a:latin typeface="Cambria Math"/>
                      </a:rPr>
                      <m:t>=</m:t>
                    </m:r>
                    <m:f>
                      <m:fPr>
                        <m:ctrlPr>
                          <a:rPr lang="nl-NL" sz="2400" i="1">
                            <a:latin typeface="Cambria Math" panose="02040503050406030204" pitchFamily="18" charset="0"/>
                          </a:rPr>
                        </m:ctrlPr>
                      </m:fPr>
                      <m:num>
                        <m:r>
                          <a:rPr lang="nl-NL" sz="2400" b="0" i="1">
                            <a:latin typeface="Cambria Math"/>
                          </a:rPr>
                          <m:t>𝑚</m:t>
                        </m:r>
                        <m:r>
                          <a:rPr lang="nl-NL" sz="2400" b="0" i="1">
                            <a:latin typeface="Cambria Math"/>
                          </a:rPr>
                          <m:t>∙</m:t>
                        </m:r>
                        <m:r>
                          <a:rPr lang="nl-NL" sz="2400" b="0" i="1">
                            <a:latin typeface="Cambria Math"/>
                          </a:rPr>
                          <m:t>𝑣</m:t>
                        </m:r>
                      </m:num>
                      <m:den>
                        <m:r>
                          <a:rPr lang="nl-NL" sz="2400" b="0" i="1">
                            <a:latin typeface="Cambria Math"/>
                          </a:rPr>
                          <m:t>𝐵</m:t>
                        </m:r>
                        <m:r>
                          <a:rPr lang="nl-NL" sz="2400" b="0" i="1">
                            <a:latin typeface="Cambria Math"/>
                          </a:rPr>
                          <m:t>∙</m:t>
                        </m:r>
                        <m:r>
                          <a:rPr lang="nl-NL" sz="2400" b="0" i="1">
                            <a:latin typeface="Cambria Math"/>
                          </a:rPr>
                          <m:t>𝑞</m:t>
                        </m:r>
                      </m:den>
                    </m:f>
                  </m:oMath>
                </a14:m>
                <a:r>
                  <a:rPr lang="nl-NL" sz="2400" dirty="0"/>
                  <a:t> </a:t>
                </a:r>
                <a:r>
                  <a:rPr lang="nl-NL" sz="2400" dirty="0">
                    <a:sym typeface="Wingdings"/>
                  </a:rPr>
                  <a:t></a:t>
                </a:r>
                <a:r>
                  <a:rPr lang="nl-NL" sz="2400" dirty="0"/>
                  <a:t> </a:t>
                </a:r>
                <a14:m>
                  <m:oMath xmlns:m="http://schemas.openxmlformats.org/officeDocument/2006/math">
                    <m:r>
                      <a:rPr lang="nl-NL" sz="2400" b="0" i="1">
                        <a:latin typeface="Cambria Math"/>
                      </a:rPr>
                      <m:t>𝑣</m:t>
                    </m:r>
                    <m:r>
                      <a:rPr lang="nl-NL" sz="2400" b="0" i="1">
                        <a:latin typeface="Cambria Math"/>
                      </a:rPr>
                      <m:t>=</m:t>
                    </m:r>
                    <m:f>
                      <m:fPr>
                        <m:ctrlPr>
                          <a:rPr lang="nl-NL" sz="2400" i="1">
                            <a:latin typeface="Cambria Math" panose="02040503050406030204" pitchFamily="18" charset="0"/>
                          </a:rPr>
                        </m:ctrlPr>
                      </m:fPr>
                      <m:num>
                        <m:r>
                          <a:rPr lang="nl-NL" sz="2400" b="0" i="1">
                            <a:latin typeface="Cambria Math"/>
                          </a:rPr>
                          <m:t>𝐵</m:t>
                        </m:r>
                        <m:r>
                          <a:rPr lang="nl-NL" sz="2400" b="0" i="1">
                            <a:latin typeface="Cambria Math"/>
                          </a:rPr>
                          <m:t>∙</m:t>
                        </m:r>
                        <m:r>
                          <a:rPr lang="nl-NL" sz="2400" b="0" i="1">
                            <a:latin typeface="Cambria Math"/>
                          </a:rPr>
                          <m:t>𝑞</m:t>
                        </m:r>
                        <m:r>
                          <a:rPr lang="nl-NL" sz="2400" b="0" i="1">
                            <a:latin typeface="Cambria Math"/>
                          </a:rPr>
                          <m:t>∙</m:t>
                        </m:r>
                        <m:r>
                          <a:rPr lang="nl-NL" sz="2400" b="0" i="1">
                            <a:latin typeface="Cambria Math"/>
                          </a:rPr>
                          <m:t>𝑟</m:t>
                        </m:r>
                      </m:num>
                      <m:den>
                        <m:r>
                          <a:rPr lang="nl-NL" sz="2400" b="0" i="1">
                            <a:latin typeface="Cambria Math"/>
                          </a:rPr>
                          <m:t>𝑚</m:t>
                        </m:r>
                      </m:den>
                    </m:f>
                  </m:oMath>
                </a14:m>
                <a:r>
                  <a:rPr lang="nl-NL" sz="2400" dirty="0"/>
                  <a:t> invullen in </a:t>
                </a:r>
                <a14:m>
                  <m:oMath xmlns:m="http://schemas.openxmlformats.org/officeDocument/2006/math">
                    <m:r>
                      <a:rPr lang="nl-NL" sz="2400" b="0" i="1">
                        <a:latin typeface="Cambria Math"/>
                      </a:rPr>
                      <m:t>𝑞</m:t>
                    </m:r>
                    <m:r>
                      <a:rPr lang="nl-NL" sz="2400" b="0" i="1">
                        <a:latin typeface="Cambria Math"/>
                      </a:rPr>
                      <m:t>∙</m:t>
                    </m:r>
                    <m:sSub>
                      <m:sSubPr>
                        <m:ctrlPr>
                          <a:rPr lang="nl-NL" sz="2400" i="1">
                            <a:latin typeface="Cambria Math" panose="02040503050406030204" pitchFamily="18" charset="0"/>
                          </a:rPr>
                        </m:ctrlPr>
                      </m:sSubPr>
                      <m:e>
                        <m:r>
                          <a:rPr lang="nl-NL" sz="2400" b="0" i="1">
                            <a:latin typeface="Cambria Math"/>
                          </a:rPr>
                          <m:t>𝑈</m:t>
                        </m:r>
                      </m:e>
                      <m:sub>
                        <m:r>
                          <a:rPr lang="nl-NL" sz="2400" b="0" i="1">
                            <a:latin typeface="Cambria Math"/>
                          </a:rPr>
                          <m:t>𝐴𝐵</m:t>
                        </m:r>
                      </m:sub>
                    </m:sSub>
                    <m:r>
                      <a:rPr lang="nl-NL" sz="2400" b="0" i="1">
                        <a:latin typeface="Cambria Math"/>
                      </a:rPr>
                      <m:t>=</m:t>
                    </m:r>
                    <m:f>
                      <m:fPr>
                        <m:ctrlPr>
                          <a:rPr lang="nl-NL" sz="2400" i="1">
                            <a:latin typeface="Cambria Math" panose="02040503050406030204" pitchFamily="18" charset="0"/>
                          </a:rPr>
                        </m:ctrlPr>
                      </m:fPr>
                      <m:num>
                        <m:r>
                          <a:rPr lang="nl-NL" sz="2400" b="0" i="1">
                            <a:latin typeface="Cambria Math"/>
                          </a:rPr>
                          <m:t>1</m:t>
                        </m:r>
                      </m:num>
                      <m:den>
                        <m:r>
                          <a:rPr lang="nl-NL" sz="2400" b="0" i="1">
                            <a:latin typeface="Cambria Math"/>
                          </a:rPr>
                          <m:t>2</m:t>
                        </m:r>
                      </m:den>
                    </m:f>
                    <m:r>
                      <a:rPr lang="nl-NL" sz="2400" b="0" i="1">
                        <a:latin typeface="Cambria Math"/>
                      </a:rPr>
                      <m:t>∙</m:t>
                    </m:r>
                    <m:r>
                      <a:rPr lang="nl-NL" sz="2400" b="0" i="1">
                        <a:latin typeface="Cambria Math"/>
                      </a:rPr>
                      <m:t>𝑚</m:t>
                    </m:r>
                    <m:r>
                      <a:rPr lang="nl-NL" sz="2400" b="0" i="1">
                        <a:latin typeface="Cambria Math"/>
                      </a:rPr>
                      <m:t>∙</m:t>
                    </m:r>
                    <m:sSup>
                      <m:sSupPr>
                        <m:ctrlPr>
                          <a:rPr lang="nl-NL" sz="2400" i="1">
                            <a:latin typeface="Cambria Math" panose="02040503050406030204" pitchFamily="18" charset="0"/>
                          </a:rPr>
                        </m:ctrlPr>
                      </m:sSupPr>
                      <m:e>
                        <m:r>
                          <a:rPr lang="nl-NL" sz="2400" b="0" i="1">
                            <a:latin typeface="Cambria Math"/>
                          </a:rPr>
                          <m:t>𝑣</m:t>
                        </m:r>
                      </m:e>
                      <m:sup>
                        <m:r>
                          <a:rPr lang="nl-NL" sz="2400" b="0" i="1">
                            <a:latin typeface="Cambria Math"/>
                          </a:rPr>
                          <m:t>2</m:t>
                        </m:r>
                      </m:sup>
                    </m:sSup>
                  </m:oMath>
                </a14:m>
                <a:r>
                  <a:rPr lang="nl-NL" sz="2400" dirty="0"/>
                  <a:t> geeft:</a:t>
                </a:r>
              </a:p>
              <a:p>
                <a:pPr lvl="0"/>
                <a:r>
                  <a:rPr lang="nl-NL" sz="2400" dirty="0"/>
                  <a:t>	 </a:t>
                </a:r>
                <a14:m>
                  <m:oMath xmlns:m="http://schemas.openxmlformats.org/officeDocument/2006/math">
                    <m:r>
                      <a:rPr lang="nl-NL" sz="2400" b="0" i="1">
                        <a:latin typeface="Cambria Math"/>
                      </a:rPr>
                      <m:t>𝑞</m:t>
                    </m:r>
                    <m:r>
                      <a:rPr lang="nl-NL" sz="2400" b="0" i="1">
                        <a:latin typeface="Cambria Math"/>
                      </a:rPr>
                      <m:t>∙</m:t>
                    </m:r>
                    <m:sSub>
                      <m:sSubPr>
                        <m:ctrlPr>
                          <a:rPr lang="nl-NL" sz="2400" i="1">
                            <a:latin typeface="Cambria Math" panose="02040503050406030204" pitchFamily="18" charset="0"/>
                          </a:rPr>
                        </m:ctrlPr>
                      </m:sSubPr>
                      <m:e>
                        <m:r>
                          <a:rPr lang="nl-NL" sz="2400" b="0" i="1">
                            <a:latin typeface="Cambria Math"/>
                          </a:rPr>
                          <m:t>𝑈</m:t>
                        </m:r>
                      </m:e>
                      <m:sub>
                        <m:r>
                          <a:rPr lang="nl-NL" sz="2400" b="0" i="1">
                            <a:latin typeface="Cambria Math"/>
                          </a:rPr>
                          <m:t>𝐴𝐵</m:t>
                        </m:r>
                      </m:sub>
                    </m:sSub>
                    <m:r>
                      <a:rPr lang="nl-NL" sz="2400" b="0" i="1">
                        <a:latin typeface="Cambria Math"/>
                      </a:rPr>
                      <m:t>=</m:t>
                    </m:r>
                    <m:f>
                      <m:fPr>
                        <m:ctrlPr>
                          <a:rPr lang="nl-NL" sz="2400" i="1">
                            <a:latin typeface="Cambria Math" panose="02040503050406030204" pitchFamily="18" charset="0"/>
                          </a:rPr>
                        </m:ctrlPr>
                      </m:fPr>
                      <m:num>
                        <m:r>
                          <a:rPr lang="nl-NL" sz="2400" b="0" i="1">
                            <a:latin typeface="Cambria Math"/>
                          </a:rPr>
                          <m:t>1</m:t>
                        </m:r>
                      </m:num>
                      <m:den>
                        <m:r>
                          <a:rPr lang="nl-NL" sz="2400" b="0" i="1">
                            <a:latin typeface="Cambria Math"/>
                          </a:rPr>
                          <m:t>2</m:t>
                        </m:r>
                      </m:den>
                    </m:f>
                    <m:r>
                      <a:rPr lang="nl-NL" sz="2400" b="0" i="1">
                        <a:latin typeface="Cambria Math"/>
                      </a:rPr>
                      <m:t>∙</m:t>
                    </m:r>
                    <m:r>
                      <a:rPr lang="nl-NL" sz="2400" b="0" i="1">
                        <a:latin typeface="Cambria Math"/>
                      </a:rPr>
                      <m:t>𝑚</m:t>
                    </m:r>
                    <m:r>
                      <a:rPr lang="nl-NL" sz="2400" b="0" i="1">
                        <a:latin typeface="Cambria Math"/>
                      </a:rPr>
                      <m:t>∙</m:t>
                    </m:r>
                    <m:sSup>
                      <m:sSupPr>
                        <m:ctrlPr>
                          <a:rPr lang="nl-NL" sz="2400" i="1">
                            <a:latin typeface="Cambria Math" panose="02040503050406030204" pitchFamily="18" charset="0"/>
                          </a:rPr>
                        </m:ctrlPr>
                      </m:sSupPr>
                      <m:e>
                        <m:d>
                          <m:dPr>
                            <m:ctrlPr>
                              <a:rPr lang="nl-NL" sz="2400" i="1">
                                <a:latin typeface="Cambria Math" panose="02040503050406030204" pitchFamily="18" charset="0"/>
                              </a:rPr>
                            </m:ctrlPr>
                          </m:dPr>
                          <m:e>
                            <m:f>
                              <m:fPr>
                                <m:ctrlPr>
                                  <a:rPr lang="nl-NL" sz="2400" i="1">
                                    <a:latin typeface="Cambria Math" panose="02040503050406030204" pitchFamily="18" charset="0"/>
                                  </a:rPr>
                                </m:ctrlPr>
                              </m:fPr>
                              <m:num>
                                <m:r>
                                  <a:rPr lang="nl-NL" sz="2400" b="0" i="1">
                                    <a:latin typeface="Cambria Math"/>
                                  </a:rPr>
                                  <m:t>𝐵</m:t>
                                </m:r>
                                <m:r>
                                  <a:rPr lang="nl-NL" sz="2400" b="0" i="1">
                                    <a:latin typeface="Cambria Math"/>
                                  </a:rPr>
                                  <m:t>∙</m:t>
                                </m:r>
                                <m:r>
                                  <a:rPr lang="nl-NL" sz="2400" b="0" i="1">
                                    <a:latin typeface="Cambria Math"/>
                                  </a:rPr>
                                  <m:t>𝑞</m:t>
                                </m:r>
                                <m:r>
                                  <a:rPr lang="nl-NL" sz="2400" b="0" i="1">
                                    <a:latin typeface="Cambria Math"/>
                                  </a:rPr>
                                  <m:t>∙</m:t>
                                </m:r>
                                <m:r>
                                  <a:rPr lang="nl-NL" sz="2400" b="0" i="1">
                                    <a:latin typeface="Cambria Math"/>
                                  </a:rPr>
                                  <m:t>𝑟</m:t>
                                </m:r>
                              </m:num>
                              <m:den>
                                <m:r>
                                  <a:rPr lang="nl-NL" sz="2400" b="0" i="1">
                                    <a:latin typeface="Cambria Math"/>
                                  </a:rPr>
                                  <m:t>𝑚</m:t>
                                </m:r>
                              </m:den>
                            </m:f>
                          </m:e>
                        </m:d>
                      </m:e>
                      <m:sup>
                        <m:r>
                          <a:rPr lang="nl-NL" sz="2400" b="0" i="1">
                            <a:latin typeface="Cambria Math"/>
                          </a:rPr>
                          <m:t>2</m:t>
                        </m:r>
                      </m:sup>
                    </m:sSup>
                  </m:oMath>
                </a14:m>
                <a:r>
                  <a:rPr lang="nl-NL" sz="2400" dirty="0"/>
                  <a:t> </a:t>
                </a:r>
                <a:r>
                  <a:rPr lang="nl-NL" sz="2400" dirty="0">
                    <a:sym typeface="Wingdings"/>
                  </a:rPr>
                  <a:t></a:t>
                </a:r>
                <a:r>
                  <a:rPr lang="nl-NL" sz="2400" dirty="0"/>
                  <a:t> </a:t>
                </a:r>
                <a:br>
                  <a:rPr lang="nl-NL" sz="2400" dirty="0"/>
                </a:br>
                <a:r>
                  <a:rPr lang="nl-NL" sz="2400" dirty="0"/>
                  <a:t>	</a:t>
                </a:r>
                <a14:m>
                  <m:oMath xmlns:m="http://schemas.openxmlformats.org/officeDocument/2006/math">
                    <m:sSub>
                      <m:sSubPr>
                        <m:ctrlPr>
                          <a:rPr lang="nl-NL" sz="2400" i="1">
                            <a:latin typeface="Cambria Math" panose="02040503050406030204" pitchFamily="18" charset="0"/>
                          </a:rPr>
                        </m:ctrlPr>
                      </m:sSubPr>
                      <m:e>
                        <m:r>
                          <a:rPr lang="nl-NL" sz="2400" b="0" i="1">
                            <a:latin typeface="Cambria Math"/>
                          </a:rPr>
                          <m:t>𝑈</m:t>
                        </m:r>
                      </m:e>
                      <m:sub>
                        <m:r>
                          <a:rPr lang="nl-NL" sz="2400" b="0" i="1">
                            <a:latin typeface="Cambria Math"/>
                          </a:rPr>
                          <m:t>𝐴𝐵</m:t>
                        </m:r>
                      </m:sub>
                    </m:sSub>
                    <m:r>
                      <a:rPr lang="nl-NL" sz="2400" b="0" i="1">
                        <a:latin typeface="Cambria Math"/>
                      </a:rPr>
                      <m:t>=</m:t>
                    </m:r>
                    <m:f>
                      <m:fPr>
                        <m:ctrlPr>
                          <a:rPr lang="nl-NL" sz="2400" i="1">
                            <a:latin typeface="Cambria Math" panose="02040503050406030204" pitchFamily="18" charset="0"/>
                          </a:rPr>
                        </m:ctrlPr>
                      </m:fPr>
                      <m:num>
                        <m:r>
                          <a:rPr lang="nl-NL" sz="2400" b="0" i="1">
                            <a:latin typeface="Cambria Math"/>
                          </a:rPr>
                          <m:t>1</m:t>
                        </m:r>
                      </m:num>
                      <m:den>
                        <m:r>
                          <a:rPr lang="nl-NL" sz="2400" b="0" i="1">
                            <a:latin typeface="Cambria Math"/>
                          </a:rPr>
                          <m:t>2</m:t>
                        </m:r>
                      </m:den>
                    </m:f>
                    <m:r>
                      <a:rPr lang="nl-NL" sz="2400" b="0" i="1">
                        <a:latin typeface="Cambria Math"/>
                      </a:rPr>
                      <m:t>∙</m:t>
                    </m:r>
                    <m:f>
                      <m:fPr>
                        <m:ctrlPr>
                          <a:rPr lang="nl-NL" sz="2400" i="1">
                            <a:latin typeface="Cambria Math" panose="02040503050406030204" pitchFamily="18" charset="0"/>
                          </a:rPr>
                        </m:ctrlPr>
                      </m:fPr>
                      <m:num>
                        <m:sSup>
                          <m:sSupPr>
                            <m:ctrlPr>
                              <a:rPr lang="nl-NL" sz="2400" i="1">
                                <a:latin typeface="Cambria Math" panose="02040503050406030204" pitchFamily="18" charset="0"/>
                              </a:rPr>
                            </m:ctrlPr>
                          </m:sSupPr>
                          <m:e>
                            <m:r>
                              <a:rPr lang="nl-NL" sz="2400" b="0" i="1">
                                <a:latin typeface="Cambria Math"/>
                              </a:rPr>
                              <m:t>𝐵</m:t>
                            </m:r>
                          </m:e>
                          <m:sup>
                            <m:r>
                              <a:rPr lang="nl-NL" sz="2400" b="0" i="1">
                                <a:latin typeface="Cambria Math"/>
                              </a:rPr>
                              <m:t>2</m:t>
                            </m:r>
                          </m:sup>
                        </m:sSup>
                        <m:r>
                          <a:rPr lang="nl-NL" sz="2400" b="0" i="1">
                            <a:latin typeface="Cambria Math"/>
                          </a:rPr>
                          <m:t>∙</m:t>
                        </m:r>
                        <m:r>
                          <a:rPr lang="nl-NL" sz="2400" b="0" i="1">
                            <a:latin typeface="Cambria Math"/>
                          </a:rPr>
                          <m:t>𝑞</m:t>
                        </m:r>
                        <m:r>
                          <a:rPr lang="nl-NL" sz="2400" b="0" i="1">
                            <a:latin typeface="Cambria Math"/>
                          </a:rPr>
                          <m:t>∙</m:t>
                        </m:r>
                        <m:sSup>
                          <m:sSupPr>
                            <m:ctrlPr>
                              <a:rPr lang="nl-NL" sz="2400" i="1">
                                <a:latin typeface="Cambria Math" panose="02040503050406030204" pitchFamily="18" charset="0"/>
                              </a:rPr>
                            </m:ctrlPr>
                          </m:sSupPr>
                          <m:e>
                            <m:r>
                              <a:rPr lang="nl-NL" sz="2400" b="0" i="1">
                                <a:latin typeface="Cambria Math"/>
                              </a:rPr>
                              <m:t>𝑟</m:t>
                            </m:r>
                          </m:e>
                          <m:sup>
                            <m:r>
                              <a:rPr lang="nl-NL" sz="2400" b="0" i="1">
                                <a:latin typeface="Cambria Math"/>
                              </a:rPr>
                              <m:t>2</m:t>
                            </m:r>
                          </m:sup>
                        </m:sSup>
                      </m:num>
                      <m:den>
                        <m:r>
                          <a:rPr lang="nl-NL" sz="2400" b="0" i="1">
                            <a:latin typeface="Cambria Math"/>
                          </a:rPr>
                          <m:t>𝑚</m:t>
                        </m:r>
                      </m:den>
                    </m:f>
                  </m:oMath>
                </a14:m>
                <a:r>
                  <a:rPr lang="nl-NL" sz="2400" dirty="0"/>
                  <a:t> </a:t>
                </a:r>
                <a:r>
                  <a:rPr lang="nl-NL" sz="2400" dirty="0">
                    <a:sym typeface="Wingdings"/>
                  </a:rPr>
                  <a:t></a:t>
                </a:r>
                <a:r>
                  <a:rPr lang="nl-NL" sz="2400" dirty="0"/>
                  <a:t> </a:t>
                </a:r>
                <a14:m>
                  <m:oMath xmlns:m="http://schemas.openxmlformats.org/officeDocument/2006/math">
                    <m:r>
                      <a:rPr lang="nl-NL" sz="2400" b="0" i="1">
                        <a:latin typeface="Cambria Math"/>
                      </a:rPr>
                      <m:t>𝑚</m:t>
                    </m:r>
                    <m:r>
                      <a:rPr lang="nl-NL" sz="2400" b="0" i="1">
                        <a:latin typeface="Cambria Math"/>
                      </a:rPr>
                      <m:t>=</m:t>
                    </m:r>
                    <m:f>
                      <m:fPr>
                        <m:ctrlPr>
                          <a:rPr lang="nl-NL" sz="2400" i="1">
                            <a:latin typeface="Cambria Math" panose="02040503050406030204" pitchFamily="18" charset="0"/>
                          </a:rPr>
                        </m:ctrlPr>
                      </m:fPr>
                      <m:num>
                        <m:sSup>
                          <m:sSupPr>
                            <m:ctrlPr>
                              <a:rPr lang="nl-NL" sz="2400" i="1">
                                <a:latin typeface="Cambria Math" panose="02040503050406030204" pitchFamily="18" charset="0"/>
                              </a:rPr>
                            </m:ctrlPr>
                          </m:sSupPr>
                          <m:e>
                            <m:r>
                              <a:rPr lang="nl-NL" sz="2400" b="0" i="1">
                                <a:latin typeface="Cambria Math"/>
                              </a:rPr>
                              <m:t>𝐵</m:t>
                            </m:r>
                          </m:e>
                          <m:sup>
                            <m:r>
                              <a:rPr lang="nl-NL" sz="2400" b="0" i="1">
                                <a:latin typeface="Cambria Math"/>
                              </a:rPr>
                              <m:t>2</m:t>
                            </m:r>
                          </m:sup>
                        </m:sSup>
                        <m:r>
                          <a:rPr lang="nl-NL" sz="2400" b="0" i="1">
                            <a:latin typeface="Cambria Math"/>
                          </a:rPr>
                          <m:t>∙</m:t>
                        </m:r>
                        <m:r>
                          <a:rPr lang="nl-NL" sz="2400" b="0" i="1">
                            <a:latin typeface="Cambria Math"/>
                          </a:rPr>
                          <m:t>𝑞</m:t>
                        </m:r>
                        <m:r>
                          <a:rPr lang="nl-NL" sz="2400" b="0" i="1">
                            <a:latin typeface="Cambria Math"/>
                          </a:rPr>
                          <m:t>∙</m:t>
                        </m:r>
                        <m:sSup>
                          <m:sSupPr>
                            <m:ctrlPr>
                              <a:rPr lang="nl-NL" sz="2400" i="1">
                                <a:latin typeface="Cambria Math" panose="02040503050406030204" pitchFamily="18" charset="0"/>
                              </a:rPr>
                            </m:ctrlPr>
                          </m:sSupPr>
                          <m:e>
                            <m:r>
                              <a:rPr lang="nl-NL" sz="2400" b="0" i="1">
                                <a:latin typeface="Cambria Math"/>
                              </a:rPr>
                              <m:t>𝑟</m:t>
                            </m:r>
                          </m:e>
                          <m:sup>
                            <m:r>
                              <a:rPr lang="nl-NL" sz="2400" b="0" i="1">
                                <a:latin typeface="Cambria Math"/>
                              </a:rPr>
                              <m:t>2</m:t>
                            </m:r>
                          </m:sup>
                        </m:sSup>
                      </m:num>
                      <m:den>
                        <m:r>
                          <a:rPr lang="nl-NL" sz="2400" b="0" i="1">
                            <a:latin typeface="Cambria Math"/>
                          </a:rPr>
                          <m:t>2∙</m:t>
                        </m:r>
                        <m:sSub>
                          <m:sSubPr>
                            <m:ctrlPr>
                              <a:rPr lang="nl-NL" sz="2400" i="1">
                                <a:latin typeface="Cambria Math" panose="02040503050406030204" pitchFamily="18" charset="0"/>
                              </a:rPr>
                            </m:ctrlPr>
                          </m:sSubPr>
                          <m:e>
                            <m:r>
                              <a:rPr lang="nl-NL" sz="2400" b="0" i="1">
                                <a:latin typeface="Cambria Math"/>
                              </a:rPr>
                              <m:t>𝑈</m:t>
                            </m:r>
                          </m:e>
                          <m:sub>
                            <m:r>
                              <a:rPr lang="nl-NL" sz="2400" b="0" i="1">
                                <a:latin typeface="Cambria Math"/>
                              </a:rPr>
                              <m:t>𝐴𝐵</m:t>
                            </m:r>
                          </m:sub>
                        </m:sSub>
                      </m:den>
                    </m:f>
                  </m:oMath>
                </a14:m>
                <a:r>
                  <a:rPr lang="nl-NL" sz="2400" dirty="0"/>
                  <a:t>.</a:t>
                </a:r>
              </a:p>
            </p:txBody>
          </p:sp>
        </mc:Choice>
        <mc:Fallback xmlns="">
          <p:sp>
            <p:nvSpPr>
              <p:cNvPr id="2" name="Tekstvak 1"/>
              <p:cNvSpPr txBox="1">
                <a:spLocks noRot="1" noChangeAspect="1" noMove="1" noResize="1" noEditPoints="1" noAdjustHandles="1" noChangeArrowheads="1" noChangeShapeType="1" noTextEdit="1"/>
              </p:cNvSpPr>
              <p:nvPr/>
            </p:nvSpPr>
            <p:spPr>
              <a:xfrm>
                <a:off x="0" y="3573016"/>
                <a:ext cx="9144000" cy="2281202"/>
              </a:xfrm>
              <a:prstGeom prst="rect">
                <a:avLst/>
              </a:prstGeom>
              <a:blipFill rotWithShape="1">
                <a:blip r:embed="rId2"/>
                <a:stretch>
                  <a:fillRect l="-1000" t="-2139"/>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7" name="Tekstvak 6"/>
              <p:cNvSpPr txBox="1"/>
              <p:nvPr/>
            </p:nvSpPr>
            <p:spPr>
              <a:xfrm>
                <a:off x="0" y="1047066"/>
                <a:ext cx="9134614" cy="2381934"/>
              </a:xfrm>
              <a:prstGeom prst="rect">
                <a:avLst/>
              </a:prstGeom>
              <a:noFill/>
            </p:spPr>
            <p:txBody>
              <a:bodyPr wrap="square" rtlCol="0">
                <a:spAutoFit/>
              </a:bodyPr>
              <a:lstStyle/>
              <a:p>
                <a:pPr lvl="0"/>
                <a:r>
                  <a:rPr lang="nl-NL" sz="2400" b="1" cap="all" dirty="0"/>
                  <a:t>Oriëntatie</a:t>
                </a:r>
                <a:br>
                  <a:rPr lang="nl-NL" sz="2400" dirty="0"/>
                </a:br>
                <a:r>
                  <a:rPr lang="nl-NL" sz="2400" dirty="0"/>
                  <a:t>Gebruik voor versnellen dat  </a:t>
                </a:r>
                <a14:m>
                  <m:oMath xmlns:m="http://schemas.openxmlformats.org/officeDocument/2006/math">
                    <m:r>
                      <a:rPr lang="nl-NL" sz="2400" b="0" i="1">
                        <a:latin typeface="Cambria Math"/>
                      </a:rPr>
                      <m:t>𝑞</m:t>
                    </m:r>
                    <m:r>
                      <a:rPr lang="nl-NL" sz="2400" b="0" i="1">
                        <a:latin typeface="Cambria Math"/>
                      </a:rPr>
                      <m:t>∙</m:t>
                    </m:r>
                    <m:sSub>
                      <m:sSubPr>
                        <m:ctrlPr>
                          <a:rPr lang="nl-NL" sz="2400" i="1">
                            <a:latin typeface="Cambria Math" panose="02040503050406030204" pitchFamily="18" charset="0"/>
                          </a:rPr>
                        </m:ctrlPr>
                      </m:sSubPr>
                      <m:e>
                        <m:r>
                          <a:rPr lang="nl-NL" sz="2400" b="0" i="1">
                            <a:latin typeface="Cambria Math"/>
                          </a:rPr>
                          <m:t>𝑈</m:t>
                        </m:r>
                      </m:e>
                      <m:sub>
                        <m:r>
                          <a:rPr lang="nl-NL" sz="2400" b="0" i="1">
                            <a:latin typeface="Cambria Math"/>
                          </a:rPr>
                          <m:t>𝐴𝐵</m:t>
                        </m:r>
                      </m:sub>
                    </m:sSub>
                    <m:r>
                      <a:rPr lang="nl-NL" sz="2400" b="0" i="1">
                        <a:latin typeface="Cambria Math"/>
                      </a:rPr>
                      <m:t>=</m:t>
                    </m:r>
                    <m:f>
                      <m:fPr>
                        <m:ctrlPr>
                          <a:rPr lang="nl-NL" sz="2400" i="1">
                            <a:latin typeface="Cambria Math" panose="02040503050406030204" pitchFamily="18" charset="0"/>
                          </a:rPr>
                        </m:ctrlPr>
                      </m:fPr>
                      <m:num>
                        <m:r>
                          <a:rPr lang="nl-NL" sz="2400" b="0" i="1">
                            <a:latin typeface="Cambria Math"/>
                          </a:rPr>
                          <m:t>1</m:t>
                        </m:r>
                      </m:num>
                      <m:den>
                        <m:r>
                          <a:rPr lang="nl-NL" sz="2400" b="0" i="1">
                            <a:latin typeface="Cambria Math"/>
                          </a:rPr>
                          <m:t>2</m:t>
                        </m:r>
                      </m:den>
                    </m:f>
                    <m:r>
                      <a:rPr lang="nl-NL" sz="2400" b="0" i="1">
                        <a:latin typeface="Cambria Math"/>
                      </a:rPr>
                      <m:t>∙</m:t>
                    </m:r>
                    <m:r>
                      <a:rPr lang="nl-NL" sz="2400" b="0" i="1">
                        <a:latin typeface="Cambria Math"/>
                      </a:rPr>
                      <m:t>𝑚</m:t>
                    </m:r>
                    <m:r>
                      <a:rPr lang="nl-NL" sz="2400" b="0" i="1">
                        <a:latin typeface="Cambria Math"/>
                      </a:rPr>
                      <m:t>∙</m:t>
                    </m:r>
                    <m:sSup>
                      <m:sSupPr>
                        <m:ctrlPr>
                          <a:rPr lang="nl-NL" sz="2400" i="1">
                            <a:latin typeface="Cambria Math" panose="02040503050406030204" pitchFamily="18" charset="0"/>
                          </a:rPr>
                        </m:ctrlPr>
                      </m:sSupPr>
                      <m:e>
                        <m:r>
                          <a:rPr lang="nl-NL" sz="2400" b="0" i="1">
                            <a:latin typeface="Cambria Math"/>
                          </a:rPr>
                          <m:t>𝑣</m:t>
                        </m:r>
                      </m:e>
                      <m:sup>
                        <m:r>
                          <a:rPr lang="nl-NL" sz="2400" b="0" i="1">
                            <a:latin typeface="Cambria Math"/>
                          </a:rPr>
                          <m:t>2</m:t>
                        </m:r>
                      </m:sup>
                    </m:sSup>
                  </m:oMath>
                </a14:m>
                <a:r>
                  <a:rPr lang="nl-NL" sz="2400" dirty="0"/>
                  <a:t> en voor afbuigen dat </a:t>
                </a:r>
                <a14:m>
                  <m:oMath xmlns:m="http://schemas.openxmlformats.org/officeDocument/2006/math">
                    <m:r>
                      <a:rPr lang="nl-NL" sz="2400" b="0" i="1">
                        <a:latin typeface="Cambria Math"/>
                      </a:rPr>
                      <m:t>𝑟</m:t>
                    </m:r>
                    <m:r>
                      <a:rPr lang="nl-NL" sz="2400" b="0" i="1">
                        <a:latin typeface="Cambria Math"/>
                      </a:rPr>
                      <m:t>=</m:t>
                    </m:r>
                    <m:f>
                      <m:fPr>
                        <m:ctrlPr>
                          <a:rPr lang="nl-NL" sz="2400" i="1">
                            <a:latin typeface="Cambria Math" panose="02040503050406030204" pitchFamily="18" charset="0"/>
                          </a:rPr>
                        </m:ctrlPr>
                      </m:fPr>
                      <m:num>
                        <m:r>
                          <a:rPr lang="nl-NL" sz="2400" b="0" i="1">
                            <a:latin typeface="Cambria Math"/>
                          </a:rPr>
                          <m:t>𝑚</m:t>
                        </m:r>
                        <m:r>
                          <a:rPr lang="nl-NL" sz="2400" b="0" i="1">
                            <a:latin typeface="Cambria Math"/>
                          </a:rPr>
                          <m:t>∙</m:t>
                        </m:r>
                        <m:r>
                          <a:rPr lang="nl-NL" sz="2400" b="0" i="1">
                            <a:latin typeface="Cambria Math"/>
                          </a:rPr>
                          <m:t>𝑣</m:t>
                        </m:r>
                      </m:num>
                      <m:den>
                        <m:r>
                          <a:rPr lang="nl-NL" sz="2400" b="0" i="1">
                            <a:latin typeface="Cambria Math"/>
                          </a:rPr>
                          <m:t>𝐵</m:t>
                        </m:r>
                        <m:r>
                          <a:rPr lang="nl-NL" sz="2400" b="0" i="1">
                            <a:latin typeface="Cambria Math"/>
                          </a:rPr>
                          <m:t>∙</m:t>
                        </m:r>
                        <m:r>
                          <a:rPr lang="nl-NL" sz="2400" b="0" i="1">
                            <a:latin typeface="Cambria Math"/>
                          </a:rPr>
                          <m:t>𝑞</m:t>
                        </m:r>
                      </m:den>
                    </m:f>
                  </m:oMath>
                </a14:m>
                <a:r>
                  <a:rPr lang="nl-NL" sz="2400" dirty="0"/>
                  <a:t>. In de gevraagde vergelijking </a:t>
                </a:r>
                <a14:m>
                  <m:oMath xmlns:m="http://schemas.openxmlformats.org/officeDocument/2006/math">
                    <m:r>
                      <a:rPr lang="nl-NL" sz="2400" b="0" i="1">
                        <a:latin typeface="Cambria Math"/>
                      </a:rPr>
                      <m:t>𝑚</m:t>
                    </m:r>
                    <m:r>
                      <a:rPr lang="nl-NL" sz="2400" b="0" i="1">
                        <a:latin typeface="Cambria Math"/>
                      </a:rPr>
                      <m:t>=</m:t>
                    </m:r>
                    <m:f>
                      <m:fPr>
                        <m:ctrlPr>
                          <a:rPr lang="nl-NL" sz="2400" i="1">
                            <a:latin typeface="Cambria Math" panose="02040503050406030204" pitchFamily="18" charset="0"/>
                          </a:rPr>
                        </m:ctrlPr>
                      </m:fPr>
                      <m:num>
                        <m:sSup>
                          <m:sSupPr>
                            <m:ctrlPr>
                              <a:rPr lang="nl-NL" sz="2400" i="1">
                                <a:latin typeface="Cambria Math" panose="02040503050406030204" pitchFamily="18" charset="0"/>
                              </a:rPr>
                            </m:ctrlPr>
                          </m:sSupPr>
                          <m:e>
                            <m:r>
                              <a:rPr lang="nl-NL" sz="2400" b="0" i="1">
                                <a:latin typeface="Cambria Math"/>
                              </a:rPr>
                              <m:t>𝐵</m:t>
                            </m:r>
                          </m:e>
                          <m:sup>
                            <m:r>
                              <a:rPr lang="nl-NL" sz="2400" b="0" i="1">
                                <a:latin typeface="Cambria Math"/>
                              </a:rPr>
                              <m:t>2</m:t>
                            </m:r>
                          </m:sup>
                        </m:sSup>
                        <m:r>
                          <a:rPr lang="nl-NL" sz="2400" b="0" i="1">
                            <a:latin typeface="Cambria Math"/>
                          </a:rPr>
                          <m:t>∙</m:t>
                        </m:r>
                        <m:r>
                          <a:rPr lang="nl-NL" sz="2400" b="0" i="1">
                            <a:latin typeface="Cambria Math"/>
                          </a:rPr>
                          <m:t>𝑞</m:t>
                        </m:r>
                        <m:r>
                          <a:rPr lang="nl-NL" sz="2400" b="0" i="1">
                            <a:latin typeface="Cambria Math"/>
                          </a:rPr>
                          <m:t>∙</m:t>
                        </m:r>
                        <m:sSup>
                          <m:sSupPr>
                            <m:ctrlPr>
                              <a:rPr lang="nl-NL" sz="2400" i="1">
                                <a:latin typeface="Cambria Math" panose="02040503050406030204" pitchFamily="18" charset="0"/>
                              </a:rPr>
                            </m:ctrlPr>
                          </m:sSupPr>
                          <m:e>
                            <m:r>
                              <a:rPr lang="nl-NL" sz="2400" b="0" i="1">
                                <a:latin typeface="Cambria Math"/>
                              </a:rPr>
                              <m:t>𝑟</m:t>
                            </m:r>
                          </m:e>
                          <m:sup>
                            <m:r>
                              <a:rPr lang="nl-NL" sz="2400" b="0" i="1">
                                <a:latin typeface="Cambria Math"/>
                              </a:rPr>
                              <m:t>2</m:t>
                            </m:r>
                          </m:sup>
                        </m:sSup>
                      </m:num>
                      <m:den>
                        <m:r>
                          <a:rPr lang="nl-NL" sz="2400" b="0" i="1">
                            <a:latin typeface="Cambria Math"/>
                          </a:rPr>
                          <m:t>2∙</m:t>
                        </m:r>
                        <m:sSub>
                          <m:sSubPr>
                            <m:ctrlPr>
                              <a:rPr lang="nl-NL" sz="2400" i="1">
                                <a:latin typeface="Cambria Math" panose="02040503050406030204" pitchFamily="18" charset="0"/>
                              </a:rPr>
                            </m:ctrlPr>
                          </m:sSubPr>
                          <m:e>
                            <m:r>
                              <a:rPr lang="nl-NL" sz="2400" b="0" i="1">
                                <a:latin typeface="Cambria Math"/>
                              </a:rPr>
                              <m:t>𝑈</m:t>
                            </m:r>
                          </m:e>
                          <m:sub>
                            <m:r>
                              <a:rPr lang="nl-NL" sz="2400" b="0" i="1">
                                <a:latin typeface="Cambria Math"/>
                              </a:rPr>
                              <m:t>𝐴𝐵</m:t>
                            </m:r>
                          </m:sub>
                        </m:sSub>
                      </m:den>
                    </m:f>
                  </m:oMath>
                </a14:m>
                <a:r>
                  <a:rPr lang="nl-NL" sz="2400" dirty="0"/>
                  <a:t> is te zien dat er geen snelheid </a:t>
                </a:r>
                <a14:m>
                  <m:oMath xmlns:m="http://schemas.openxmlformats.org/officeDocument/2006/math">
                    <m:r>
                      <a:rPr lang="nl-NL" sz="2400" b="0" i="1">
                        <a:latin typeface="Cambria Math"/>
                      </a:rPr>
                      <m:t>𝑣</m:t>
                    </m:r>
                  </m:oMath>
                </a14:m>
                <a:r>
                  <a:rPr lang="nl-NL" sz="2400" dirty="0"/>
                  <a:t> staat. Schrijf nu één van de eerste twee vergelijkingen om in de vorm </a:t>
                </a:r>
                <a14:m>
                  <m:oMath xmlns:m="http://schemas.openxmlformats.org/officeDocument/2006/math">
                    <m:r>
                      <a:rPr lang="nl-NL" sz="2400" b="0" i="1">
                        <a:latin typeface="Cambria Math"/>
                      </a:rPr>
                      <m:t>𝑣</m:t>
                    </m:r>
                    <m:r>
                      <a:rPr lang="nl-NL" sz="2400" b="0" i="1">
                        <a:latin typeface="Cambria Math"/>
                      </a:rPr>
                      <m:t>=…</m:t>
                    </m:r>
                  </m:oMath>
                </a14:m>
                <a:r>
                  <a:rPr lang="nl-NL" sz="2400" dirty="0"/>
                  <a:t> en vul dit in </a:t>
                </a:r>
                <a:r>
                  <a:rPr lang="nl-NL" sz="2400" dirty="0" err="1"/>
                  <a:t>in</a:t>
                </a:r>
                <a:r>
                  <a:rPr lang="nl-NL" sz="2400" dirty="0"/>
                  <a:t> de andere vergelijking.</a:t>
                </a:r>
              </a:p>
            </p:txBody>
          </p:sp>
        </mc:Choice>
        <mc:Fallback xmlns="">
          <p:sp>
            <p:nvSpPr>
              <p:cNvPr id="7" name="Tekstvak 6"/>
              <p:cNvSpPr txBox="1">
                <a:spLocks noRot="1" noChangeAspect="1" noMove="1" noResize="1" noEditPoints="1" noAdjustHandles="1" noChangeArrowheads="1" noChangeShapeType="1" noTextEdit="1"/>
              </p:cNvSpPr>
              <p:nvPr/>
            </p:nvSpPr>
            <p:spPr>
              <a:xfrm>
                <a:off x="0" y="1047066"/>
                <a:ext cx="9134614" cy="2381934"/>
              </a:xfrm>
              <a:prstGeom prst="rect">
                <a:avLst/>
              </a:prstGeom>
              <a:blipFill rotWithShape="1">
                <a:blip r:embed="rId3"/>
                <a:stretch>
                  <a:fillRect l="-1001" t="-2046" b="-4859"/>
                </a:stretch>
              </a:blipFill>
            </p:spPr>
            <p:txBody>
              <a:bodyPr/>
              <a:lstStyle/>
              <a:p>
                <a:r>
                  <a:rPr lang="nl-NL">
                    <a:noFill/>
                  </a:rPr>
                  <a:t> </a:t>
                </a:r>
              </a:p>
            </p:txBody>
          </p:sp>
        </mc:Fallback>
      </mc:AlternateContent>
    </p:spTree>
    <p:extLst>
      <p:ext uri="{BB962C8B-B14F-4D97-AF65-F5344CB8AC3E}">
        <p14:creationId xmlns:p14="http://schemas.microsoft.com/office/powerpoint/2010/main" val="302779365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0" y="0"/>
            <a:ext cx="9144000" cy="914400"/>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defRPr/>
            </a:pPr>
            <a:endParaRPr lang="nl-NL"/>
          </a:p>
        </p:txBody>
      </p:sp>
      <p:sp>
        <p:nvSpPr>
          <p:cNvPr id="41988" name="Text Box 5"/>
          <p:cNvSpPr txBox="1">
            <a:spLocks noChangeArrowheads="1"/>
          </p:cNvSpPr>
          <p:nvPr/>
        </p:nvSpPr>
        <p:spPr bwMode="auto">
          <a:xfrm>
            <a:off x="0" y="115888"/>
            <a:ext cx="9144000" cy="650875"/>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algn="ctr" eaLnBrk="1" hangingPunct="1">
              <a:spcBef>
                <a:spcPct val="50000"/>
              </a:spcBef>
              <a:defRPr/>
            </a:pPr>
            <a:r>
              <a:rPr lang="nl-NL" sz="3600" b="1" dirty="0">
                <a:solidFill>
                  <a:schemeClr val="bg1"/>
                </a:solidFill>
                <a:latin typeface="Comic Sans MS" pitchFamily="66" charset="0"/>
              </a:rPr>
              <a:t>SOM 88 CIRCULAIRE VERSNELLER</a:t>
            </a:r>
          </a:p>
        </p:txBody>
      </p:sp>
      <p:sp>
        <p:nvSpPr>
          <p:cNvPr id="41990" name="Rectangle 4"/>
          <p:cNvSpPr>
            <a:spLocks noChangeArrowheads="1"/>
          </p:cNvSpPr>
          <p:nvPr/>
        </p:nvSpPr>
        <p:spPr bwMode="auto">
          <a:xfrm>
            <a:off x="0" y="6021288"/>
            <a:ext cx="9144000" cy="836712"/>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lgn="ctr">
              <a:defRPr/>
            </a:pPr>
            <a:endParaRPr lang="nl-NL"/>
          </a:p>
        </p:txBody>
      </p:sp>
      <p:sp>
        <p:nvSpPr>
          <p:cNvPr id="2" name="Tekstvak 1"/>
          <p:cNvSpPr txBox="1"/>
          <p:nvPr/>
        </p:nvSpPr>
        <p:spPr>
          <a:xfrm>
            <a:off x="26474" y="3645024"/>
            <a:ext cx="9144000" cy="2215991"/>
          </a:xfrm>
          <a:prstGeom prst="rect">
            <a:avLst/>
          </a:prstGeom>
          <a:noFill/>
        </p:spPr>
        <p:txBody>
          <a:bodyPr wrap="square" rtlCol="0">
            <a:spAutoFit/>
          </a:bodyPr>
          <a:lstStyle/>
          <a:p>
            <a:pPr lvl="0"/>
            <a:r>
              <a:rPr lang="nl-NL" sz="2000" dirty="0"/>
              <a:t>C	Als de protonen tussen buis 1 en 2 versneld worden zijn buizen 1, 3, 5 en 7 op dat moment verbonden met de positieve pool en buizen 2, 4, 6 en 8 met de negatieve pool van de wisselspanningsbron.</a:t>
            </a:r>
          </a:p>
          <a:p>
            <a:pPr lvl="0"/>
            <a:r>
              <a:rPr lang="nl-NL" sz="2000" dirty="0"/>
              <a:t>De buizen zijn allemaal even lang maar de snelheid van de protonen wordt steeds groter dus zullen de protonen steeds korter in elke volgende buis zijn en moet de spanning steeds sneller omgedraaid worden.</a:t>
            </a:r>
            <a:br>
              <a:rPr lang="nl-NL" dirty="0"/>
            </a:br>
            <a:endParaRPr lang="nl-NL" dirty="0"/>
          </a:p>
        </p:txBody>
      </p:sp>
      <p:sp>
        <p:nvSpPr>
          <p:cNvPr id="7" name="Tekstvak 6"/>
          <p:cNvSpPr txBox="1"/>
          <p:nvPr/>
        </p:nvSpPr>
        <p:spPr>
          <a:xfrm>
            <a:off x="26474" y="1013472"/>
            <a:ext cx="9144000" cy="1015663"/>
          </a:xfrm>
          <a:prstGeom prst="rect">
            <a:avLst/>
          </a:prstGeom>
          <a:noFill/>
        </p:spPr>
        <p:txBody>
          <a:bodyPr wrap="square" rtlCol="0">
            <a:spAutoFit/>
          </a:bodyPr>
          <a:lstStyle/>
          <a:p>
            <a:pPr lvl="0"/>
            <a:r>
              <a:rPr lang="nl-NL" sz="2000" dirty="0"/>
              <a:t>A	De (positieve) protonen worden bij 1 naar beneden afgebogen dus is de richting van de ‘stroom’ naar rechts en de lorentzkracht naar beneden. Dat betekent dat het magneetveld het papier uit is.</a:t>
            </a:r>
          </a:p>
        </p:txBody>
      </p:sp>
      <mc:AlternateContent xmlns:mc="http://schemas.openxmlformats.org/markup-compatibility/2006" xmlns:a14="http://schemas.microsoft.com/office/drawing/2010/main">
        <mc:Choice Requires="a14">
          <p:sp>
            <p:nvSpPr>
              <p:cNvPr id="8" name="Tekstvak 7"/>
              <p:cNvSpPr txBox="1"/>
              <p:nvPr/>
            </p:nvSpPr>
            <p:spPr>
              <a:xfrm>
                <a:off x="0" y="2292052"/>
                <a:ext cx="9144000" cy="1153393"/>
              </a:xfrm>
              <a:prstGeom prst="rect">
                <a:avLst/>
              </a:prstGeom>
              <a:noFill/>
            </p:spPr>
            <p:txBody>
              <a:bodyPr wrap="square" rtlCol="0">
                <a:spAutoFit/>
              </a:bodyPr>
              <a:lstStyle/>
              <a:p>
                <a:pPr lvl="0"/>
                <a:r>
                  <a:rPr lang="nl-NL" sz="2000" dirty="0"/>
                  <a:t>B	Voor het afbuigen geldt dat </a:t>
                </a:r>
                <a14:m>
                  <m:oMath xmlns:m="http://schemas.openxmlformats.org/officeDocument/2006/math">
                    <m:r>
                      <a:rPr lang="nl-NL" sz="2000" i="1">
                        <a:latin typeface="Cambria Math"/>
                      </a:rPr>
                      <m:t>𝑟</m:t>
                    </m:r>
                    <m:r>
                      <a:rPr lang="nl-NL" sz="2000" i="1">
                        <a:latin typeface="Cambria Math"/>
                      </a:rPr>
                      <m:t>=</m:t>
                    </m:r>
                    <m:f>
                      <m:fPr>
                        <m:ctrlPr>
                          <a:rPr lang="nl-NL" sz="2000" i="1">
                            <a:latin typeface="Cambria Math" panose="02040503050406030204" pitchFamily="18" charset="0"/>
                          </a:rPr>
                        </m:ctrlPr>
                      </m:fPr>
                      <m:num>
                        <m:r>
                          <a:rPr lang="nl-NL" sz="2000" i="1">
                            <a:latin typeface="Cambria Math"/>
                          </a:rPr>
                          <m:t>𝑚</m:t>
                        </m:r>
                        <m:r>
                          <a:rPr lang="nl-NL" sz="2000" i="1">
                            <a:latin typeface="Cambria Math"/>
                          </a:rPr>
                          <m:t>∙</m:t>
                        </m:r>
                        <m:r>
                          <a:rPr lang="nl-NL" sz="2000" i="1">
                            <a:latin typeface="Cambria Math"/>
                          </a:rPr>
                          <m:t>𝑣</m:t>
                        </m:r>
                      </m:num>
                      <m:den>
                        <m:r>
                          <a:rPr lang="nl-NL" sz="2000" i="1">
                            <a:latin typeface="Cambria Math"/>
                          </a:rPr>
                          <m:t>𝐵</m:t>
                        </m:r>
                        <m:r>
                          <a:rPr lang="nl-NL" sz="2000" i="1">
                            <a:latin typeface="Cambria Math"/>
                          </a:rPr>
                          <m:t>∙</m:t>
                        </m:r>
                        <m:r>
                          <a:rPr lang="nl-NL" sz="2000" i="1">
                            <a:latin typeface="Cambria Math"/>
                          </a:rPr>
                          <m:t>𝑞</m:t>
                        </m:r>
                      </m:den>
                    </m:f>
                  </m:oMath>
                </a14:m>
                <a:r>
                  <a:rPr lang="nl-NL" sz="2000" dirty="0"/>
                  <a:t>. Als de snelheid van de deeltjes toeneemt en de straal van de baan gelijk moet blijven zal ook het magneetveld </a:t>
                </a:r>
                <a14:m>
                  <m:oMath xmlns:m="http://schemas.openxmlformats.org/officeDocument/2006/math">
                    <m:r>
                      <a:rPr lang="nl-NL" sz="2000" i="1">
                        <a:latin typeface="Cambria Math"/>
                      </a:rPr>
                      <m:t>𝐵</m:t>
                    </m:r>
                  </m:oMath>
                </a14:m>
                <a:r>
                  <a:rPr lang="nl-NL" sz="2000" dirty="0"/>
                  <a:t> sterker moeten worden.</a:t>
                </a:r>
              </a:p>
            </p:txBody>
          </p:sp>
        </mc:Choice>
        <mc:Fallback xmlns="">
          <p:sp>
            <p:nvSpPr>
              <p:cNvPr id="8" name="Tekstvak 7"/>
              <p:cNvSpPr txBox="1">
                <a:spLocks noRot="1" noChangeAspect="1" noMove="1" noResize="1" noEditPoints="1" noAdjustHandles="1" noChangeArrowheads="1" noChangeShapeType="1" noTextEdit="1"/>
              </p:cNvSpPr>
              <p:nvPr/>
            </p:nvSpPr>
            <p:spPr>
              <a:xfrm>
                <a:off x="0" y="2292052"/>
                <a:ext cx="9144000" cy="1153393"/>
              </a:xfrm>
              <a:prstGeom prst="rect">
                <a:avLst/>
              </a:prstGeom>
              <a:blipFill rotWithShape="1">
                <a:blip r:embed="rId2"/>
                <a:stretch>
                  <a:fillRect l="-667" r="-800" b="-8466"/>
                </a:stretch>
              </a:blipFill>
            </p:spPr>
            <p:txBody>
              <a:bodyPr/>
              <a:lstStyle/>
              <a:p>
                <a:r>
                  <a:rPr lang="nl-NL">
                    <a:noFill/>
                  </a:rPr>
                  <a:t> </a:t>
                </a:r>
              </a:p>
            </p:txBody>
          </p:sp>
        </mc:Fallback>
      </mc:AlternateContent>
      <p:grpSp>
        <p:nvGrpSpPr>
          <p:cNvPr id="3" name="Groep 2"/>
          <p:cNvGrpSpPr/>
          <p:nvPr/>
        </p:nvGrpSpPr>
        <p:grpSpPr>
          <a:xfrm>
            <a:off x="-6687" y="832064"/>
            <a:ext cx="9135782" cy="5316358"/>
            <a:chOff x="0" y="863948"/>
            <a:chExt cx="9135782" cy="5316358"/>
          </a:xfrm>
          <a:solidFill>
            <a:schemeClr val="tx2">
              <a:lumMod val="40000"/>
              <a:lumOff val="60000"/>
            </a:schemeClr>
          </a:solidFill>
        </p:grpSpPr>
        <p:pic>
          <p:nvPicPr>
            <p:cNvPr id="4505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845" t="22413" r="71646" b="43535"/>
            <a:stretch/>
          </p:blipFill>
          <p:spPr bwMode="auto">
            <a:xfrm>
              <a:off x="1970073" y="914400"/>
              <a:ext cx="5203853" cy="5146087"/>
            </a:xfrm>
            <a:prstGeom prst="rect">
              <a:avLst/>
            </a:prstGeom>
            <a:grpFill/>
            <a:ln w="9525">
              <a:solidFill>
                <a:schemeClr val="tx1"/>
              </a:solidFill>
              <a:miter lim="800000"/>
              <a:headEnd/>
              <a:tailEnd/>
            </a:ln>
            <a:extLst/>
          </p:spPr>
        </p:pic>
        <p:sp>
          <p:nvSpPr>
            <p:cNvPr id="10" name="Rectangle 4"/>
            <p:cNvSpPr>
              <a:spLocks noChangeArrowheads="1"/>
            </p:cNvSpPr>
            <p:nvPr/>
          </p:nvSpPr>
          <p:spPr bwMode="auto">
            <a:xfrm>
              <a:off x="7139234" y="914400"/>
              <a:ext cx="1996548" cy="5265905"/>
            </a:xfrm>
            <a:prstGeom prst="rect">
              <a:avLst/>
            </a:prstGeom>
            <a:grpFill/>
            <a:ln w="9525">
              <a:solidFill>
                <a:schemeClr val="tx2">
                  <a:lumMod val="40000"/>
                  <a:lumOff val="60000"/>
                </a:schemeClr>
              </a:solidFill>
              <a:miter lim="800000"/>
              <a:headEnd/>
              <a:tailEnd/>
            </a:ln>
            <a:effectLst/>
          </p:spPr>
          <p:txBody>
            <a:bodyPr wrap="none" anchor="ctr"/>
            <a:lstStyle/>
            <a:p>
              <a:pPr algn="ctr">
                <a:defRPr/>
              </a:pPr>
              <a:endParaRPr lang="nl-NL"/>
            </a:p>
          </p:txBody>
        </p:sp>
        <p:sp>
          <p:nvSpPr>
            <p:cNvPr id="11" name="Rectangle 4"/>
            <p:cNvSpPr>
              <a:spLocks noChangeArrowheads="1"/>
            </p:cNvSpPr>
            <p:nvPr/>
          </p:nvSpPr>
          <p:spPr bwMode="auto">
            <a:xfrm>
              <a:off x="0" y="863948"/>
              <a:ext cx="1996548" cy="5316358"/>
            </a:xfrm>
            <a:prstGeom prst="rect">
              <a:avLst/>
            </a:prstGeom>
            <a:grpFill/>
            <a:ln w="9525">
              <a:solidFill>
                <a:schemeClr val="tx2">
                  <a:lumMod val="40000"/>
                  <a:lumOff val="60000"/>
                </a:schemeClr>
              </a:solidFill>
              <a:miter lim="800000"/>
              <a:headEnd/>
              <a:tailEnd/>
            </a:ln>
            <a:effectLst/>
          </p:spPr>
          <p:txBody>
            <a:bodyPr wrap="none" anchor="ctr"/>
            <a:lstStyle/>
            <a:p>
              <a:pPr algn="ctr">
                <a:defRPr/>
              </a:pPr>
              <a:endParaRPr lang="nl-NL"/>
            </a:p>
          </p:txBody>
        </p:sp>
      </p:grpSp>
    </p:spTree>
    <p:extLst>
      <p:ext uri="{BB962C8B-B14F-4D97-AF65-F5344CB8AC3E}">
        <p14:creationId xmlns:p14="http://schemas.microsoft.com/office/powerpoint/2010/main" val="265227483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0" y="0"/>
            <a:ext cx="9144000" cy="914400"/>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defRPr/>
            </a:pPr>
            <a:endParaRPr lang="nl-NL"/>
          </a:p>
        </p:txBody>
      </p:sp>
      <p:sp>
        <p:nvSpPr>
          <p:cNvPr id="41988" name="Text Box 5"/>
          <p:cNvSpPr txBox="1">
            <a:spLocks noChangeArrowheads="1"/>
          </p:cNvSpPr>
          <p:nvPr/>
        </p:nvSpPr>
        <p:spPr bwMode="auto">
          <a:xfrm>
            <a:off x="0" y="115888"/>
            <a:ext cx="9144000" cy="650875"/>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algn="ctr" eaLnBrk="1" hangingPunct="1">
              <a:spcBef>
                <a:spcPct val="50000"/>
              </a:spcBef>
              <a:defRPr/>
            </a:pPr>
            <a:r>
              <a:rPr lang="nl-NL" sz="3600" b="1" dirty="0">
                <a:solidFill>
                  <a:schemeClr val="bg1"/>
                </a:solidFill>
                <a:latin typeface="Comic Sans MS" pitchFamily="66" charset="0"/>
              </a:rPr>
              <a:t>SOM 89 E-P VERSNELLER</a:t>
            </a:r>
          </a:p>
        </p:txBody>
      </p:sp>
      <p:sp>
        <p:nvSpPr>
          <p:cNvPr id="41990" name="Rectangle 4"/>
          <p:cNvSpPr>
            <a:spLocks noChangeArrowheads="1"/>
          </p:cNvSpPr>
          <p:nvPr/>
        </p:nvSpPr>
        <p:spPr bwMode="auto">
          <a:xfrm>
            <a:off x="7884368" y="914400"/>
            <a:ext cx="1259632" cy="5943600"/>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lgn="ctr">
              <a:defRPr/>
            </a:pPr>
            <a:endParaRPr lang="nl-NL"/>
          </a:p>
        </p:txBody>
      </p:sp>
      <mc:AlternateContent xmlns:mc="http://schemas.openxmlformats.org/markup-compatibility/2006" xmlns:a14="http://schemas.microsoft.com/office/drawing/2010/main">
        <mc:Choice Requires="a14">
          <p:sp>
            <p:nvSpPr>
              <p:cNvPr id="2" name="Tekstvak 1"/>
              <p:cNvSpPr txBox="1"/>
              <p:nvPr/>
            </p:nvSpPr>
            <p:spPr>
              <a:xfrm>
                <a:off x="1265052" y="3701104"/>
                <a:ext cx="6583569" cy="914033"/>
              </a:xfrm>
              <a:prstGeom prst="rect">
                <a:avLst/>
              </a:prstGeom>
              <a:noFill/>
            </p:spPr>
            <p:txBody>
              <a:bodyPr wrap="square" rtlCol="0">
                <a:spAutoFit/>
              </a:bodyPr>
              <a:lstStyle/>
              <a:p>
                <a:pPr lvl="0"/>
                <a:r>
                  <a:rPr lang="nl-NL" sz="2000" dirty="0"/>
                  <a:t>A	</a:t>
                </a:r>
                <a14:m>
                  <m:oMath xmlns:m="http://schemas.openxmlformats.org/officeDocument/2006/math">
                    <m:r>
                      <a:rPr lang="nl-NL" sz="2000" b="0" i="1">
                        <a:latin typeface="Cambria Math"/>
                      </a:rPr>
                      <m:t>𝑟</m:t>
                    </m:r>
                    <m:r>
                      <a:rPr lang="nl-NL" sz="2000" b="0" i="1">
                        <a:latin typeface="Cambria Math"/>
                      </a:rPr>
                      <m:t>=</m:t>
                    </m:r>
                    <m:f>
                      <m:fPr>
                        <m:ctrlPr>
                          <a:rPr lang="nl-NL" sz="2000" i="1">
                            <a:latin typeface="Cambria Math" panose="02040503050406030204" pitchFamily="18" charset="0"/>
                          </a:rPr>
                        </m:ctrlPr>
                      </m:fPr>
                      <m:num>
                        <m:r>
                          <a:rPr lang="nl-NL" sz="2000" b="0" i="1">
                            <a:latin typeface="Cambria Math"/>
                          </a:rPr>
                          <m:t>𝑚</m:t>
                        </m:r>
                        <m:r>
                          <a:rPr lang="nl-NL" sz="2000" b="0" i="1">
                            <a:latin typeface="Cambria Math"/>
                          </a:rPr>
                          <m:t>∙</m:t>
                        </m:r>
                        <m:r>
                          <a:rPr lang="nl-NL" sz="2000" b="0" i="1">
                            <a:latin typeface="Cambria Math"/>
                          </a:rPr>
                          <m:t>𝑣</m:t>
                        </m:r>
                      </m:num>
                      <m:den>
                        <m:r>
                          <a:rPr lang="nl-NL" sz="2000" b="0" i="1">
                            <a:latin typeface="Cambria Math"/>
                          </a:rPr>
                          <m:t>𝐵</m:t>
                        </m:r>
                        <m:r>
                          <a:rPr lang="nl-NL" sz="2000" b="0" i="1">
                            <a:latin typeface="Cambria Math"/>
                          </a:rPr>
                          <m:t>∙</m:t>
                        </m:r>
                        <m:r>
                          <a:rPr lang="nl-NL" sz="2000" b="0" i="1">
                            <a:latin typeface="Cambria Math"/>
                          </a:rPr>
                          <m:t>𝑞</m:t>
                        </m:r>
                      </m:den>
                    </m:f>
                    <m:r>
                      <a:rPr lang="nl-NL" sz="2000" b="0" i="1">
                        <a:latin typeface="Cambria Math"/>
                      </a:rPr>
                      <m:t>=</m:t>
                    </m:r>
                    <m:f>
                      <m:fPr>
                        <m:ctrlPr>
                          <a:rPr lang="nl-NL" sz="2000" i="1">
                            <a:latin typeface="Cambria Math" panose="02040503050406030204" pitchFamily="18" charset="0"/>
                          </a:rPr>
                        </m:ctrlPr>
                      </m:fPr>
                      <m:num>
                        <m:r>
                          <a:rPr lang="nl-NL" sz="2000" b="0" i="1">
                            <a:latin typeface="Cambria Math"/>
                          </a:rPr>
                          <m:t>9</m:t>
                        </m:r>
                        <m:r>
                          <a:rPr lang="nl-NL" sz="2000" b="0">
                            <a:latin typeface="Cambria Math"/>
                          </a:rPr>
                          <m:t>,</m:t>
                        </m:r>
                        <m:r>
                          <a:rPr lang="nl-NL" sz="2000" b="0" i="1">
                            <a:latin typeface="Cambria Math"/>
                          </a:rPr>
                          <m:t>1</m:t>
                        </m:r>
                        <m:r>
                          <a:rPr lang="nl-NL" sz="2000" b="0">
                            <a:latin typeface="Cambria Math"/>
                          </a:rPr>
                          <m:t>∙</m:t>
                        </m:r>
                        <m:sSup>
                          <m:sSupPr>
                            <m:ctrlPr>
                              <a:rPr lang="nl-NL" sz="2000" i="1">
                                <a:latin typeface="Cambria Math" panose="02040503050406030204" pitchFamily="18" charset="0"/>
                              </a:rPr>
                            </m:ctrlPr>
                          </m:sSupPr>
                          <m:e>
                            <m:r>
                              <a:rPr lang="nl-NL" sz="2000" b="0" i="1">
                                <a:latin typeface="Cambria Math"/>
                              </a:rPr>
                              <m:t>10</m:t>
                            </m:r>
                          </m:e>
                          <m:sup>
                            <m:r>
                              <a:rPr lang="nl-NL" sz="2000" b="0" i="1">
                                <a:latin typeface="Cambria Math"/>
                              </a:rPr>
                              <m:t>−31</m:t>
                            </m:r>
                          </m:sup>
                        </m:sSup>
                        <m:r>
                          <a:rPr lang="nl-NL" sz="2000" b="0" i="1">
                            <a:latin typeface="Cambria Math"/>
                          </a:rPr>
                          <m:t> × 2</m:t>
                        </m:r>
                        <m:r>
                          <a:rPr lang="nl-NL" sz="2000" b="0">
                            <a:latin typeface="Cambria Math"/>
                          </a:rPr>
                          <m:t>,</m:t>
                        </m:r>
                        <m:r>
                          <a:rPr lang="nl-NL" sz="2000" b="0" i="1">
                            <a:latin typeface="Cambria Math"/>
                          </a:rPr>
                          <m:t>4</m:t>
                        </m:r>
                        <m:r>
                          <a:rPr lang="nl-NL" sz="2000" b="0">
                            <a:latin typeface="Cambria Math"/>
                          </a:rPr>
                          <m:t>∙</m:t>
                        </m:r>
                        <m:sSup>
                          <m:sSupPr>
                            <m:ctrlPr>
                              <a:rPr lang="nl-NL" sz="2000" i="1">
                                <a:latin typeface="Cambria Math" panose="02040503050406030204" pitchFamily="18" charset="0"/>
                              </a:rPr>
                            </m:ctrlPr>
                          </m:sSupPr>
                          <m:e>
                            <m:r>
                              <a:rPr lang="nl-NL" sz="2000" b="0" i="1">
                                <a:latin typeface="Cambria Math"/>
                              </a:rPr>
                              <m:t>10</m:t>
                            </m:r>
                          </m:e>
                          <m:sup>
                            <m:r>
                              <a:rPr lang="nl-NL" sz="2000" b="0" i="1">
                                <a:latin typeface="Cambria Math"/>
                              </a:rPr>
                              <m:t>7</m:t>
                            </m:r>
                          </m:sup>
                        </m:sSup>
                      </m:num>
                      <m:den>
                        <m:r>
                          <a:rPr lang="nl-NL" sz="2000" b="0" i="1">
                            <a:latin typeface="Cambria Math"/>
                          </a:rPr>
                          <m:t>0,90∙</m:t>
                        </m:r>
                        <m:sSup>
                          <m:sSupPr>
                            <m:ctrlPr>
                              <a:rPr lang="nl-NL" sz="2000" i="1">
                                <a:latin typeface="Cambria Math" panose="02040503050406030204" pitchFamily="18" charset="0"/>
                              </a:rPr>
                            </m:ctrlPr>
                          </m:sSupPr>
                          <m:e>
                            <m:r>
                              <a:rPr lang="nl-NL" sz="2000" b="0" i="1">
                                <a:latin typeface="Cambria Math"/>
                              </a:rPr>
                              <m:t>10</m:t>
                            </m:r>
                          </m:e>
                          <m:sup>
                            <m:r>
                              <a:rPr lang="nl-NL" sz="2000" b="0" i="1">
                                <a:latin typeface="Cambria Math"/>
                              </a:rPr>
                              <m:t>−4</m:t>
                            </m:r>
                          </m:sup>
                        </m:sSup>
                        <m:r>
                          <a:rPr lang="nl-NL" sz="2000" b="0" i="1">
                            <a:latin typeface="Cambria Math"/>
                          </a:rPr>
                          <m:t> × 1</m:t>
                        </m:r>
                        <m:r>
                          <a:rPr lang="nl-NL" sz="2000" b="0">
                            <a:latin typeface="Cambria Math"/>
                          </a:rPr>
                          <m:t>,</m:t>
                        </m:r>
                        <m:r>
                          <a:rPr lang="nl-NL" sz="2000" b="0" i="1">
                            <a:latin typeface="Cambria Math"/>
                          </a:rPr>
                          <m:t>6</m:t>
                        </m:r>
                        <m:r>
                          <a:rPr lang="nl-NL" sz="2000" b="0">
                            <a:latin typeface="Cambria Math"/>
                          </a:rPr>
                          <m:t>∙</m:t>
                        </m:r>
                        <m:sSup>
                          <m:sSupPr>
                            <m:ctrlPr>
                              <a:rPr lang="nl-NL" sz="2000" i="1">
                                <a:latin typeface="Cambria Math" panose="02040503050406030204" pitchFamily="18" charset="0"/>
                              </a:rPr>
                            </m:ctrlPr>
                          </m:sSupPr>
                          <m:e>
                            <m:r>
                              <a:rPr lang="nl-NL" sz="2000" b="0" i="1">
                                <a:latin typeface="Cambria Math"/>
                              </a:rPr>
                              <m:t>10</m:t>
                            </m:r>
                          </m:e>
                          <m:sup>
                            <m:r>
                              <a:rPr lang="nl-NL" sz="2000" b="0" i="1">
                                <a:latin typeface="Cambria Math"/>
                              </a:rPr>
                              <m:t>−19</m:t>
                            </m:r>
                          </m:sup>
                        </m:sSup>
                      </m:den>
                    </m:f>
                    <m:r>
                      <a:rPr lang="nl-NL" sz="2000" b="0" i="1">
                        <a:latin typeface="Cambria Math"/>
                      </a:rPr>
                      <m:t>=1,5 </m:t>
                    </m:r>
                    <m:r>
                      <a:rPr lang="nl-NL" sz="2000" b="0" i="1">
                        <a:latin typeface="Cambria Math"/>
                      </a:rPr>
                      <m:t>𝑚</m:t>
                    </m:r>
                  </m:oMath>
                </a14:m>
                <a:r>
                  <a:rPr lang="nl-NL" sz="2000" dirty="0"/>
                  <a:t> </a:t>
                </a:r>
                <a:r>
                  <a:rPr lang="nl-NL" sz="2000" dirty="0">
                    <a:sym typeface="Wingdings"/>
                  </a:rPr>
                  <a:t></a:t>
                </a:r>
              </a:p>
              <a:p>
                <a:pPr lvl="0"/>
                <a:r>
                  <a:rPr lang="nl-NL" sz="2000" dirty="0">
                    <a:sym typeface="Wingdings"/>
                  </a:rPr>
                  <a:t>	</a:t>
                </a:r>
                <a14:m>
                  <m:oMath xmlns:m="http://schemas.openxmlformats.org/officeDocument/2006/math">
                    <m:r>
                      <a:rPr lang="nl-NL" sz="2000" b="0" i="1">
                        <a:latin typeface="Cambria Math"/>
                      </a:rPr>
                      <m:t>𝑑</m:t>
                    </m:r>
                    <m:r>
                      <a:rPr lang="nl-NL" sz="2000" b="0" i="1">
                        <a:latin typeface="Cambria Math"/>
                      </a:rPr>
                      <m:t>=2∙</m:t>
                    </m:r>
                    <m:r>
                      <a:rPr lang="nl-NL" sz="2000" b="0" i="1">
                        <a:latin typeface="Cambria Math"/>
                      </a:rPr>
                      <m:t>𝑟</m:t>
                    </m:r>
                    <m:r>
                      <a:rPr lang="nl-NL" sz="2000" b="0" i="1">
                        <a:latin typeface="Cambria Math"/>
                      </a:rPr>
                      <m:t>=2×1,5=3,0 </m:t>
                    </m:r>
                    <m:r>
                      <a:rPr lang="nl-NL" sz="2000" b="0" i="1">
                        <a:latin typeface="Cambria Math"/>
                      </a:rPr>
                      <m:t>𝑚</m:t>
                    </m:r>
                  </m:oMath>
                </a14:m>
                <a:endParaRPr lang="nl-NL" sz="2000" dirty="0"/>
              </a:p>
            </p:txBody>
          </p:sp>
        </mc:Choice>
        <mc:Fallback xmlns="">
          <p:sp>
            <p:nvSpPr>
              <p:cNvPr id="2" name="Tekstvak 1"/>
              <p:cNvSpPr txBox="1">
                <a:spLocks noRot="1" noChangeAspect="1" noMove="1" noResize="1" noEditPoints="1" noAdjustHandles="1" noChangeArrowheads="1" noChangeShapeType="1" noTextEdit="1"/>
              </p:cNvSpPr>
              <p:nvPr/>
            </p:nvSpPr>
            <p:spPr>
              <a:xfrm>
                <a:off x="1265052" y="3701104"/>
                <a:ext cx="6583569" cy="914033"/>
              </a:xfrm>
              <a:prstGeom prst="rect">
                <a:avLst/>
              </a:prstGeom>
              <a:blipFill rotWithShape="1">
                <a:blip r:embed="rId2"/>
                <a:stretch>
                  <a:fillRect l="-1019"/>
                </a:stretch>
              </a:blipFill>
            </p:spPr>
            <p:txBody>
              <a:bodyPr/>
              <a:lstStyle/>
              <a:p>
                <a:r>
                  <a:rPr lang="nl-NL">
                    <a:noFill/>
                  </a:rPr>
                  <a:t> </a:t>
                </a:r>
              </a:p>
            </p:txBody>
          </p:sp>
        </mc:Fallback>
      </mc:AlternateContent>
      <p:sp>
        <p:nvSpPr>
          <p:cNvPr id="7" name="Tekstvak 6"/>
          <p:cNvSpPr txBox="1"/>
          <p:nvPr/>
        </p:nvSpPr>
        <p:spPr>
          <a:xfrm>
            <a:off x="1237775" y="5842337"/>
            <a:ext cx="6646593" cy="1015663"/>
          </a:xfrm>
          <a:prstGeom prst="rect">
            <a:avLst/>
          </a:prstGeom>
          <a:noFill/>
        </p:spPr>
        <p:txBody>
          <a:bodyPr wrap="square" rtlCol="0">
            <a:spAutoFit/>
          </a:bodyPr>
          <a:lstStyle/>
          <a:p>
            <a:r>
              <a:rPr lang="nl-NL" sz="2000" dirty="0"/>
              <a:t>C	Als de positronen worden versneld tussen buis 1 en 2 (en ook tussen buis 3 en 4 etc.), worden tegelijk de elektronen versneld tussen buis 2 en 3 (en tussen buis 4 en 5 etc.).</a:t>
            </a:r>
          </a:p>
        </p:txBody>
      </p:sp>
      <mc:AlternateContent xmlns:mc="http://schemas.openxmlformats.org/markup-compatibility/2006" xmlns:a14="http://schemas.microsoft.com/office/drawing/2010/main">
        <mc:Choice Requires="a14">
          <p:sp>
            <p:nvSpPr>
              <p:cNvPr id="8" name="Tekstvak 7"/>
              <p:cNvSpPr txBox="1"/>
              <p:nvPr/>
            </p:nvSpPr>
            <p:spPr>
              <a:xfrm>
                <a:off x="1237774" y="4624322"/>
                <a:ext cx="7906225" cy="1173463"/>
              </a:xfrm>
              <a:prstGeom prst="rect">
                <a:avLst/>
              </a:prstGeom>
              <a:noFill/>
            </p:spPr>
            <p:txBody>
              <a:bodyPr wrap="square" rtlCol="0">
                <a:spAutoFit/>
              </a:bodyPr>
              <a:lstStyle/>
              <a:p>
                <a:pPr lvl="0"/>
                <a:r>
                  <a:rPr lang="nl-NL" sz="2000" dirty="0"/>
                  <a:t>B	</a:t>
                </a:r>
                <a14:m>
                  <m:oMath xmlns:m="http://schemas.openxmlformats.org/officeDocument/2006/math">
                    <m:r>
                      <a:rPr lang="nl-NL" sz="2000" b="0" i="1">
                        <a:latin typeface="Cambria Math"/>
                      </a:rPr>
                      <m:t>𝑞</m:t>
                    </m:r>
                    <m:r>
                      <a:rPr lang="nl-NL" sz="2000" b="0" i="1">
                        <a:latin typeface="Cambria Math"/>
                      </a:rPr>
                      <m:t>∙</m:t>
                    </m:r>
                    <m:r>
                      <a:rPr lang="nl-NL" sz="2000" b="0" i="1">
                        <a:latin typeface="Cambria Math"/>
                      </a:rPr>
                      <m:t>𝑈</m:t>
                    </m:r>
                    <m:r>
                      <a:rPr lang="nl-NL" sz="2000" b="0" i="1">
                        <a:latin typeface="Cambria Math"/>
                      </a:rPr>
                      <m:t>=</m:t>
                    </m:r>
                    <m:f>
                      <m:fPr>
                        <m:ctrlPr>
                          <a:rPr lang="nl-NL" sz="2000" i="1">
                            <a:latin typeface="Cambria Math" panose="02040503050406030204" pitchFamily="18" charset="0"/>
                          </a:rPr>
                        </m:ctrlPr>
                      </m:fPr>
                      <m:num>
                        <m:r>
                          <a:rPr lang="nl-NL" sz="2000" b="0" i="1">
                            <a:latin typeface="Cambria Math"/>
                          </a:rPr>
                          <m:t>1</m:t>
                        </m:r>
                      </m:num>
                      <m:den>
                        <m:r>
                          <a:rPr lang="nl-NL" sz="2000" b="0" i="1">
                            <a:latin typeface="Cambria Math"/>
                          </a:rPr>
                          <m:t>2</m:t>
                        </m:r>
                      </m:den>
                    </m:f>
                    <m:r>
                      <a:rPr lang="nl-NL" sz="2000" b="0" i="1">
                        <a:latin typeface="Cambria Math"/>
                      </a:rPr>
                      <m:t>∙</m:t>
                    </m:r>
                    <m:r>
                      <a:rPr lang="nl-NL" sz="2000" b="0" i="1">
                        <a:latin typeface="Cambria Math"/>
                      </a:rPr>
                      <m:t>𝑚</m:t>
                    </m:r>
                    <m:r>
                      <a:rPr lang="nl-NL" sz="2000" b="0" i="1">
                        <a:latin typeface="Cambria Math"/>
                      </a:rPr>
                      <m:t>∙</m:t>
                    </m:r>
                    <m:sSup>
                      <m:sSupPr>
                        <m:ctrlPr>
                          <a:rPr lang="nl-NL" sz="2000" i="1">
                            <a:latin typeface="Cambria Math" panose="02040503050406030204" pitchFamily="18" charset="0"/>
                          </a:rPr>
                        </m:ctrlPr>
                      </m:sSupPr>
                      <m:e>
                        <m:r>
                          <a:rPr lang="nl-NL" sz="2000" b="0" i="1">
                            <a:latin typeface="Cambria Math"/>
                          </a:rPr>
                          <m:t>𝑣</m:t>
                        </m:r>
                      </m:e>
                      <m:sup>
                        <m:r>
                          <a:rPr lang="nl-NL" sz="2000" b="0" i="1">
                            <a:latin typeface="Cambria Math"/>
                          </a:rPr>
                          <m:t>2</m:t>
                        </m:r>
                      </m:sup>
                    </m:sSup>
                  </m:oMath>
                </a14:m>
                <a:r>
                  <a:rPr lang="nl-NL" sz="2000" dirty="0"/>
                  <a:t> </a:t>
                </a:r>
                <a:r>
                  <a:rPr lang="nl-NL" sz="2000" dirty="0">
                    <a:sym typeface="Wingdings"/>
                  </a:rPr>
                  <a:t></a:t>
                </a:r>
                <a:r>
                  <a:rPr lang="nl-NL" sz="2000" dirty="0"/>
                  <a:t> </a:t>
                </a:r>
                <a14:m>
                  <m:oMath xmlns:m="http://schemas.openxmlformats.org/officeDocument/2006/math">
                    <m:r>
                      <a:rPr lang="nl-NL" sz="2000" b="0" i="1">
                        <a:latin typeface="Cambria Math"/>
                      </a:rPr>
                      <m:t>𝑈</m:t>
                    </m:r>
                    <m:r>
                      <a:rPr lang="nl-NL" sz="2000" b="0">
                        <a:latin typeface="Cambria Math"/>
                      </a:rPr>
                      <m:t>=</m:t>
                    </m:r>
                    <m:f>
                      <m:fPr>
                        <m:ctrlPr>
                          <a:rPr lang="nl-NL" sz="2000" i="1">
                            <a:latin typeface="Cambria Math" panose="02040503050406030204" pitchFamily="18" charset="0"/>
                          </a:rPr>
                        </m:ctrlPr>
                      </m:fPr>
                      <m:num>
                        <m:r>
                          <a:rPr lang="nl-NL" sz="2000" b="0" i="1">
                            <a:latin typeface="Cambria Math"/>
                          </a:rPr>
                          <m:t>𝑚</m:t>
                        </m:r>
                        <m:r>
                          <a:rPr lang="nl-NL" sz="2000" b="0" i="1">
                            <a:latin typeface="Cambria Math"/>
                          </a:rPr>
                          <m:t>∙</m:t>
                        </m:r>
                        <m:sSup>
                          <m:sSupPr>
                            <m:ctrlPr>
                              <a:rPr lang="nl-NL" sz="2000" i="1">
                                <a:latin typeface="Cambria Math" panose="02040503050406030204" pitchFamily="18" charset="0"/>
                              </a:rPr>
                            </m:ctrlPr>
                          </m:sSupPr>
                          <m:e>
                            <m:r>
                              <a:rPr lang="nl-NL" sz="2000" b="0" i="1">
                                <a:latin typeface="Cambria Math"/>
                              </a:rPr>
                              <m:t>𝑣</m:t>
                            </m:r>
                          </m:e>
                          <m:sup>
                            <m:r>
                              <a:rPr lang="nl-NL" sz="2000" b="0" i="1">
                                <a:latin typeface="Cambria Math"/>
                              </a:rPr>
                              <m:t>2</m:t>
                            </m:r>
                          </m:sup>
                        </m:sSup>
                      </m:num>
                      <m:den>
                        <m:r>
                          <a:rPr lang="nl-NL" sz="2000" b="0" i="1">
                            <a:latin typeface="Cambria Math"/>
                          </a:rPr>
                          <m:t>2∙</m:t>
                        </m:r>
                        <m:r>
                          <a:rPr lang="nl-NL" sz="2000" b="0" i="1">
                            <a:latin typeface="Cambria Math"/>
                          </a:rPr>
                          <m:t>𝑞</m:t>
                        </m:r>
                      </m:den>
                    </m:f>
                  </m:oMath>
                </a14:m>
                <a:endParaRPr lang="nl-NL" sz="2000" i="1" dirty="0">
                  <a:latin typeface="Cambria Math"/>
                </a:endParaRPr>
              </a:p>
              <a:p>
                <a:pPr lvl="0"/>
                <a:r>
                  <a:rPr lang="nl-NL" sz="2000" b="0" dirty="0"/>
                  <a:t>	U </a:t>
                </a:r>
                <a14:m>
                  <m:oMath xmlns:m="http://schemas.openxmlformats.org/officeDocument/2006/math">
                    <m:r>
                      <a:rPr lang="nl-NL" sz="2000" b="0">
                        <a:latin typeface="Cambria Math"/>
                      </a:rPr>
                      <m:t>=</m:t>
                    </m:r>
                    <m:f>
                      <m:fPr>
                        <m:ctrlPr>
                          <a:rPr lang="nl-NL" sz="2000" i="1">
                            <a:latin typeface="Cambria Math" panose="02040503050406030204" pitchFamily="18" charset="0"/>
                          </a:rPr>
                        </m:ctrlPr>
                      </m:fPr>
                      <m:num>
                        <m:r>
                          <a:rPr lang="nl-NL" sz="2000" b="0" i="1">
                            <a:latin typeface="Cambria Math"/>
                          </a:rPr>
                          <m:t>9</m:t>
                        </m:r>
                        <m:r>
                          <a:rPr lang="nl-NL" sz="2000" b="0">
                            <a:latin typeface="Cambria Math"/>
                          </a:rPr>
                          <m:t>,</m:t>
                        </m:r>
                        <m:r>
                          <a:rPr lang="nl-NL" sz="2000" b="0" i="1">
                            <a:latin typeface="Cambria Math"/>
                          </a:rPr>
                          <m:t>1</m:t>
                        </m:r>
                        <m:r>
                          <a:rPr lang="nl-NL" sz="2000" b="0">
                            <a:latin typeface="Cambria Math"/>
                          </a:rPr>
                          <m:t>∙</m:t>
                        </m:r>
                        <m:sSup>
                          <m:sSupPr>
                            <m:ctrlPr>
                              <a:rPr lang="nl-NL" sz="2000" i="1">
                                <a:latin typeface="Cambria Math" panose="02040503050406030204" pitchFamily="18" charset="0"/>
                              </a:rPr>
                            </m:ctrlPr>
                          </m:sSupPr>
                          <m:e>
                            <m:r>
                              <a:rPr lang="nl-NL" sz="2000" b="0" i="1">
                                <a:latin typeface="Cambria Math"/>
                              </a:rPr>
                              <m:t>10</m:t>
                            </m:r>
                          </m:e>
                          <m:sup>
                            <m:r>
                              <a:rPr lang="nl-NL" sz="2000" b="0" i="1">
                                <a:latin typeface="Cambria Math"/>
                              </a:rPr>
                              <m:t>−31</m:t>
                            </m:r>
                          </m:sup>
                        </m:sSup>
                        <m:r>
                          <a:rPr lang="nl-NL" sz="2000" b="0" i="1">
                            <a:latin typeface="Cambria Math"/>
                          </a:rPr>
                          <m:t> × </m:t>
                        </m:r>
                        <m:sSup>
                          <m:sSupPr>
                            <m:ctrlPr>
                              <a:rPr lang="nl-NL" sz="2000" i="1">
                                <a:latin typeface="Cambria Math" panose="02040503050406030204" pitchFamily="18" charset="0"/>
                              </a:rPr>
                            </m:ctrlPr>
                          </m:sSupPr>
                          <m:e>
                            <m:d>
                              <m:dPr>
                                <m:ctrlPr>
                                  <a:rPr lang="nl-NL" sz="2000" i="1">
                                    <a:latin typeface="Cambria Math" panose="02040503050406030204" pitchFamily="18" charset="0"/>
                                  </a:rPr>
                                </m:ctrlPr>
                              </m:dPr>
                              <m:e>
                                <m:r>
                                  <a:rPr lang="nl-NL" sz="2000" b="0" i="1">
                                    <a:latin typeface="Cambria Math"/>
                                  </a:rPr>
                                  <m:t>2</m:t>
                                </m:r>
                                <m:r>
                                  <a:rPr lang="nl-NL" sz="2000" b="0">
                                    <a:latin typeface="Cambria Math"/>
                                  </a:rPr>
                                  <m:t>,</m:t>
                                </m:r>
                                <m:r>
                                  <a:rPr lang="nl-NL" sz="2000" b="0" i="1">
                                    <a:latin typeface="Cambria Math"/>
                                  </a:rPr>
                                  <m:t>4</m:t>
                                </m:r>
                                <m:r>
                                  <a:rPr lang="nl-NL" sz="2000" b="0">
                                    <a:latin typeface="Cambria Math"/>
                                  </a:rPr>
                                  <m:t>∙</m:t>
                                </m:r>
                                <m:sSup>
                                  <m:sSupPr>
                                    <m:ctrlPr>
                                      <a:rPr lang="nl-NL" sz="2000" i="1">
                                        <a:latin typeface="Cambria Math" panose="02040503050406030204" pitchFamily="18" charset="0"/>
                                      </a:rPr>
                                    </m:ctrlPr>
                                  </m:sSupPr>
                                  <m:e>
                                    <m:r>
                                      <a:rPr lang="nl-NL" sz="2000" b="0" i="1">
                                        <a:latin typeface="Cambria Math"/>
                                      </a:rPr>
                                      <m:t>10</m:t>
                                    </m:r>
                                  </m:e>
                                  <m:sup>
                                    <m:r>
                                      <a:rPr lang="nl-NL" sz="2000" b="0" i="1">
                                        <a:latin typeface="Cambria Math"/>
                                      </a:rPr>
                                      <m:t>7</m:t>
                                    </m:r>
                                  </m:sup>
                                </m:sSup>
                              </m:e>
                            </m:d>
                          </m:e>
                          <m:sup>
                            <m:r>
                              <a:rPr lang="nl-NL" sz="2000" b="0" i="1">
                                <a:latin typeface="Cambria Math"/>
                              </a:rPr>
                              <m:t>2</m:t>
                            </m:r>
                          </m:sup>
                        </m:sSup>
                      </m:num>
                      <m:den>
                        <m:r>
                          <a:rPr lang="nl-NL" sz="2000" b="0" i="1">
                            <a:latin typeface="Cambria Math"/>
                          </a:rPr>
                          <m:t>2 × 1</m:t>
                        </m:r>
                        <m:r>
                          <a:rPr lang="nl-NL" sz="2000" b="0">
                            <a:latin typeface="Cambria Math"/>
                          </a:rPr>
                          <m:t>,</m:t>
                        </m:r>
                        <m:r>
                          <a:rPr lang="nl-NL" sz="2000" b="0" i="1">
                            <a:latin typeface="Cambria Math"/>
                          </a:rPr>
                          <m:t>6</m:t>
                        </m:r>
                        <m:r>
                          <a:rPr lang="nl-NL" sz="2000" b="0">
                            <a:latin typeface="Cambria Math"/>
                          </a:rPr>
                          <m:t>∙</m:t>
                        </m:r>
                        <m:sSup>
                          <m:sSupPr>
                            <m:ctrlPr>
                              <a:rPr lang="nl-NL" sz="2000" i="1">
                                <a:latin typeface="Cambria Math" panose="02040503050406030204" pitchFamily="18" charset="0"/>
                              </a:rPr>
                            </m:ctrlPr>
                          </m:sSupPr>
                          <m:e>
                            <m:r>
                              <a:rPr lang="nl-NL" sz="2000" b="0" i="1">
                                <a:latin typeface="Cambria Math"/>
                              </a:rPr>
                              <m:t>10</m:t>
                            </m:r>
                          </m:e>
                          <m:sup>
                            <m:r>
                              <a:rPr lang="nl-NL" sz="2000" b="0" i="1">
                                <a:latin typeface="Cambria Math"/>
                              </a:rPr>
                              <m:t>−19</m:t>
                            </m:r>
                          </m:sup>
                        </m:sSup>
                      </m:den>
                    </m:f>
                    <m:r>
                      <a:rPr lang="nl-NL" sz="2000" b="0">
                        <a:latin typeface="Cambria Math"/>
                      </a:rPr>
                      <m:t>=</m:t>
                    </m:r>
                    <m:r>
                      <a:rPr lang="nl-NL" sz="2000" b="0" i="1">
                        <a:latin typeface="Cambria Math"/>
                      </a:rPr>
                      <m:t>1</m:t>
                    </m:r>
                    <m:r>
                      <a:rPr lang="nl-NL" sz="2000" b="0">
                        <a:latin typeface="Cambria Math"/>
                      </a:rPr>
                      <m:t>,</m:t>
                    </m:r>
                    <m:r>
                      <a:rPr lang="nl-NL" sz="2000" b="0" i="1">
                        <a:latin typeface="Cambria Math"/>
                      </a:rPr>
                      <m:t>6</m:t>
                    </m:r>
                    <m:r>
                      <a:rPr lang="nl-NL" sz="2000" b="0">
                        <a:latin typeface="Cambria Math"/>
                      </a:rPr>
                      <m:t>∙</m:t>
                    </m:r>
                    <m:sSup>
                      <m:sSupPr>
                        <m:ctrlPr>
                          <a:rPr lang="nl-NL" sz="2000" i="1">
                            <a:latin typeface="Cambria Math" panose="02040503050406030204" pitchFamily="18" charset="0"/>
                          </a:rPr>
                        </m:ctrlPr>
                      </m:sSupPr>
                      <m:e>
                        <m:r>
                          <a:rPr lang="nl-NL" sz="2000" b="0" i="1">
                            <a:latin typeface="Cambria Math"/>
                          </a:rPr>
                          <m:t>10</m:t>
                        </m:r>
                      </m:e>
                      <m:sup>
                        <m:r>
                          <a:rPr lang="nl-NL" sz="2000" b="0" i="1">
                            <a:latin typeface="Cambria Math"/>
                          </a:rPr>
                          <m:t>3</m:t>
                        </m:r>
                      </m:sup>
                    </m:sSup>
                    <m:r>
                      <a:rPr lang="nl-NL" sz="2000" b="0">
                        <a:latin typeface="Cambria Math"/>
                      </a:rPr>
                      <m:t> </m:t>
                    </m:r>
                    <m:r>
                      <a:rPr lang="nl-NL" sz="2000" b="0" i="1">
                        <a:latin typeface="Cambria Math"/>
                      </a:rPr>
                      <m:t>𝑉</m:t>
                    </m:r>
                  </m:oMath>
                </a14:m>
                <a:endParaRPr lang="nl-NL" sz="2000" dirty="0"/>
              </a:p>
            </p:txBody>
          </p:sp>
        </mc:Choice>
        <mc:Fallback xmlns="">
          <p:sp>
            <p:nvSpPr>
              <p:cNvPr id="8" name="Tekstvak 7"/>
              <p:cNvSpPr txBox="1">
                <a:spLocks noRot="1" noChangeAspect="1" noMove="1" noResize="1" noEditPoints="1" noAdjustHandles="1" noChangeArrowheads="1" noChangeShapeType="1" noTextEdit="1"/>
              </p:cNvSpPr>
              <p:nvPr/>
            </p:nvSpPr>
            <p:spPr>
              <a:xfrm>
                <a:off x="1237774" y="4624322"/>
                <a:ext cx="7906225" cy="1173463"/>
              </a:xfrm>
              <a:prstGeom prst="rect">
                <a:avLst/>
              </a:prstGeom>
              <a:blipFill rotWithShape="1">
                <a:blip r:embed="rId3"/>
                <a:stretch>
                  <a:fillRect l="-771" b="-1563"/>
                </a:stretch>
              </a:blipFill>
            </p:spPr>
            <p:txBody>
              <a:bodyPr/>
              <a:lstStyle/>
              <a:p>
                <a:r>
                  <a:rPr lang="nl-NL">
                    <a:noFill/>
                  </a:rPr>
                  <a:t> </a:t>
                </a:r>
              </a:p>
            </p:txBody>
          </p:sp>
        </mc:Fallback>
      </mc:AlternateContent>
      <p:pic>
        <p:nvPicPr>
          <p:cNvPr id="4403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876" t="50000" r="70314" b="27371"/>
          <a:stretch/>
        </p:blipFill>
        <p:spPr bwMode="auto">
          <a:xfrm>
            <a:off x="1240614" y="923585"/>
            <a:ext cx="6642704" cy="2766427"/>
          </a:xfrm>
          <a:prstGeom prst="rect">
            <a:avLst/>
          </a:prstGeom>
          <a:noFill/>
          <a:ln w="57150">
            <a:solidFill>
              <a:schemeClr val="tx2">
                <a:lumMod val="40000"/>
                <a:lumOff val="6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0" name="Rectangle 4"/>
          <p:cNvSpPr>
            <a:spLocks noChangeArrowheads="1"/>
          </p:cNvSpPr>
          <p:nvPr/>
        </p:nvSpPr>
        <p:spPr bwMode="auto">
          <a:xfrm>
            <a:off x="-21857" y="914400"/>
            <a:ext cx="1259632" cy="5943600"/>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lgn="ctr">
              <a:defRPr/>
            </a:pPr>
            <a:endParaRPr lang="nl-NL"/>
          </a:p>
        </p:txBody>
      </p:sp>
    </p:spTree>
    <p:extLst>
      <p:ext uri="{BB962C8B-B14F-4D97-AF65-F5344CB8AC3E}">
        <p14:creationId xmlns:p14="http://schemas.microsoft.com/office/powerpoint/2010/main" val="163589462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0" y="0"/>
            <a:ext cx="9144000" cy="914400"/>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defRPr/>
            </a:pPr>
            <a:endParaRPr lang="nl-NL"/>
          </a:p>
        </p:txBody>
      </p:sp>
      <p:sp>
        <p:nvSpPr>
          <p:cNvPr id="41988" name="Text Box 5"/>
          <p:cNvSpPr txBox="1">
            <a:spLocks noChangeArrowheads="1"/>
          </p:cNvSpPr>
          <p:nvPr/>
        </p:nvSpPr>
        <p:spPr bwMode="auto">
          <a:xfrm>
            <a:off x="0" y="115888"/>
            <a:ext cx="9144000" cy="650875"/>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algn="ctr" eaLnBrk="1" hangingPunct="1">
              <a:spcBef>
                <a:spcPct val="50000"/>
              </a:spcBef>
              <a:defRPr/>
            </a:pPr>
            <a:r>
              <a:rPr lang="nl-NL" sz="3600" b="1" dirty="0">
                <a:solidFill>
                  <a:schemeClr val="bg1"/>
                </a:solidFill>
                <a:latin typeface="Comic Sans MS" pitchFamily="66" charset="0"/>
              </a:rPr>
              <a:t>SOM 90 DEUTERON IN B-VELD</a:t>
            </a:r>
          </a:p>
        </p:txBody>
      </p:sp>
      <p:grpSp>
        <p:nvGrpSpPr>
          <p:cNvPr id="4" name="Groep 3"/>
          <p:cNvGrpSpPr/>
          <p:nvPr/>
        </p:nvGrpSpPr>
        <p:grpSpPr>
          <a:xfrm>
            <a:off x="28091" y="4275269"/>
            <a:ext cx="9150577" cy="2585323"/>
            <a:chOff x="28091" y="4275269"/>
            <a:chExt cx="9150577" cy="2585323"/>
          </a:xfrm>
        </p:grpSpPr>
        <p:pic>
          <p:nvPicPr>
            <p:cNvPr id="6" name="Afbeelding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39" y="4335780"/>
              <a:ext cx="2446429" cy="2522220"/>
            </a:xfrm>
            <a:prstGeom prst="rect">
              <a:avLst/>
            </a:prstGeom>
            <a:noFill/>
          </p:spPr>
        </p:pic>
        <p:sp>
          <p:nvSpPr>
            <p:cNvPr id="2" name="Tekstvak 1"/>
            <p:cNvSpPr txBox="1"/>
            <p:nvPr/>
          </p:nvSpPr>
          <p:spPr>
            <a:xfrm>
              <a:off x="28091" y="4275269"/>
              <a:ext cx="6732239" cy="2585323"/>
            </a:xfrm>
            <a:prstGeom prst="rect">
              <a:avLst/>
            </a:prstGeom>
            <a:noFill/>
          </p:spPr>
          <p:txBody>
            <a:bodyPr wrap="square" rtlCol="0">
              <a:spAutoFit/>
            </a:bodyPr>
            <a:lstStyle/>
            <a:p>
              <a:r>
                <a:rPr lang="nl-NL" dirty="0"/>
                <a:t>D	Bij P gaat het (positieve) deuteron voorlangs omhoog, dus is de richting van de ‘stroom’ omhoog. Samen met een B-veld naar rechts zorgt dit voor een FL naar achter, wat klopt met de getekende baan.</a:t>
              </a:r>
              <a:br>
                <a:rPr lang="nl-NL" b="1" dirty="0"/>
              </a:br>
              <a:r>
                <a:rPr lang="nl-NL" b="1" dirty="0"/>
                <a:t>	</a:t>
              </a:r>
              <a:r>
                <a:rPr lang="nl-NL" dirty="0"/>
                <a:t>Bij Q gaat het (positieve) deuteron voorlangs omlaag, dus is de richting van de ‘stroom’ omlaag. Samen met een magneetveld naar rechts zorgt dit voor een lorentzkracht naar voren en dat klopt niet met de getekende baan.</a:t>
              </a:r>
              <a:br>
                <a:rPr lang="nl-NL" dirty="0"/>
              </a:br>
              <a:r>
                <a:rPr lang="nl-NL" dirty="0"/>
                <a:t>	P kan dus door het deuteron doorlopen worden en Q niet.</a:t>
              </a:r>
            </a:p>
          </p:txBody>
        </p:sp>
      </p:grpSp>
      <mc:AlternateContent xmlns:mc="http://schemas.openxmlformats.org/markup-compatibility/2006" xmlns:a14="http://schemas.microsoft.com/office/drawing/2010/main">
        <mc:Choice Requires="a14">
          <p:sp>
            <p:nvSpPr>
              <p:cNvPr id="9" name="Tekstvak 8"/>
              <p:cNvSpPr txBox="1"/>
              <p:nvPr/>
            </p:nvSpPr>
            <p:spPr>
              <a:xfrm>
                <a:off x="-8582" y="914400"/>
                <a:ext cx="9119653" cy="644920"/>
              </a:xfrm>
              <a:prstGeom prst="rect">
                <a:avLst/>
              </a:prstGeom>
              <a:noFill/>
            </p:spPr>
            <p:txBody>
              <a:bodyPr wrap="square" rtlCol="0">
                <a:spAutoFit/>
              </a:bodyPr>
              <a:lstStyle/>
              <a:p>
                <a:pPr lvl="0"/>
                <a:r>
                  <a:rPr lang="nl-NL" dirty="0"/>
                  <a:t>A		</a:t>
                </a:r>
                <a14:m>
                  <m:oMath xmlns:m="http://schemas.openxmlformats.org/officeDocument/2006/math">
                    <m:r>
                      <a:rPr lang="nl-NL" i="1">
                        <a:latin typeface="Cambria Math"/>
                      </a:rPr>
                      <m:t>𝑞</m:t>
                    </m:r>
                    <m:r>
                      <a:rPr lang="nl-NL" i="1">
                        <a:latin typeface="Cambria Math"/>
                      </a:rPr>
                      <m:t>∙</m:t>
                    </m:r>
                    <m:sSub>
                      <m:sSubPr>
                        <m:ctrlPr>
                          <a:rPr lang="nl-NL" i="1">
                            <a:latin typeface="Cambria Math" panose="02040503050406030204" pitchFamily="18" charset="0"/>
                          </a:rPr>
                        </m:ctrlPr>
                      </m:sSubPr>
                      <m:e>
                        <m:r>
                          <a:rPr lang="nl-NL" i="1">
                            <a:latin typeface="Cambria Math"/>
                          </a:rPr>
                          <m:t>𝑈</m:t>
                        </m:r>
                      </m:e>
                      <m:sub>
                        <m:r>
                          <m:rPr>
                            <m:sty m:val="p"/>
                          </m:rPr>
                          <a:rPr lang="nl-NL">
                            <a:latin typeface="Cambria Math"/>
                          </a:rPr>
                          <m:t>AK</m:t>
                        </m:r>
                      </m:sub>
                    </m:sSub>
                    <m:r>
                      <a:rPr lang="nl-NL" i="1">
                        <a:latin typeface="Cambria Math"/>
                      </a:rPr>
                      <m:t>=</m:t>
                    </m:r>
                    <m:f>
                      <m:fPr>
                        <m:ctrlPr>
                          <a:rPr lang="nl-NL" i="1">
                            <a:latin typeface="Cambria Math" panose="02040503050406030204" pitchFamily="18" charset="0"/>
                          </a:rPr>
                        </m:ctrlPr>
                      </m:fPr>
                      <m:num>
                        <m:r>
                          <a:rPr lang="nl-NL" i="1">
                            <a:latin typeface="Cambria Math"/>
                          </a:rPr>
                          <m:t>1</m:t>
                        </m:r>
                      </m:num>
                      <m:den>
                        <m:r>
                          <a:rPr lang="nl-NL" i="1">
                            <a:latin typeface="Cambria Math"/>
                          </a:rPr>
                          <m:t>2</m:t>
                        </m:r>
                      </m:den>
                    </m:f>
                    <m:r>
                      <a:rPr lang="nl-NL" i="1">
                        <a:latin typeface="Cambria Math"/>
                      </a:rPr>
                      <m:t>∙</m:t>
                    </m:r>
                    <m:r>
                      <a:rPr lang="nl-NL" i="1">
                        <a:latin typeface="Cambria Math"/>
                      </a:rPr>
                      <m:t>𝑚</m:t>
                    </m:r>
                    <m:r>
                      <a:rPr lang="nl-NL" i="1">
                        <a:latin typeface="Cambria Math"/>
                      </a:rPr>
                      <m:t>∙</m:t>
                    </m:r>
                    <m:sSup>
                      <m:sSupPr>
                        <m:ctrlPr>
                          <a:rPr lang="nl-NL" i="1">
                            <a:latin typeface="Cambria Math" panose="02040503050406030204" pitchFamily="18" charset="0"/>
                          </a:rPr>
                        </m:ctrlPr>
                      </m:sSupPr>
                      <m:e>
                        <m:r>
                          <a:rPr lang="nl-NL" i="1">
                            <a:latin typeface="Cambria Math"/>
                          </a:rPr>
                          <m:t>𝑣</m:t>
                        </m:r>
                      </m:e>
                      <m:sup>
                        <m:r>
                          <a:rPr lang="nl-NL" i="1">
                            <a:latin typeface="Cambria Math"/>
                          </a:rPr>
                          <m:t>2</m:t>
                        </m:r>
                      </m:sup>
                    </m:sSup>
                  </m:oMath>
                </a14:m>
                <a:r>
                  <a:rPr lang="nl-NL" dirty="0"/>
                  <a:t> </a:t>
                </a:r>
                <a:r>
                  <a:rPr lang="nl-NL" dirty="0">
                    <a:sym typeface="Wingdings"/>
                  </a:rPr>
                  <a:t></a:t>
                </a:r>
                <a:r>
                  <a:rPr lang="nl-NL" dirty="0"/>
                  <a:t> </a:t>
                </a:r>
                <a14:m>
                  <m:oMath xmlns:m="http://schemas.openxmlformats.org/officeDocument/2006/math">
                    <m:sSub>
                      <m:sSubPr>
                        <m:ctrlPr>
                          <a:rPr lang="nl-NL" i="1">
                            <a:latin typeface="Cambria Math" panose="02040503050406030204" pitchFamily="18" charset="0"/>
                          </a:rPr>
                        </m:ctrlPr>
                      </m:sSubPr>
                      <m:e>
                        <m:r>
                          <a:rPr lang="nl-NL" i="1">
                            <a:latin typeface="Cambria Math"/>
                          </a:rPr>
                          <m:t>𝑈</m:t>
                        </m:r>
                      </m:e>
                      <m:sub>
                        <m:r>
                          <m:rPr>
                            <m:sty m:val="p"/>
                          </m:rPr>
                          <a:rPr lang="nl-NL">
                            <a:latin typeface="Cambria Math"/>
                          </a:rPr>
                          <m:t>AK</m:t>
                        </m:r>
                      </m:sub>
                    </m:sSub>
                    <m:r>
                      <a:rPr lang="nl-NL">
                        <a:latin typeface="Cambria Math"/>
                      </a:rPr>
                      <m:t>=</m:t>
                    </m:r>
                    <m:f>
                      <m:fPr>
                        <m:ctrlPr>
                          <a:rPr lang="nl-NL" i="1">
                            <a:latin typeface="Cambria Math" panose="02040503050406030204" pitchFamily="18" charset="0"/>
                          </a:rPr>
                        </m:ctrlPr>
                      </m:fPr>
                      <m:num>
                        <m:r>
                          <a:rPr lang="nl-NL" i="1">
                            <a:latin typeface="Cambria Math"/>
                          </a:rPr>
                          <m:t>𝑚</m:t>
                        </m:r>
                        <m:r>
                          <a:rPr lang="nl-NL" i="1">
                            <a:latin typeface="Cambria Math"/>
                          </a:rPr>
                          <m:t>∙</m:t>
                        </m:r>
                        <m:sSup>
                          <m:sSupPr>
                            <m:ctrlPr>
                              <a:rPr lang="nl-NL" i="1">
                                <a:latin typeface="Cambria Math" panose="02040503050406030204" pitchFamily="18" charset="0"/>
                              </a:rPr>
                            </m:ctrlPr>
                          </m:sSupPr>
                          <m:e>
                            <m:r>
                              <a:rPr lang="nl-NL" i="1">
                                <a:latin typeface="Cambria Math"/>
                              </a:rPr>
                              <m:t>𝑣</m:t>
                            </m:r>
                          </m:e>
                          <m:sup>
                            <m:r>
                              <a:rPr lang="nl-NL" i="1">
                                <a:latin typeface="Cambria Math"/>
                              </a:rPr>
                              <m:t>2</m:t>
                            </m:r>
                          </m:sup>
                        </m:sSup>
                      </m:num>
                      <m:den>
                        <m:r>
                          <a:rPr lang="nl-NL" i="1">
                            <a:latin typeface="Cambria Math"/>
                          </a:rPr>
                          <m:t>2∙</m:t>
                        </m:r>
                        <m:r>
                          <a:rPr lang="nl-NL" i="1">
                            <a:latin typeface="Cambria Math"/>
                          </a:rPr>
                          <m:t>𝑞</m:t>
                        </m:r>
                      </m:den>
                    </m:f>
                    <m:r>
                      <a:rPr lang="nl-NL">
                        <a:latin typeface="Cambria Math"/>
                      </a:rPr>
                      <m:t>=</m:t>
                    </m:r>
                    <m:f>
                      <m:fPr>
                        <m:ctrlPr>
                          <a:rPr lang="nl-NL" i="1">
                            <a:latin typeface="Cambria Math" panose="02040503050406030204" pitchFamily="18" charset="0"/>
                          </a:rPr>
                        </m:ctrlPr>
                      </m:fPr>
                      <m:num>
                        <m:r>
                          <a:rPr lang="nl-NL">
                            <a:latin typeface="Cambria Math"/>
                          </a:rPr>
                          <m:t>3,34∙</m:t>
                        </m:r>
                        <m:sSup>
                          <m:sSupPr>
                            <m:ctrlPr>
                              <a:rPr lang="nl-NL" i="1">
                                <a:latin typeface="Cambria Math" panose="02040503050406030204" pitchFamily="18" charset="0"/>
                              </a:rPr>
                            </m:ctrlPr>
                          </m:sSupPr>
                          <m:e>
                            <m:r>
                              <a:rPr lang="nl-NL">
                                <a:latin typeface="Cambria Math"/>
                              </a:rPr>
                              <m:t>10</m:t>
                            </m:r>
                          </m:e>
                          <m:sup>
                            <m:r>
                              <a:rPr lang="nl-NL" i="1">
                                <a:latin typeface="Cambria Math"/>
                              </a:rPr>
                              <m:t>−</m:t>
                            </m:r>
                            <m:r>
                              <a:rPr lang="nl-NL">
                                <a:latin typeface="Cambria Math"/>
                              </a:rPr>
                              <m:t>27</m:t>
                            </m:r>
                          </m:sup>
                        </m:sSup>
                        <m:r>
                          <a:rPr lang="nl-NL" i="1">
                            <a:latin typeface="Cambria Math"/>
                          </a:rPr>
                          <m:t> × </m:t>
                        </m:r>
                        <m:sSup>
                          <m:sSupPr>
                            <m:ctrlPr>
                              <a:rPr lang="nl-NL" i="1">
                                <a:latin typeface="Cambria Math" panose="02040503050406030204" pitchFamily="18" charset="0"/>
                              </a:rPr>
                            </m:ctrlPr>
                          </m:sSupPr>
                          <m:e>
                            <m:d>
                              <m:dPr>
                                <m:ctrlPr>
                                  <a:rPr lang="nl-NL" i="1">
                                    <a:latin typeface="Cambria Math" panose="02040503050406030204" pitchFamily="18" charset="0"/>
                                  </a:rPr>
                                </m:ctrlPr>
                              </m:dPr>
                              <m:e>
                                <m:r>
                                  <a:rPr lang="nl-NL">
                                    <a:latin typeface="Cambria Math"/>
                                  </a:rPr>
                                  <m:t>4,8∙</m:t>
                                </m:r>
                                <m:sSup>
                                  <m:sSupPr>
                                    <m:ctrlPr>
                                      <a:rPr lang="nl-NL" i="1">
                                        <a:latin typeface="Cambria Math" panose="02040503050406030204" pitchFamily="18" charset="0"/>
                                      </a:rPr>
                                    </m:ctrlPr>
                                  </m:sSupPr>
                                  <m:e>
                                    <m:r>
                                      <a:rPr lang="nl-NL">
                                        <a:latin typeface="Cambria Math"/>
                                      </a:rPr>
                                      <m:t>10</m:t>
                                    </m:r>
                                  </m:e>
                                  <m:sup>
                                    <m:r>
                                      <a:rPr lang="nl-NL" i="1">
                                        <a:latin typeface="Cambria Math"/>
                                      </a:rPr>
                                      <m:t>6</m:t>
                                    </m:r>
                                  </m:sup>
                                </m:sSup>
                              </m:e>
                            </m:d>
                          </m:e>
                          <m:sup>
                            <m:r>
                              <a:rPr lang="nl-NL" i="1">
                                <a:latin typeface="Cambria Math"/>
                              </a:rPr>
                              <m:t>2</m:t>
                            </m:r>
                          </m:sup>
                        </m:sSup>
                      </m:num>
                      <m:den>
                        <m:r>
                          <a:rPr lang="nl-NL" i="1">
                            <a:latin typeface="Cambria Math"/>
                          </a:rPr>
                          <m:t>2 × </m:t>
                        </m:r>
                        <m:r>
                          <a:rPr lang="nl-NL">
                            <a:latin typeface="Cambria Math"/>
                          </a:rPr>
                          <m:t>1,60∙</m:t>
                        </m:r>
                        <m:sSup>
                          <m:sSupPr>
                            <m:ctrlPr>
                              <a:rPr lang="nl-NL" i="1">
                                <a:latin typeface="Cambria Math" panose="02040503050406030204" pitchFamily="18" charset="0"/>
                              </a:rPr>
                            </m:ctrlPr>
                          </m:sSupPr>
                          <m:e>
                            <m:r>
                              <a:rPr lang="nl-NL">
                                <a:latin typeface="Cambria Math"/>
                              </a:rPr>
                              <m:t>10</m:t>
                            </m:r>
                          </m:e>
                          <m:sup>
                            <m:r>
                              <a:rPr lang="nl-NL" i="1">
                                <a:latin typeface="Cambria Math"/>
                              </a:rPr>
                              <m:t>−</m:t>
                            </m:r>
                            <m:r>
                              <a:rPr lang="nl-NL">
                                <a:latin typeface="Cambria Math"/>
                              </a:rPr>
                              <m:t>19</m:t>
                            </m:r>
                          </m:sup>
                        </m:sSup>
                      </m:den>
                    </m:f>
                    <m:r>
                      <a:rPr lang="nl-NL">
                        <a:latin typeface="Cambria Math"/>
                      </a:rPr>
                      <m:t>=2,4∙</m:t>
                    </m:r>
                    <m:sSup>
                      <m:sSupPr>
                        <m:ctrlPr>
                          <a:rPr lang="nl-NL" i="1">
                            <a:latin typeface="Cambria Math" panose="02040503050406030204" pitchFamily="18" charset="0"/>
                          </a:rPr>
                        </m:ctrlPr>
                      </m:sSupPr>
                      <m:e>
                        <m:r>
                          <a:rPr lang="nl-NL">
                            <a:latin typeface="Cambria Math"/>
                          </a:rPr>
                          <m:t>10</m:t>
                        </m:r>
                      </m:e>
                      <m:sup>
                        <m:r>
                          <a:rPr lang="nl-NL" i="1">
                            <a:latin typeface="Cambria Math"/>
                          </a:rPr>
                          <m:t>5</m:t>
                        </m:r>
                      </m:sup>
                    </m:sSup>
                    <m:r>
                      <a:rPr lang="nl-NL">
                        <a:latin typeface="Cambria Math"/>
                      </a:rPr>
                      <m:t> </m:t>
                    </m:r>
                    <m:r>
                      <m:rPr>
                        <m:sty m:val="p"/>
                      </m:rPr>
                      <a:rPr lang="nl-NL">
                        <a:latin typeface="Cambria Math"/>
                      </a:rPr>
                      <m:t>V</m:t>
                    </m:r>
                  </m:oMath>
                </a14:m>
                <a:endParaRPr lang="nl-NL" dirty="0"/>
              </a:p>
            </p:txBody>
          </p:sp>
        </mc:Choice>
        <mc:Fallback xmlns="">
          <p:sp>
            <p:nvSpPr>
              <p:cNvPr id="9" name="Tekstvak 8"/>
              <p:cNvSpPr txBox="1">
                <a:spLocks noRot="1" noChangeAspect="1" noMove="1" noResize="1" noEditPoints="1" noAdjustHandles="1" noChangeArrowheads="1" noChangeShapeType="1" noTextEdit="1"/>
              </p:cNvSpPr>
              <p:nvPr/>
            </p:nvSpPr>
            <p:spPr>
              <a:xfrm>
                <a:off x="-8582" y="914400"/>
                <a:ext cx="9119653" cy="644920"/>
              </a:xfrm>
              <a:prstGeom prst="rect">
                <a:avLst/>
              </a:prstGeom>
              <a:blipFill rotWithShape="1">
                <a:blip r:embed="rId3"/>
                <a:stretch>
                  <a:fillRect l="-602"/>
                </a:stretch>
              </a:blipFill>
            </p:spPr>
            <p:txBody>
              <a:bodyPr/>
              <a:lstStyle/>
              <a:p>
                <a:r>
                  <a:rPr lang="nl-NL">
                    <a:noFill/>
                  </a:rPr>
                  <a:t> </a:t>
                </a:r>
              </a:p>
            </p:txBody>
          </p:sp>
        </mc:Fallback>
      </mc:AlternateContent>
      <mc:AlternateContent xmlns:mc="http://schemas.openxmlformats.org/markup-compatibility/2006" xmlns:a14="http://schemas.microsoft.com/office/drawing/2010/main">
        <mc:Choice Requires="a14">
          <p:sp>
            <p:nvSpPr>
              <p:cNvPr id="10" name="Tekstvak 9"/>
              <p:cNvSpPr txBox="1"/>
              <p:nvPr/>
            </p:nvSpPr>
            <p:spPr>
              <a:xfrm>
                <a:off x="28091" y="2034048"/>
                <a:ext cx="6948263" cy="582147"/>
              </a:xfrm>
              <a:prstGeom prst="rect">
                <a:avLst/>
              </a:prstGeom>
              <a:noFill/>
            </p:spPr>
            <p:txBody>
              <a:bodyPr wrap="square" rtlCol="0">
                <a:spAutoFit/>
              </a:bodyPr>
              <a:lstStyle/>
              <a:p>
                <a:pPr lvl="0"/>
                <a:r>
                  <a:rPr lang="nl-NL" dirty="0"/>
                  <a:t>B		</a:t>
                </a:r>
                <a14:m>
                  <m:oMath xmlns:m="http://schemas.openxmlformats.org/officeDocument/2006/math">
                    <m:r>
                      <a:rPr lang="nl-NL" i="1">
                        <a:latin typeface="Cambria Math"/>
                      </a:rPr>
                      <m:t>𝑟</m:t>
                    </m:r>
                    <m:r>
                      <a:rPr lang="nl-NL" i="1">
                        <a:latin typeface="Cambria Math"/>
                      </a:rPr>
                      <m:t>=</m:t>
                    </m:r>
                    <m:f>
                      <m:fPr>
                        <m:ctrlPr>
                          <a:rPr lang="nl-NL" i="1">
                            <a:latin typeface="Cambria Math" panose="02040503050406030204" pitchFamily="18" charset="0"/>
                          </a:rPr>
                        </m:ctrlPr>
                      </m:fPr>
                      <m:num>
                        <m:r>
                          <a:rPr lang="nl-NL" i="1">
                            <a:latin typeface="Cambria Math"/>
                          </a:rPr>
                          <m:t>𝑚</m:t>
                        </m:r>
                        <m:r>
                          <a:rPr lang="nl-NL" i="1">
                            <a:latin typeface="Cambria Math"/>
                          </a:rPr>
                          <m:t>∙</m:t>
                        </m:r>
                        <m:r>
                          <a:rPr lang="nl-NL" i="1">
                            <a:latin typeface="Cambria Math"/>
                          </a:rPr>
                          <m:t>𝑣</m:t>
                        </m:r>
                      </m:num>
                      <m:den>
                        <m:sSub>
                          <m:sSubPr>
                            <m:ctrlPr>
                              <a:rPr lang="nl-NL" i="1">
                                <a:latin typeface="Cambria Math" panose="02040503050406030204" pitchFamily="18" charset="0"/>
                              </a:rPr>
                            </m:ctrlPr>
                          </m:sSubPr>
                          <m:e>
                            <m:r>
                              <a:rPr lang="nl-NL" i="1">
                                <a:latin typeface="Cambria Math"/>
                              </a:rPr>
                              <m:t>𝐵</m:t>
                            </m:r>
                          </m:e>
                          <m:sub>
                            <m:r>
                              <a:rPr lang="nl-NL" i="1">
                                <a:latin typeface="Cambria Math"/>
                              </a:rPr>
                              <m:t>⏊</m:t>
                            </m:r>
                          </m:sub>
                        </m:sSub>
                        <m:r>
                          <a:rPr lang="nl-NL" i="1">
                            <a:latin typeface="Cambria Math"/>
                          </a:rPr>
                          <m:t>∙</m:t>
                        </m:r>
                        <m:r>
                          <a:rPr lang="nl-NL" i="1">
                            <a:latin typeface="Cambria Math"/>
                          </a:rPr>
                          <m:t>𝑞</m:t>
                        </m:r>
                      </m:den>
                    </m:f>
                  </m:oMath>
                </a14:m>
                <a:r>
                  <a:rPr lang="nl-NL" dirty="0"/>
                  <a:t> </a:t>
                </a:r>
                <a:r>
                  <a:rPr lang="nl-NL" dirty="0">
                    <a:sym typeface="Wingdings"/>
                  </a:rPr>
                  <a:t></a:t>
                </a:r>
                <a:r>
                  <a:rPr lang="nl-NL" dirty="0"/>
                  <a:t> </a:t>
                </a:r>
                <a14:m>
                  <m:oMath xmlns:m="http://schemas.openxmlformats.org/officeDocument/2006/math">
                    <m:sSub>
                      <m:sSubPr>
                        <m:ctrlPr>
                          <a:rPr lang="nl-NL" i="1">
                            <a:latin typeface="Cambria Math" panose="02040503050406030204" pitchFamily="18" charset="0"/>
                          </a:rPr>
                        </m:ctrlPr>
                      </m:sSubPr>
                      <m:e>
                        <m:r>
                          <a:rPr lang="nl-NL" i="1">
                            <a:latin typeface="Cambria Math"/>
                          </a:rPr>
                          <m:t>𝐵</m:t>
                        </m:r>
                      </m:e>
                      <m:sub>
                        <m:r>
                          <a:rPr lang="nl-NL" i="1">
                            <a:latin typeface="Cambria Math"/>
                          </a:rPr>
                          <m:t>⏊</m:t>
                        </m:r>
                      </m:sub>
                    </m:sSub>
                    <m:r>
                      <a:rPr lang="nl-NL" i="1">
                        <a:latin typeface="Cambria Math"/>
                      </a:rPr>
                      <m:t>=</m:t>
                    </m:r>
                    <m:f>
                      <m:fPr>
                        <m:ctrlPr>
                          <a:rPr lang="nl-NL" i="1">
                            <a:latin typeface="Cambria Math" panose="02040503050406030204" pitchFamily="18" charset="0"/>
                          </a:rPr>
                        </m:ctrlPr>
                      </m:fPr>
                      <m:num>
                        <m:r>
                          <a:rPr lang="nl-NL" i="1">
                            <a:latin typeface="Cambria Math"/>
                          </a:rPr>
                          <m:t>𝑚</m:t>
                        </m:r>
                        <m:r>
                          <a:rPr lang="nl-NL" i="1">
                            <a:latin typeface="Cambria Math"/>
                          </a:rPr>
                          <m:t>∙</m:t>
                        </m:r>
                        <m:r>
                          <a:rPr lang="nl-NL" i="1">
                            <a:latin typeface="Cambria Math"/>
                          </a:rPr>
                          <m:t>𝑣</m:t>
                        </m:r>
                      </m:num>
                      <m:den>
                        <m:r>
                          <a:rPr lang="nl-NL" i="1">
                            <a:latin typeface="Cambria Math"/>
                          </a:rPr>
                          <m:t>𝑟</m:t>
                        </m:r>
                        <m:r>
                          <a:rPr lang="nl-NL" i="1">
                            <a:latin typeface="Cambria Math"/>
                          </a:rPr>
                          <m:t>∙</m:t>
                        </m:r>
                        <m:r>
                          <a:rPr lang="nl-NL" i="1">
                            <a:latin typeface="Cambria Math"/>
                          </a:rPr>
                          <m:t>𝑞</m:t>
                        </m:r>
                      </m:den>
                    </m:f>
                    <m:r>
                      <a:rPr lang="nl-NL" i="1">
                        <a:latin typeface="Cambria Math"/>
                      </a:rPr>
                      <m:t>=</m:t>
                    </m:r>
                    <m:f>
                      <m:fPr>
                        <m:ctrlPr>
                          <a:rPr lang="nl-NL" i="1">
                            <a:latin typeface="Cambria Math" panose="02040503050406030204" pitchFamily="18" charset="0"/>
                          </a:rPr>
                        </m:ctrlPr>
                      </m:fPr>
                      <m:num>
                        <m:r>
                          <a:rPr lang="nl-NL">
                            <a:latin typeface="Cambria Math"/>
                          </a:rPr>
                          <m:t>3,34∙</m:t>
                        </m:r>
                        <m:sSup>
                          <m:sSupPr>
                            <m:ctrlPr>
                              <a:rPr lang="nl-NL" i="1">
                                <a:latin typeface="Cambria Math" panose="02040503050406030204" pitchFamily="18" charset="0"/>
                              </a:rPr>
                            </m:ctrlPr>
                          </m:sSupPr>
                          <m:e>
                            <m:r>
                              <a:rPr lang="nl-NL">
                                <a:latin typeface="Cambria Math"/>
                              </a:rPr>
                              <m:t>10</m:t>
                            </m:r>
                          </m:e>
                          <m:sup>
                            <m:r>
                              <a:rPr lang="nl-NL" i="1">
                                <a:latin typeface="Cambria Math"/>
                              </a:rPr>
                              <m:t>−</m:t>
                            </m:r>
                            <m:r>
                              <a:rPr lang="nl-NL">
                                <a:latin typeface="Cambria Math"/>
                              </a:rPr>
                              <m:t>27</m:t>
                            </m:r>
                          </m:sup>
                        </m:sSup>
                        <m:r>
                          <a:rPr lang="nl-NL" i="1">
                            <a:latin typeface="Cambria Math"/>
                          </a:rPr>
                          <m:t> × </m:t>
                        </m:r>
                        <m:r>
                          <a:rPr lang="nl-NL">
                            <a:latin typeface="Cambria Math"/>
                          </a:rPr>
                          <m:t>4,8∙</m:t>
                        </m:r>
                        <m:sSup>
                          <m:sSupPr>
                            <m:ctrlPr>
                              <a:rPr lang="nl-NL" i="1">
                                <a:latin typeface="Cambria Math" panose="02040503050406030204" pitchFamily="18" charset="0"/>
                              </a:rPr>
                            </m:ctrlPr>
                          </m:sSupPr>
                          <m:e>
                            <m:r>
                              <a:rPr lang="nl-NL">
                                <a:latin typeface="Cambria Math"/>
                              </a:rPr>
                              <m:t>10</m:t>
                            </m:r>
                          </m:e>
                          <m:sup>
                            <m:r>
                              <a:rPr lang="nl-NL" i="1">
                                <a:latin typeface="Cambria Math"/>
                              </a:rPr>
                              <m:t>6</m:t>
                            </m:r>
                          </m:sup>
                        </m:sSup>
                      </m:num>
                      <m:den>
                        <m:r>
                          <a:rPr lang="nl-NL" i="1">
                            <a:latin typeface="Cambria Math"/>
                          </a:rPr>
                          <m:t>0,052 × </m:t>
                        </m:r>
                        <m:r>
                          <a:rPr lang="nl-NL">
                            <a:latin typeface="Cambria Math"/>
                          </a:rPr>
                          <m:t>1,60∙</m:t>
                        </m:r>
                        <m:sSup>
                          <m:sSupPr>
                            <m:ctrlPr>
                              <a:rPr lang="nl-NL" i="1">
                                <a:latin typeface="Cambria Math" panose="02040503050406030204" pitchFamily="18" charset="0"/>
                              </a:rPr>
                            </m:ctrlPr>
                          </m:sSupPr>
                          <m:e>
                            <m:r>
                              <a:rPr lang="nl-NL">
                                <a:latin typeface="Cambria Math"/>
                              </a:rPr>
                              <m:t>10</m:t>
                            </m:r>
                          </m:e>
                          <m:sup>
                            <m:r>
                              <a:rPr lang="nl-NL" i="1">
                                <a:latin typeface="Cambria Math"/>
                              </a:rPr>
                              <m:t>−</m:t>
                            </m:r>
                            <m:r>
                              <a:rPr lang="nl-NL">
                                <a:latin typeface="Cambria Math"/>
                              </a:rPr>
                              <m:t>19</m:t>
                            </m:r>
                          </m:sup>
                        </m:sSup>
                      </m:den>
                    </m:f>
                    <m:r>
                      <a:rPr lang="nl-NL" i="1">
                        <a:latin typeface="Cambria Math"/>
                      </a:rPr>
                      <m:t>=1,9 </m:t>
                    </m:r>
                    <m:r>
                      <m:rPr>
                        <m:sty m:val="p"/>
                      </m:rPr>
                      <a:rPr lang="nl-NL">
                        <a:latin typeface="Cambria Math"/>
                      </a:rPr>
                      <m:t>T</m:t>
                    </m:r>
                  </m:oMath>
                </a14:m>
                <a:endParaRPr lang="nl-NL" dirty="0"/>
              </a:p>
            </p:txBody>
          </p:sp>
        </mc:Choice>
        <mc:Fallback xmlns="">
          <p:sp>
            <p:nvSpPr>
              <p:cNvPr id="10" name="Tekstvak 9"/>
              <p:cNvSpPr txBox="1">
                <a:spLocks noRot="1" noChangeAspect="1" noMove="1" noResize="1" noEditPoints="1" noAdjustHandles="1" noChangeArrowheads="1" noChangeShapeType="1" noTextEdit="1"/>
              </p:cNvSpPr>
              <p:nvPr/>
            </p:nvSpPr>
            <p:spPr>
              <a:xfrm>
                <a:off x="28091" y="2034048"/>
                <a:ext cx="6948263" cy="582147"/>
              </a:xfrm>
              <a:prstGeom prst="rect">
                <a:avLst/>
              </a:prstGeom>
              <a:blipFill rotWithShape="1">
                <a:blip r:embed="rId4"/>
                <a:stretch>
                  <a:fillRect l="-790"/>
                </a:stretch>
              </a:blipFill>
            </p:spPr>
            <p:txBody>
              <a:bodyPr/>
              <a:lstStyle/>
              <a:p>
                <a:r>
                  <a:rPr lang="nl-NL">
                    <a:noFill/>
                  </a:rPr>
                  <a:t> </a:t>
                </a:r>
              </a:p>
            </p:txBody>
          </p:sp>
        </mc:Fallback>
      </mc:AlternateContent>
      <p:grpSp>
        <p:nvGrpSpPr>
          <p:cNvPr id="3" name="Groep 2"/>
          <p:cNvGrpSpPr/>
          <p:nvPr/>
        </p:nvGrpSpPr>
        <p:grpSpPr>
          <a:xfrm>
            <a:off x="0" y="2679596"/>
            <a:ext cx="9097976" cy="1656184"/>
            <a:chOff x="0" y="2679596"/>
            <a:chExt cx="9097976" cy="1656184"/>
          </a:xfrm>
        </p:grpSpPr>
        <p:pic>
          <p:nvPicPr>
            <p:cNvPr id="8" name="Afbeelding 7"/>
            <p:cNvPicPr/>
            <p:nvPr/>
          </p:nvPicPr>
          <p:blipFill>
            <a:blip r:embed="rId5">
              <a:extLst>
                <a:ext uri="{28A0092B-C50C-407E-A947-70E740481C1C}">
                  <a14:useLocalDpi xmlns:a14="http://schemas.microsoft.com/office/drawing/2010/main" val="0"/>
                </a:ext>
              </a:extLst>
            </a:blip>
            <a:srcRect/>
            <a:stretch>
              <a:fillRect/>
            </a:stretch>
          </p:blipFill>
          <p:spPr bwMode="auto">
            <a:xfrm>
              <a:off x="6868343" y="2679596"/>
              <a:ext cx="2229633" cy="1656184"/>
            </a:xfrm>
            <a:prstGeom prst="rect">
              <a:avLst/>
            </a:prstGeom>
            <a:noFill/>
          </p:spPr>
        </p:pic>
        <mc:AlternateContent xmlns:mc="http://schemas.openxmlformats.org/markup-compatibility/2006" xmlns:a14="http://schemas.microsoft.com/office/drawing/2010/main">
          <mc:Choice Requires="a14">
            <p:sp>
              <p:nvSpPr>
                <p:cNvPr id="11" name="Tekstvak 10"/>
                <p:cNvSpPr txBox="1"/>
                <p:nvPr/>
              </p:nvSpPr>
              <p:spPr>
                <a:xfrm>
                  <a:off x="0" y="2828835"/>
                  <a:ext cx="6732239" cy="1200329"/>
                </a:xfrm>
                <a:prstGeom prst="rect">
                  <a:avLst/>
                </a:prstGeom>
                <a:noFill/>
              </p:spPr>
              <p:txBody>
                <a:bodyPr wrap="square" rtlCol="0">
                  <a:spAutoFit/>
                </a:bodyPr>
                <a:lstStyle/>
                <a:p>
                  <a:pPr lvl="0"/>
                  <a:r>
                    <a:rPr lang="nl-NL" dirty="0"/>
                    <a:t>C	Op de component van </a:t>
                  </a:r>
                  <a14:m>
                    <m:oMath xmlns:m="http://schemas.openxmlformats.org/officeDocument/2006/math">
                      <m:r>
                        <a:rPr lang="nl-NL" i="1">
                          <a:latin typeface="Cambria Math"/>
                        </a:rPr>
                        <m:t>𝑣</m:t>
                      </m:r>
                    </m:oMath>
                  </a14:m>
                  <a:r>
                    <a:rPr lang="nl-NL" dirty="0"/>
                    <a:t> die loodrecht op </a:t>
                  </a:r>
                  <a14:m>
                    <m:oMath xmlns:m="http://schemas.openxmlformats.org/officeDocument/2006/math">
                      <m:r>
                        <a:rPr lang="nl-NL" i="1">
                          <a:latin typeface="Cambria Math"/>
                        </a:rPr>
                        <m:t>𝐵</m:t>
                      </m:r>
                    </m:oMath>
                  </a14:m>
                  <a:r>
                    <a:rPr lang="nl-NL" dirty="0"/>
                    <a:t> staat werkt de lorentzkracht. Deze zorgt voor een cirkelbeweging, terwijl de </a:t>
                  </a:r>
                  <a:r>
                    <a:rPr lang="nl-NL" dirty="0" err="1"/>
                    <a:t>compo-nent</a:t>
                  </a:r>
                  <a:r>
                    <a:rPr lang="nl-NL" dirty="0"/>
                    <a:t> van </a:t>
                  </a:r>
                  <a14:m>
                    <m:oMath xmlns:m="http://schemas.openxmlformats.org/officeDocument/2006/math">
                      <m:r>
                        <a:rPr lang="nl-NL" i="1">
                          <a:latin typeface="Cambria Math"/>
                        </a:rPr>
                        <m:t>𝑣</m:t>
                      </m:r>
                    </m:oMath>
                  </a14:m>
                  <a:r>
                    <a:rPr lang="nl-NL" dirty="0"/>
                    <a:t> die evenwijdig aan </a:t>
                  </a:r>
                  <a14:m>
                    <m:oMath xmlns:m="http://schemas.openxmlformats.org/officeDocument/2006/math">
                      <m:r>
                        <a:rPr lang="nl-NL" i="1">
                          <a:latin typeface="Cambria Math"/>
                        </a:rPr>
                        <m:t>𝐵</m:t>
                      </m:r>
                    </m:oMath>
                  </a14:m>
                  <a:r>
                    <a:rPr lang="nl-NL" dirty="0"/>
                    <a:t> staat zorgt voor een translatie. Samen leidt dit tot een spiraalvorm. </a:t>
                  </a:r>
                </a:p>
              </p:txBody>
            </p:sp>
          </mc:Choice>
          <mc:Fallback xmlns="">
            <p:sp>
              <p:nvSpPr>
                <p:cNvPr id="11" name="Tekstvak 10"/>
                <p:cNvSpPr txBox="1">
                  <a:spLocks noRot="1" noChangeAspect="1" noMove="1" noResize="1" noEditPoints="1" noAdjustHandles="1" noChangeArrowheads="1" noChangeShapeType="1" noTextEdit="1"/>
                </p:cNvSpPr>
                <p:nvPr/>
              </p:nvSpPr>
              <p:spPr>
                <a:xfrm>
                  <a:off x="0" y="2828835"/>
                  <a:ext cx="6732239" cy="1200329"/>
                </a:xfrm>
                <a:prstGeom prst="rect">
                  <a:avLst/>
                </a:prstGeom>
                <a:blipFill rotWithShape="1">
                  <a:blip r:embed="rId6"/>
                  <a:stretch>
                    <a:fillRect l="-725" t="-2538" r="-1359" b="-7107"/>
                  </a:stretch>
                </a:blipFill>
              </p:spPr>
              <p:txBody>
                <a:bodyPr/>
                <a:lstStyle/>
                <a:p>
                  <a:r>
                    <a:rPr lang="nl-NL">
                      <a:noFill/>
                    </a:rPr>
                    <a:t> </a:t>
                  </a:r>
                </a:p>
              </p:txBody>
            </p:sp>
          </mc:Fallback>
        </mc:AlternateContent>
      </p:grpSp>
    </p:spTree>
    <p:extLst>
      <p:ext uri="{BB962C8B-B14F-4D97-AF65-F5344CB8AC3E}">
        <p14:creationId xmlns:p14="http://schemas.microsoft.com/office/powerpoint/2010/main" val="112859841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4"/>
          <p:cNvSpPr>
            <a:spLocks noChangeArrowheads="1"/>
          </p:cNvSpPr>
          <p:nvPr/>
        </p:nvSpPr>
        <p:spPr bwMode="auto">
          <a:xfrm>
            <a:off x="0" y="0"/>
            <a:ext cx="1187450" cy="6858000"/>
          </a:xfrm>
          <a:prstGeom prst="rect">
            <a:avLst/>
          </a:prstGeom>
          <a:solidFill>
            <a:schemeClr val="bg1">
              <a:lumMod val="50000"/>
            </a:schemeClr>
          </a:solidFill>
          <a:ln w="9525">
            <a:solidFill>
              <a:schemeClr val="bg1">
                <a:lumMod val="50000"/>
              </a:schemeClr>
            </a:solidFill>
            <a:miter lim="800000"/>
            <a:headEnd/>
            <a:tailEnd/>
          </a:ln>
          <a:effectLst/>
        </p:spPr>
        <p:txBody>
          <a:bodyPr wrap="none" anchor="ctr"/>
          <a:lstStyle/>
          <a:p>
            <a:pPr>
              <a:defRPr/>
            </a:pPr>
            <a:endParaRPr lang="nl-NL">
              <a:latin typeface="Arial" charset="0"/>
              <a:cs typeface="Arial" charset="0"/>
            </a:endParaRPr>
          </a:p>
        </p:txBody>
      </p:sp>
      <p:sp>
        <p:nvSpPr>
          <p:cNvPr id="48131" name="Rectangle 7"/>
          <p:cNvSpPr>
            <a:spLocks noChangeArrowheads="1"/>
          </p:cNvSpPr>
          <p:nvPr/>
        </p:nvSpPr>
        <p:spPr bwMode="auto">
          <a:xfrm>
            <a:off x="3382963" y="2603500"/>
            <a:ext cx="23844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nl-NL"/>
          </a:p>
        </p:txBody>
      </p:sp>
      <p:sp>
        <p:nvSpPr>
          <p:cNvPr id="40966" name="Rectangle 9"/>
          <p:cNvSpPr>
            <a:spLocks noChangeArrowheads="1"/>
          </p:cNvSpPr>
          <p:nvPr/>
        </p:nvSpPr>
        <p:spPr bwMode="auto">
          <a:xfrm>
            <a:off x="7956550" y="0"/>
            <a:ext cx="1187450" cy="6858000"/>
          </a:xfrm>
          <a:prstGeom prst="rect">
            <a:avLst/>
          </a:prstGeom>
          <a:solidFill>
            <a:schemeClr val="bg1">
              <a:lumMod val="50000"/>
            </a:schemeClr>
          </a:solidFill>
          <a:ln w="9525">
            <a:solidFill>
              <a:schemeClr val="bg1">
                <a:lumMod val="50000"/>
              </a:schemeClr>
            </a:solidFill>
            <a:miter lim="800000"/>
            <a:headEnd/>
            <a:tailEnd/>
          </a:ln>
          <a:effectLst/>
        </p:spPr>
        <p:txBody>
          <a:bodyPr wrap="none" anchor="ctr"/>
          <a:lstStyle/>
          <a:p>
            <a:pPr>
              <a:defRPr/>
            </a:pPr>
            <a:endParaRPr lang="nl-NL">
              <a:latin typeface="Arial" charset="0"/>
              <a:cs typeface="Arial" charset="0"/>
            </a:endParaRPr>
          </a:p>
        </p:txBody>
      </p:sp>
      <p:sp>
        <p:nvSpPr>
          <p:cNvPr id="40967" name="Rectangle 3"/>
          <p:cNvSpPr>
            <a:spLocks noChangeArrowheads="1"/>
          </p:cNvSpPr>
          <p:nvPr/>
        </p:nvSpPr>
        <p:spPr bwMode="auto">
          <a:xfrm>
            <a:off x="0" y="6060853"/>
            <a:ext cx="9144000" cy="797147"/>
          </a:xfrm>
          <a:prstGeom prst="rect">
            <a:avLst/>
          </a:prstGeom>
          <a:solidFill>
            <a:schemeClr val="bg1">
              <a:lumMod val="50000"/>
            </a:schemeClr>
          </a:solidFill>
          <a:ln w="9525">
            <a:solidFill>
              <a:schemeClr val="bg1">
                <a:lumMod val="50000"/>
              </a:schemeClr>
            </a:solidFill>
            <a:miter lim="800000"/>
            <a:headEnd/>
            <a:tailEnd/>
          </a:ln>
          <a:effectLst/>
        </p:spPr>
        <p:txBody>
          <a:bodyPr wrap="none" anchor="ctr"/>
          <a:lstStyle/>
          <a:p>
            <a:pPr>
              <a:defRPr/>
            </a:pPr>
            <a:endParaRPr lang="nl-NL">
              <a:latin typeface="Arial" charset="0"/>
              <a:cs typeface="Arial" charset="0"/>
            </a:endParaRPr>
          </a:p>
        </p:txBody>
      </p:sp>
      <p:pic>
        <p:nvPicPr>
          <p:cNvPr id="48135" name="Picture 27"/>
          <p:cNvPicPr>
            <a:picLocks noChangeAspect="1" noChangeArrowheads="1"/>
          </p:cNvPicPr>
          <p:nvPr/>
        </p:nvPicPr>
        <p:blipFill>
          <a:blip r:embed="rId2">
            <a:extLst>
              <a:ext uri="{28A0092B-C50C-407E-A947-70E740481C1C}">
                <a14:useLocalDpi xmlns:a14="http://schemas.microsoft.com/office/drawing/2010/main" val="0"/>
              </a:ext>
            </a:extLst>
          </a:blip>
          <a:srcRect l="13109" b="13179"/>
          <a:stretch>
            <a:fillRect/>
          </a:stretch>
        </p:blipFill>
        <p:spPr bwMode="auto">
          <a:xfrm rot="10800000" flipV="1">
            <a:off x="1118968" y="1323438"/>
            <a:ext cx="7056437" cy="473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 Box 5"/>
          <p:cNvSpPr txBox="1">
            <a:spLocks noChangeArrowheads="1"/>
          </p:cNvSpPr>
          <p:nvPr/>
        </p:nvSpPr>
        <p:spPr bwMode="auto">
          <a:xfrm>
            <a:off x="0" y="0"/>
            <a:ext cx="9144000" cy="1323439"/>
          </a:xfrm>
          <a:prstGeom prst="rect">
            <a:avLst/>
          </a:prstGeom>
          <a:solidFill>
            <a:schemeClr val="bg1">
              <a:lumMod val="50000"/>
            </a:schemeClr>
          </a:solidFill>
          <a:ln w="9525">
            <a:solidFill>
              <a:schemeClr val="bg1">
                <a:lumMod val="50000"/>
              </a:schemeClr>
            </a:solidFill>
            <a:miter lim="800000"/>
            <a:headEnd/>
            <a:tailEnd/>
          </a:ln>
          <a:effec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algn="ctr" eaLnBrk="1" hangingPunct="1">
              <a:spcBef>
                <a:spcPct val="50000"/>
              </a:spcBef>
              <a:defRPr/>
            </a:pPr>
            <a:endParaRPr lang="nl-NL" sz="800" b="1" dirty="0">
              <a:solidFill>
                <a:schemeClr val="bg1"/>
              </a:solidFill>
              <a:latin typeface="Comic Sans MS" pitchFamily="66" charset="0"/>
            </a:endParaRPr>
          </a:p>
          <a:p>
            <a:pPr algn="ctr" eaLnBrk="1" hangingPunct="1">
              <a:spcBef>
                <a:spcPct val="50000"/>
              </a:spcBef>
              <a:defRPr/>
            </a:pPr>
            <a:r>
              <a:rPr lang="nl-NL" sz="3600" b="1" dirty="0">
                <a:solidFill>
                  <a:schemeClr val="bg1"/>
                </a:solidFill>
                <a:latin typeface="Comic Sans MS" pitchFamily="66" charset="0"/>
              </a:rPr>
              <a:t>EXTRA OPGAVEN </a:t>
            </a:r>
          </a:p>
          <a:p>
            <a:pPr algn="ctr" eaLnBrk="1" hangingPunct="1">
              <a:spcBef>
                <a:spcPct val="50000"/>
              </a:spcBef>
              <a:defRPr/>
            </a:pPr>
            <a:endParaRPr lang="nl-NL" sz="1200" b="1" dirty="0">
              <a:solidFill>
                <a:schemeClr val="bg1"/>
              </a:solidFill>
              <a:latin typeface="Comic Sans MS" pitchFamily="66" charset="0"/>
            </a:endParaRPr>
          </a:p>
        </p:txBody>
      </p:sp>
    </p:spTree>
    <p:extLst>
      <p:ext uri="{BB962C8B-B14F-4D97-AF65-F5344CB8AC3E}">
        <p14:creationId xmlns:p14="http://schemas.microsoft.com/office/powerpoint/2010/main" val="243989938"/>
      </p:ext>
    </p:extLst>
  </p:cSld>
  <p:clrMapOvr>
    <a:masterClrMapping/>
  </p:clrMapOvr>
  <p:transition spd="slow">
    <p:pull/>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Rectangle 4"/>
          <p:cNvSpPr>
            <a:spLocks noChangeArrowheads="1"/>
          </p:cNvSpPr>
          <p:nvPr/>
        </p:nvSpPr>
        <p:spPr bwMode="auto">
          <a:xfrm>
            <a:off x="0" y="0"/>
            <a:ext cx="827088" cy="6858000"/>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lgn="ctr">
              <a:defRPr/>
            </a:pPr>
            <a:endParaRPr lang="nl-NL"/>
          </a:p>
        </p:txBody>
      </p:sp>
      <p:sp>
        <p:nvSpPr>
          <p:cNvPr id="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7"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8"/>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11" name="Rectangle 10"/>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41987" name="Rectangle 3"/>
          <p:cNvSpPr>
            <a:spLocks noChangeArrowheads="1"/>
          </p:cNvSpPr>
          <p:nvPr/>
        </p:nvSpPr>
        <p:spPr bwMode="auto">
          <a:xfrm>
            <a:off x="0" y="0"/>
            <a:ext cx="9144000" cy="914400"/>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defRPr/>
            </a:pPr>
            <a:endParaRPr lang="nl-NL"/>
          </a:p>
        </p:txBody>
      </p:sp>
      <p:sp>
        <p:nvSpPr>
          <p:cNvPr id="41988" name="Text Box 5"/>
          <p:cNvSpPr txBox="1">
            <a:spLocks noChangeArrowheads="1"/>
          </p:cNvSpPr>
          <p:nvPr/>
        </p:nvSpPr>
        <p:spPr bwMode="auto">
          <a:xfrm>
            <a:off x="0" y="115888"/>
            <a:ext cx="9144000" cy="650875"/>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algn="ctr" eaLnBrk="1" hangingPunct="1">
              <a:spcBef>
                <a:spcPct val="50000"/>
              </a:spcBef>
              <a:defRPr/>
            </a:pPr>
            <a:r>
              <a:rPr lang="nl-NL" sz="3600" b="1" dirty="0">
                <a:solidFill>
                  <a:schemeClr val="bg1"/>
                </a:solidFill>
                <a:latin typeface="Comic Sans MS" pitchFamily="66" charset="0"/>
              </a:rPr>
              <a:t>A ONTDEKKING ELEKTRON</a:t>
            </a:r>
          </a:p>
        </p:txBody>
      </p:sp>
    </p:spTree>
    <p:extLst>
      <p:ext uri="{BB962C8B-B14F-4D97-AF65-F5344CB8AC3E}">
        <p14:creationId xmlns:p14="http://schemas.microsoft.com/office/powerpoint/2010/main" val="1535186234"/>
      </p:ext>
    </p:extLst>
  </p:cSld>
  <p:clrMapOvr>
    <a:masterClrMapping/>
  </p:clrMapOvr>
  <p:transition spd="slow">
    <p:pull/>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Rectangle 4"/>
          <p:cNvSpPr>
            <a:spLocks noChangeArrowheads="1"/>
          </p:cNvSpPr>
          <p:nvPr/>
        </p:nvSpPr>
        <p:spPr bwMode="auto">
          <a:xfrm>
            <a:off x="0" y="0"/>
            <a:ext cx="827088" cy="6858000"/>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lgn="ctr">
              <a:defRPr/>
            </a:pPr>
            <a:endParaRPr lang="nl-NL"/>
          </a:p>
        </p:txBody>
      </p:sp>
      <p:sp>
        <p:nvSpPr>
          <p:cNvPr id="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7"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8"/>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11" name="Rectangle 10"/>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41987" name="Rectangle 3"/>
          <p:cNvSpPr>
            <a:spLocks noChangeArrowheads="1"/>
          </p:cNvSpPr>
          <p:nvPr/>
        </p:nvSpPr>
        <p:spPr bwMode="auto">
          <a:xfrm>
            <a:off x="0" y="0"/>
            <a:ext cx="9144000" cy="914400"/>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defRPr/>
            </a:pPr>
            <a:endParaRPr lang="nl-NL"/>
          </a:p>
        </p:txBody>
      </p:sp>
    </p:spTree>
    <p:extLst>
      <p:ext uri="{BB962C8B-B14F-4D97-AF65-F5344CB8AC3E}">
        <p14:creationId xmlns:p14="http://schemas.microsoft.com/office/powerpoint/2010/main" val="143155249"/>
      </p:ext>
    </p:extLst>
  </p:cSld>
  <p:clrMapOvr>
    <a:masterClrMapping/>
  </p:clrMapOvr>
  <p:transition spd="slow">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p:txBody>
          <a:bodyPr/>
          <a:lstStyle/>
          <a:p>
            <a:pPr eaLnBrk="1" hangingPunct="1"/>
            <a:endParaRPr lang="nl-NL"/>
          </a:p>
        </p:txBody>
      </p:sp>
      <p:sp>
        <p:nvSpPr>
          <p:cNvPr id="24579" name="Rectangle 3"/>
          <p:cNvSpPr>
            <a:spLocks noGrp="1" noChangeArrowheads="1"/>
          </p:cNvSpPr>
          <p:nvPr>
            <p:ph type="subTitle" idx="1"/>
          </p:nvPr>
        </p:nvSpPr>
        <p:spPr/>
        <p:txBody>
          <a:bodyPr/>
          <a:lstStyle/>
          <a:p>
            <a:pPr eaLnBrk="1" hangingPunct="1"/>
            <a:endParaRPr lang="nl-NL"/>
          </a:p>
        </p:txBody>
      </p:sp>
      <p:sp>
        <p:nvSpPr>
          <p:cNvPr id="24580" name="Rectangle 4"/>
          <p:cNvSpPr>
            <a:spLocks noChangeArrowheads="1"/>
          </p:cNvSpPr>
          <p:nvPr/>
        </p:nvSpPr>
        <p:spPr bwMode="auto">
          <a:xfrm>
            <a:off x="0" y="0"/>
            <a:ext cx="9144000" cy="6858000"/>
          </a:xfrm>
          <a:prstGeom prst="rect">
            <a:avLst/>
          </a:prstGeom>
          <a:solidFill>
            <a:srgbClr val="FFCCFF"/>
          </a:solidFill>
          <a:ln w="9525">
            <a:solidFill>
              <a:srgbClr val="FF99FF"/>
            </a:solidFill>
            <a:miter lim="800000"/>
            <a:headEnd/>
            <a:tailEnd/>
          </a:ln>
        </p:spPr>
        <p:txBody>
          <a:bodyPr wrap="none" anchor="ctr"/>
          <a:lstStyle/>
          <a:p>
            <a:endParaRPr lang="nl-NL"/>
          </a:p>
        </p:txBody>
      </p:sp>
      <p:sp>
        <p:nvSpPr>
          <p:cNvPr id="24581" name="Rectangle 5"/>
          <p:cNvSpPr>
            <a:spLocks noChangeArrowheads="1"/>
          </p:cNvSpPr>
          <p:nvPr/>
        </p:nvSpPr>
        <p:spPr bwMode="auto">
          <a:xfrm>
            <a:off x="-1" y="6165304"/>
            <a:ext cx="9171701" cy="692696"/>
          </a:xfrm>
          <a:prstGeom prst="rect">
            <a:avLst/>
          </a:prstGeom>
          <a:solidFill>
            <a:srgbClr val="7030A0"/>
          </a:solidFill>
          <a:ln w="9525">
            <a:solidFill>
              <a:srgbClr val="7030A0"/>
            </a:solidFill>
            <a:miter lim="800000"/>
            <a:headEnd/>
            <a:tailEnd/>
          </a:ln>
        </p:spPr>
        <p:txBody>
          <a:bodyPr wrap="none" anchor="ctr"/>
          <a:lstStyle/>
          <a:p>
            <a:endParaRPr lang="nl-NL"/>
          </a:p>
        </p:txBody>
      </p:sp>
      <p:sp>
        <p:nvSpPr>
          <p:cNvPr id="24582" name="Rectangle 6"/>
          <p:cNvSpPr>
            <a:spLocks noChangeArrowheads="1"/>
          </p:cNvSpPr>
          <p:nvPr/>
        </p:nvSpPr>
        <p:spPr bwMode="auto">
          <a:xfrm>
            <a:off x="0" y="0"/>
            <a:ext cx="9144000" cy="844550"/>
          </a:xfrm>
          <a:prstGeom prst="rect">
            <a:avLst/>
          </a:prstGeom>
          <a:solidFill>
            <a:srgbClr val="7030A0"/>
          </a:solidFill>
          <a:ln w="9525">
            <a:solidFill>
              <a:srgbClr val="7030A0"/>
            </a:solidFill>
            <a:miter lim="800000"/>
            <a:headEnd/>
            <a:tailEnd/>
          </a:ln>
        </p:spPr>
        <p:txBody>
          <a:bodyPr wrap="none" anchor="ctr"/>
          <a:lstStyle/>
          <a:p>
            <a:endParaRPr lang="nl-NL"/>
          </a:p>
        </p:txBody>
      </p:sp>
      <p:sp>
        <p:nvSpPr>
          <p:cNvPr id="13320" name="Text Box 8"/>
          <p:cNvSpPr txBox="1">
            <a:spLocks noChangeArrowheads="1"/>
          </p:cNvSpPr>
          <p:nvPr/>
        </p:nvSpPr>
        <p:spPr bwMode="auto">
          <a:xfrm>
            <a:off x="-15343" y="260350"/>
            <a:ext cx="8943443"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algn="ctr" eaLnBrk="1" hangingPunct="1">
              <a:spcBef>
                <a:spcPct val="50000"/>
              </a:spcBef>
              <a:defRPr/>
            </a:pPr>
            <a:r>
              <a:rPr lang="nl-NL" sz="3200" b="1" cap="all" dirty="0">
                <a:latin typeface="Comic Sans MS" pitchFamily="66" charset="0"/>
              </a:rPr>
              <a:t>KOOI VAN FARADAY</a:t>
            </a:r>
          </a:p>
        </p:txBody>
      </p:sp>
      <p:pic>
        <p:nvPicPr>
          <p:cNvPr id="2" name="Afbeelding 1"/>
          <p:cNvPicPr>
            <a:picLocks noChangeAspect="1"/>
          </p:cNvPicPr>
          <p:nvPr/>
        </p:nvPicPr>
        <p:blipFill rotWithShape="1">
          <a:blip r:embed="rId2">
            <a:extLst>
              <a:ext uri="{28A0092B-C50C-407E-A947-70E740481C1C}">
                <a14:useLocalDpi xmlns:a14="http://schemas.microsoft.com/office/drawing/2010/main" val="0"/>
              </a:ext>
            </a:extLst>
          </a:blip>
          <a:srcRect l="37764"/>
          <a:stretch/>
        </p:blipFill>
        <p:spPr>
          <a:xfrm>
            <a:off x="6304746" y="844550"/>
            <a:ext cx="2866955" cy="3928462"/>
          </a:xfrm>
          <a:prstGeom prst="rect">
            <a:avLst/>
          </a:prstGeom>
        </p:spPr>
      </p:pic>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43" y="844550"/>
            <a:ext cx="2482234" cy="3884922"/>
          </a:xfrm>
          <a:prstGeom prst="rect">
            <a:avLst/>
          </a:prstGeom>
        </p:spPr>
      </p:pic>
      <p:sp>
        <p:nvSpPr>
          <p:cNvPr id="4" name="Tekstvak 3"/>
          <p:cNvSpPr txBox="1"/>
          <p:nvPr/>
        </p:nvSpPr>
        <p:spPr>
          <a:xfrm>
            <a:off x="2443819" y="1087057"/>
            <a:ext cx="3833226" cy="3400931"/>
          </a:xfrm>
          <a:prstGeom prst="rect">
            <a:avLst/>
          </a:prstGeom>
          <a:noFill/>
        </p:spPr>
        <p:txBody>
          <a:bodyPr wrap="square" rtlCol="0">
            <a:spAutoFit/>
          </a:bodyPr>
          <a:lstStyle/>
          <a:p>
            <a:pPr>
              <a:spcBef>
                <a:spcPts val="600"/>
              </a:spcBef>
            </a:pPr>
            <a:r>
              <a:rPr lang="nl-NL" sz="2000" dirty="0">
                <a:solidFill>
                  <a:srgbClr val="7030A0"/>
                </a:solidFill>
              </a:rPr>
              <a:t>     Binnen geleider GEEN E-veld,</a:t>
            </a:r>
          </a:p>
          <a:p>
            <a:pPr>
              <a:spcBef>
                <a:spcPts val="600"/>
              </a:spcBef>
            </a:pPr>
            <a:r>
              <a:rPr lang="nl-NL" sz="2000" dirty="0">
                <a:solidFill>
                  <a:srgbClr val="7030A0"/>
                </a:solidFill>
              </a:rPr>
              <a:t>     dat is wiskundig onmogelijk!</a:t>
            </a:r>
          </a:p>
          <a:p>
            <a:pPr>
              <a:spcBef>
                <a:spcPts val="600"/>
              </a:spcBef>
            </a:pPr>
            <a:endParaRPr lang="nl-NL" sz="2000" dirty="0">
              <a:solidFill>
                <a:srgbClr val="7030A0"/>
              </a:solidFill>
            </a:endParaRPr>
          </a:p>
          <a:p>
            <a:pPr>
              <a:spcBef>
                <a:spcPts val="600"/>
              </a:spcBef>
            </a:pPr>
            <a:endParaRPr lang="nl-NL" sz="2000" dirty="0">
              <a:solidFill>
                <a:srgbClr val="7030A0"/>
              </a:solidFill>
            </a:endParaRPr>
          </a:p>
          <a:p>
            <a:pPr>
              <a:spcBef>
                <a:spcPts val="600"/>
              </a:spcBef>
            </a:pPr>
            <a:endParaRPr lang="nl-NL" sz="2000" dirty="0">
              <a:solidFill>
                <a:srgbClr val="7030A0"/>
              </a:solidFill>
            </a:endParaRPr>
          </a:p>
          <a:p>
            <a:pPr>
              <a:spcBef>
                <a:spcPts val="600"/>
              </a:spcBef>
            </a:pPr>
            <a:endParaRPr lang="nl-NL" sz="2000" dirty="0">
              <a:solidFill>
                <a:srgbClr val="7030A0"/>
              </a:solidFill>
            </a:endParaRPr>
          </a:p>
          <a:p>
            <a:pPr>
              <a:spcBef>
                <a:spcPts val="600"/>
              </a:spcBef>
            </a:pPr>
            <a:endParaRPr lang="nl-NL" sz="2000" dirty="0">
              <a:solidFill>
                <a:srgbClr val="7030A0"/>
              </a:solidFill>
            </a:endParaRPr>
          </a:p>
          <a:p>
            <a:pPr>
              <a:spcBef>
                <a:spcPts val="600"/>
              </a:spcBef>
            </a:pPr>
            <a:r>
              <a:rPr lang="nl-NL" sz="2000" dirty="0">
                <a:solidFill>
                  <a:srgbClr val="7030A0"/>
                </a:solidFill>
              </a:rPr>
              <a:t>weinig lading dichtbij &amp; veel lading veraf heffen elkaar ALTIJD op</a:t>
            </a:r>
            <a:r>
              <a:rPr lang="nl-NL" sz="2000" dirty="0">
                <a:solidFill>
                  <a:srgbClr val="7030A0"/>
                </a:solidFill>
                <a:latin typeface="Comic Sans MS" pitchFamily="66" charset="0"/>
              </a:rPr>
              <a:t>.</a:t>
            </a:r>
          </a:p>
        </p:txBody>
      </p:sp>
      <p:grpSp>
        <p:nvGrpSpPr>
          <p:cNvPr id="11" name="Groep 10"/>
          <p:cNvGrpSpPr/>
          <p:nvPr/>
        </p:nvGrpSpPr>
        <p:grpSpPr>
          <a:xfrm>
            <a:off x="3038280" y="1910569"/>
            <a:ext cx="3266466" cy="2017527"/>
            <a:chOff x="3001202" y="2470018"/>
            <a:chExt cx="3266466" cy="2017527"/>
          </a:xfrm>
        </p:grpSpPr>
        <p:grpSp>
          <p:nvGrpSpPr>
            <p:cNvPr id="7" name="Groep 6"/>
            <p:cNvGrpSpPr/>
            <p:nvPr/>
          </p:nvGrpSpPr>
          <p:grpSpPr>
            <a:xfrm>
              <a:off x="3001202" y="2670073"/>
              <a:ext cx="3168352" cy="1585774"/>
              <a:chOff x="2699792" y="4653136"/>
              <a:chExt cx="3168352" cy="1512168"/>
            </a:xfrm>
          </p:grpSpPr>
          <p:grpSp>
            <p:nvGrpSpPr>
              <p:cNvPr id="6" name="Groep 5"/>
              <p:cNvGrpSpPr/>
              <p:nvPr/>
            </p:nvGrpSpPr>
            <p:grpSpPr>
              <a:xfrm>
                <a:off x="2699792" y="4653136"/>
                <a:ext cx="3168352" cy="1512168"/>
                <a:chOff x="2699792" y="4653136"/>
                <a:chExt cx="3168352" cy="1512168"/>
              </a:xfrm>
            </p:grpSpPr>
            <p:sp>
              <p:nvSpPr>
                <p:cNvPr id="5" name="Boog 4"/>
                <p:cNvSpPr/>
                <p:nvPr/>
              </p:nvSpPr>
              <p:spPr>
                <a:xfrm>
                  <a:off x="2699792" y="4653136"/>
                  <a:ext cx="3168352" cy="1512168"/>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2" name="Boog 11"/>
                <p:cNvSpPr/>
                <p:nvPr/>
              </p:nvSpPr>
              <p:spPr>
                <a:xfrm flipV="1">
                  <a:off x="2699792" y="4653136"/>
                  <a:ext cx="3168352" cy="1512168"/>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nvGrpSpPr>
              <p:cNvPr id="14" name="Groep 13"/>
              <p:cNvGrpSpPr/>
              <p:nvPr/>
            </p:nvGrpSpPr>
            <p:grpSpPr>
              <a:xfrm flipH="1">
                <a:off x="3091644" y="4653136"/>
                <a:ext cx="2384648" cy="1512168"/>
                <a:chOff x="2699792" y="4653136"/>
                <a:chExt cx="3168352" cy="1512168"/>
              </a:xfrm>
            </p:grpSpPr>
            <p:sp>
              <p:nvSpPr>
                <p:cNvPr id="15" name="Boog 14"/>
                <p:cNvSpPr/>
                <p:nvPr/>
              </p:nvSpPr>
              <p:spPr>
                <a:xfrm>
                  <a:off x="2699792" y="4653136"/>
                  <a:ext cx="3168352" cy="1512168"/>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6" name="Boog 15"/>
                <p:cNvSpPr/>
                <p:nvPr/>
              </p:nvSpPr>
              <p:spPr>
                <a:xfrm flipV="1">
                  <a:off x="2699792" y="4653136"/>
                  <a:ext cx="3168352" cy="1512168"/>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grpSp>
          <p:nvGrpSpPr>
            <p:cNvPr id="9" name="Groep 8"/>
            <p:cNvGrpSpPr/>
            <p:nvPr/>
          </p:nvGrpSpPr>
          <p:grpSpPr>
            <a:xfrm>
              <a:off x="3235660" y="2470018"/>
              <a:ext cx="3032008" cy="2017527"/>
              <a:chOff x="2959402" y="4423966"/>
              <a:chExt cx="3032008" cy="2017527"/>
            </a:xfrm>
          </p:grpSpPr>
          <p:sp>
            <p:nvSpPr>
              <p:cNvPr id="8" name="Tekstvak 7"/>
              <p:cNvSpPr txBox="1"/>
              <p:nvPr/>
            </p:nvSpPr>
            <p:spPr>
              <a:xfrm>
                <a:off x="5476292" y="4829035"/>
                <a:ext cx="288032" cy="400110"/>
              </a:xfrm>
              <a:prstGeom prst="rect">
                <a:avLst/>
              </a:prstGeom>
              <a:noFill/>
            </p:spPr>
            <p:txBody>
              <a:bodyPr wrap="square" rtlCol="0">
                <a:spAutoFit/>
              </a:bodyPr>
              <a:lstStyle/>
              <a:p>
                <a:r>
                  <a:rPr lang="nl-NL" sz="2000" b="1" dirty="0"/>
                  <a:t>+</a:t>
                </a:r>
              </a:p>
            </p:txBody>
          </p:sp>
          <p:sp>
            <p:nvSpPr>
              <p:cNvPr id="19" name="Tekstvak 18"/>
              <p:cNvSpPr txBox="1"/>
              <p:nvPr/>
            </p:nvSpPr>
            <p:spPr>
              <a:xfrm>
                <a:off x="5703378" y="5054698"/>
                <a:ext cx="288032" cy="400110"/>
              </a:xfrm>
              <a:prstGeom prst="rect">
                <a:avLst/>
              </a:prstGeom>
              <a:noFill/>
            </p:spPr>
            <p:txBody>
              <a:bodyPr wrap="square" rtlCol="0">
                <a:spAutoFit/>
              </a:bodyPr>
              <a:lstStyle/>
              <a:p>
                <a:r>
                  <a:rPr lang="nl-NL" sz="2000" b="1" dirty="0"/>
                  <a:t>+</a:t>
                </a:r>
              </a:p>
            </p:txBody>
          </p:sp>
          <p:sp>
            <p:nvSpPr>
              <p:cNvPr id="20" name="Tekstvak 19"/>
              <p:cNvSpPr txBox="1"/>
              <p:nvPr/>
            </p:nvSpPr>
            <p:spPr>
              <a:xfrm>
                <a:off x="5703378" y="5438690"/>
                <a:ext cx="288032" cy="400110"/>
              </a:xfrm>
              <a:prstGeom prst="rect">
                <a:avLst/>
              </a:prstGeom>
              <a:noFill/>
            </p:spPr>
            <p:txBody>
              <a:bodyPr wrap="square" rtlCol="0">
                <a:spAutoFit/>
              </a:bodyPr>
              <a:lstStyle/>
              <a:p>
                <a:r>
                  <a:rPr lang="nl-NL" sz="2000" b="1" dirty="0"/>
                  <a:t>+</a:t>
                </a:r>
              </a:p>
            </p:txBody>
          </p:sp>
          <p:sp>
            <p:nvSpPr>
              <p:cNvPr id="21" name="Tekstvak 20"/>
              <p:cNvSpPr txBox="1"/>
              <p:nvPr/>
            </p:nvSpPr>
            <p:spPr>
              <a:xfrm>
                <a:off x="5188260" y="4640843"/>
                <a:ext cx="288032" cy="400110"/>
              </a:xfrm>
              <a:prstGeom prst="rect">
                <a:avLst/>
              </a:prstGeom>
              <a:noFill/>
            </p:spPr>
            <p:txBody>
              <a:bodyPr wrap="square" rtlCol="0">
                <a:spAutoFit/>
              </a:bodyPr>
              <a:lstStyle/>
              <a:p>
                <a:r>
                  <a:rPr lang="nl-NL" sz="2000" b="1" dirty="0"/>
                  <a:t>+</a:t>
                </a:r>
              </a:p>
            </p:txBody>
          </p:sp>
          <p:sp>
            <p:nvSpPr>
              <p:cNvPr id="22" name="Tekstvak 21"/>
              <p:cNvSpPr txBox="1"/>
              <p:nvPr/>
            </p:nvSpPr>
            <p:spPr>
              <a:xfrm>
                <a:off x="5461725" y="5658636"/>
                <a:ext cx="288032" cy="400110"/>
              </a:xfrm>
              <a:prstGeom prst="rect">
                <a:avLst/>
              </a:prstGeom>
              <a:noFill/>
            </p:spPr>
            <p:txBody>
              <a:bodyPr wrap="square" rtlCol="0">
                <a:spAutoFit/>
              </a:bodyPr>
              <a:lstStyle/>
              <a:p>
                <a:r>
                  <a:rPr lang="nl-NL" sz="2000" b="1" dirty="0"/>
                  <a:t>+</a:t>
                </a:r>
              </a:p>
            </p:txBody>
          </p:sp>
          <p:sp>
            <p:nvSpPr>
              <p:cNvPr id="23" name="Tekstvak 22"/>
              <p:cNvSpPr txBox="1"/>
              <p:nvPr/>
            </p:nvSpPr>
            <p:spPr>
              <a:xfrm>
                <a:off x="5044244" y="5838800"/>
                <a:ext cx="288032" cy="400110"/>
              </a:xfrm>
              <a:prstGeom prst="rect">
                <a:avLst/>
              </a:prstGeom>
              <a:noFill/>
            </p:spPr>
            <p:txBody>
              <a:bodyPr wrap="square" rtlCol="0">
                <a:spAutoFit/>
              </a:bodyPr>
              <a:lstStyle/>
              <a:p>
                <a:r>
                  <a:rPr lang="nl-NL" sz="2000" b="1" dirty="0"/>
                  <a:t>+</a:t>
                </a:r>
              </a:p>
            </p:txBody>
          </p:sp>
          <p:sp>
            <p:nvSpPr>
              <p:cNvPr id="24" name="Tekstvak 23"/>
              <p:cNvSpPr txBox="1"/>
              <p:nvPr/>
            </p:nvSpPr>
            <p:spPr>
              <a:xfrm>
                <a:off x="4719457" y="5965249"/>
                <a:ext cx="288032" cy="400110"/>
              </a:xfrm>
              <a:prstGeom prst="rect">
                <a:avLst/>
              </a:prstGeom>
              <a:noFill/>
            </p:spPr>
            <p:txBody>
              <a:bodyPr wrap="square" rtlCol="0">
                <a:spAutoFit/>
              </a:bodyPr>
              <a:lstStyle/>
              <a:p>
                <a:r>
                  <a:rPr lang="nl-NL" sz="2000" b="1" dirty="0"/>
                  <a:t>+</a:t>
                </a:r>
              </a:p>
            </p:txBody>
          </p:sp>
          <p:sp>
            <p:nvSpPr>
              <p:cNvPr id="25" name="Tekstvak 24"/>
              <p:cNvSpPr txBox="1"/>
              <p:nvPr/>
            </p:nvSpPr>
            <p:spPr>
              <a:xfrm>
                <a:off x="4416858" y="6037073"/>
                <a:ext cx="288032" cy="400110"/>
              </a:xfrm>
              <a:prstGeom prst="rect">
                <a:avLst/>
              </a:prstGeom>
              <a:noFill/>
            </p:spPr>
            <p:txBody>
              <a:bodyPr wrap="square" rtlCol="0">
                <a:spAutoFit/>
              </a:bodyPr>
              <a:lstStyle/>
              <a:p>
                <a:r>
                  <a:rPr lang="nl-NL" sz="2000" b="1" dirty="0"/>
                  <a:t>+</a:t>
                </a:r>
              </a:p>
            </p:txBody>
          </p:sp>
          <p:sp>
            <p:nvSpPr>
              <p:cNvPr id="26" name="Tekstvak 25"/>
              <p:cNvSpPr txBox="1"/>
              <p:nvPr/>
            </p:nvSpPr>
            <p:spPr>
              <a:xfrm>
                <a:off x="4048797" y="6041383"/>
                <a:ext cx="288032" cy="400110"/>
              </a:xfrm>
              <a:prstGeom prst="rect">
                <a:avLst/>
              </a:prstGeom>
              <a:noFill/>
            </p:spPr>
            <p:txBody>
              <a:bodyPr wrap="square" rtlCol="0">
                <a:spAutoFit/>
              </a:bodyPr>
              <a:lstStyle/>
              <a:p>
                <a:r>
                  <a:rPr lang="nl-NL" sz="2000" b="1" dirty="0"/>
                  <a:t>+</a:t>
                </a:r>
              </a:p>
            </p:txBody>
          </p:sp>
          <p:sp>
            <p:nvSpPr>
              <p:cNvPr id="27" name="Tekstvak 26"/>
              <p:cNvSpPr txBox="1"/>
              <p:nvPr/>
            </p:nvSpPr>
            <p:spPr>
              <a:xfrm>
                <a:off x="3679482" y="5967777"/>
                <a:ext cx="288032" cy="400110"/>
              </a:xfrm>
              <a:prstGeom prst="rect">
                <a:avLst/>
              </a:prstGeom>
              <a:noFill/>
            </p:spPr>
            <p:txBody>
              <a:bodyPr wrap="square" rtlCol="0">
                <a:spAutoFit/>
              </a:bodyPr>
              <a:lstStyle/>
              <a:p>
                <a:r>
                  <a:rPr lang="nl-NL" sz="2000" b="1" dirty="0"/>
                  <a:t>+</a:t>
                </a:r>
              </a:p>
            </p:txBody>
          </p:sp>
          <p:sp>
            <p:nvSpPr>
              <p:cNvPr id="28" name="Tekstvak 27"/>
              <p:cNvSpPr txBox="1"/>
              <p:nvPr/>
            </p:nvSpPr>
            <p:spPr>
              <a:xfrm>
                <a:off x="3391450" y="5864727"/>
                <a:ext cx="288032" cy="400110"/>
              </a:xfrm>
              <a:prstGeom prst="rect">
                <a:avLst/>
              </a:prstGeom>
              <a:noFill/>
            </p:spPr>
            <p:txBody>
              <a:bodyPr wrap="square" rtlCol="0">
                <a:spAutoFit/>
              </a:bodyPr>
              <a:lstStyle/>
              <a:p>
                <a:r>
                  <a:rPr lang="nl-NL" sz="2000" b="1" dirty="0"/>
                  <a:t>+</a:t>
                </a:r>
              </a:p>
            </p:txBody>
          </p:sp>
          <p:sp>
            <p:nvSpPr>
              <p:cNvPr id="29" name="Tekstvak 28"/>
              <p:cNvSpPr txBox="1"/>
              <p:nvPr/>
            </p:nvSpPr>
            <p:spPr>
              <a:xfrm>
                <a:off x="3673655" y="4520298"/>
                <a:ext cx="288032" cy="400110"/>
              </a:xfrm>
              <a:prstGeom prst="rect">
                <a:avLst/>
              </a:prstGeom>
              <a:noFill/>
            </p:spPr>
            <p:txBody>
              <a:bodyPr wrap="square" rtlCol="0">
                <a:spAutoFit/>
              </a:bodyPr>
              <a:lstStyle/>
              <a:p>
                <a:r>
                  <a:rPr lang="nl-NL" sz="2000" b="1" dirty="0"/>
                  <a:t>+</a:t>
                </a:r>
              </a:p>
            </p:txBody>
          </p:sp>
          <p:sp>
            <p:nvSpPr>
              <p:cNvPr id="30" name="Tekstvak 29"/>
              <p:cNvSpPr txBox="1"/>
              <p:nvPr/>
            </p:nvSpPr>
            <p:spPr>
              <a:xfrm>
                <a:off x="4427984" y="4423966"/>
                <a:ext cx="288032" cy="400110"/>
              </a:xfrm>
              <a:prstGeom prst="rect">
                <a:avLst/>
              </a:prstGeom>
              <a:noFill/>
            </p:spPr>
            <p:txBody>
              <a:bodyPr wrap="square" rtlCol="0">
                <a:spAutoFit/>
              </a:bodyPr>
              <a:lstStyle/>
              <a:p>
                <a:r>
                  <a:rPr lang="nl-NL" sz="2000" b="1" dirty="0"/>
                  <a:t>+</a:t>
                </a:r>
              </a:p>
            </p:txBody>
          </p:sp>
          <p:sp>
            <p:nvSpPr>
              <p:cNvPr id="31" name="Tekstvak 30"/>
              <p:cNvSpPr txBox="1"/>
              <p:nvPr/>
            </p:nvSpPr>
            <p:spPr>
              <a:xfrm>
                <a:off x="4021088" y="4453081"/>
                <a:ext cx="288032" cy="400110"/>
              </a:xfrm>
              <a:prstGeom prst="rect">
                <a:avLst/>
              </a:prstGeom>
              <a:noFill/>
            </p:spPr>
            <p:txBody>
              <a:bodyPr wrap="square" rtlCol="0">
                <a:spAutoFit/>
              </a:bodyPr>
              <a:lstStyle/>
              <a:p>
                <a:r>
                  <a:rPr lang="nl-NL" sz="2000" b="1" dirty="0"/>
                  <a:t>+</a:t>
                </a:r>
              </a:p>
            </p:txBody>
          </p:sp>
          <p:sp>
            <p:nvSpPr>
              <p:cNvPr id="32" name="Tekstvak 31"/>
              <p:cNvSpPr txBox="1"/>
              <p:nvPr/>
            </p:nvSpPr>
            <p:spPr>
              <a:xfrm>
                <a:off x="3351134" y="4661481"/>
                <a:ext cx="288032" cy="400110"/>
              </a:xfrm>
              <a:prstGeom prst="rect">
                <a:avLst/>
              </a:prstGeom>
              <a:noFill/>
            </p:spPr>
            <p:txBody>
              <a:bodyPr wrap="square" rtlCol="0">
                <a:spAutoFit/>
              </a:bodyPr>
              <a:lstStyle/>
              <a:p>
                <a:r>
                  <a:rPr lang="nl-NL" sz="2000" b="1" dirty="0"/>
                  <a:t>+</a:t>
                </a:r>
              </a:p>
            </p:txBody>
          </p:sp>
          <p:sp>
            <p:nvSpPr>
              <p:cNvPr id="33" name="Tekstvak 32"/>
              <p:cNvSpPr txBox="1"/>
              <p:nvPr/>
            </p:nvSpPr>
            <p:spPr>
              <a:xfrm>
                <a:off x="4859854" y="4497768"/>
                <a:ext cx="288032" cy="400110"/>
              </a:xfrm>
              <a:prstGeom prst="rect">
                <a:avLst/>
              </a:prstGeom>
              <a:noFill/>
            </p:spPr>
            <p:txBody>
              <a:bodyPr wrap="square" rtlCol="0">
                <a:spAutoFit/>
              </a:bodyPr>
              <a:lstStyle/>
              <a:p>
                <a:r>
                  <a:rPr lang="nl-NL" sz="2000" b="1" dirty="0"/>
                  <a:t>+</a:t>
                </a:r>
              </a:p>
            </p:txBody>
          </p:sp>
          <p:sp>
            <p:nvSpPr>
              <p:cNvPr id="34" name="Tekstvak 33"/>
              <p:cNvSpPr txBox="1"/>
              <p:nvPr/>
            </p:nvSpPr>
            <p:spPr>
              <a:xfrm>
                <a:off x="2959402" y="5349303"/>
                <a:ext cx="288032" cy="400110"/>
              </a:xfrm>
              <a:prstGeom prst="rect">
                <a:avLst/>
              </a:prstGeom>
              <a:noFill/>
            </p:spPr>
            <p:txBody>
              <a:bodyPr wrap="square" rtlCol="0">
                <a:spAutoFit/>
              </a:bodyPr>
              <a:lstStyle/>
              <a:p>
                <a:r>
                  <a:rPr lang="nl-NL" sz="2000" b="1" dirty="0"/>
                  <a:t>+</a:t>
                </a:r>
              </a:p>
            </p:txBody>
          </p:sp>
          <p:sp>
            <p:nvSpPr>
              <p:cNvPr id="35" name="Tekstvak 34"/>
              <p:cNvSpPr txBox="1"/>
              <p:nvPr/>
            </p:nvSpPr>
            <p:spPr>
              <a:xfrm>
                <a:off x="3063935" y="4953076"/>
                <a:ext cx="288032" cy="400110"/>
              </a:xfrm>
              <a:prstGeom prst="rect">
                <a:avLst/>
              </a:prstGeom>
              <a:noFill/>
            </p:spPr>
            <p:txBody>
              <a:bodyPr wrap="square" rtlCol="0">
                <a:spAutoFit/>
              </a:bodyPr>
              <a:lstStyle/>
              <a:p>
                <a:r>
                  <a:rPr lang="nl-NL" sz="2000" b="1" dirty="0"/>
                  <a:t>+</a:t>
                </a:r>
              </a:p>
            </p:txBody>
          </p:sp>
          <p:sp>
            <p:nvSpPr>
              <p:cNvPr id="36" name="Tekstvak 35"/>
              <p:cNvSpPr txBox="1"/>
              <p:nvPr/>
            </p:nvSpPr>
            <p:spPr>
              <a:xfrm>
                <a:off x="3091644" y="5664672"/>
                <a:ext cx="288032" cy="400110"/>
              </a:xfrm>
              <a:prstGeom prst="rect">
                <a:avLst/>
              </a:prstGeom>
              <a:noFill/>
            </p:spPr>
            <p:txBody>
              <a:bodyPr wrap="square" rtlCol="0">
                <a:spAutoFit/>
              </a:bodyPr>
              <a:lstStyle/>
              <a:p>
                <a:r>
                  <a:rPr lang="nl-NL" sz="2000" b="1" dirty="0"/>
                  <a:t>+</a:t>
                </a:r>
              </a:p>
            </p:txBody>
          </p:sp>
          <p:cxnSp>
            <p:nvCxnSpPr>
              <p:cNvPr id="10" name="Rechte verbindingslijn 9"/>
              <p:cNvCxnSpPr>
                <a:stCxn id="36" idx="3"/>
              </p:cNvCxnSpPr>
              <p:nvPr/>
            </p:nvCxnSpPr>
            <p:spPr>
              <a:xfrm flipV="1">
                <a:off x="3379676" y="4824077"/>
                <a:ext cx="1768210" cy="10406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p:cNvCxnSpPr>
                <a:stCxn id="34" idx="0"/>
              </p:cNvCxnSpPr>
              <p:nvPr/>
            </p:nvCxnSpPr>
            <p:spPr>
              <a:xfrm>
                <a:off x="3103418" y="5349303"/>
                <a:ext cx="1940826" cy="8185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cxnSp>
        <p:nvCxnSpPr>
          <p:cNvPr id="37" name="Rechte verbindingslijn met pijl 36"/>
          <p:cNvCxnSpPr/>
          <p:nvPr/>
        </p:nvCxnSpPr>
        <p:spPr>
          <a:xfrm flipV="1">
            <a:off x="4113053" y="3017688"/>
            <a:ext cx="928127" cy="101914"/>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5" name="Rechte verbindingslijn met pijl 44"/>
          <p:cNvCxnSpPr/>
          <p:nvPr/>
        </p:nvCxnSpPr>
        <p:spPr>
          <a:xfrm flipH="1">
            <a:off x="3145140" y="3134102"/>
            <a:ext cx="928127" cy="101914"/>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Tekstvak 38"/>
          <p:cNvSpPr txBox="1"/>
          <p:nvPr/>
        </p:nvSpPr>
        <p:spPr>
          <a:xfrm>
            <a:off x="683567" y="5085184"/>
            <a:ext cx="8244533" cy="923330"/>
          </a:xfrm>
          <a:prstGeom prst="rect">
            <a:avLst/>
          </a:prstGeom>
          <a:noFill/>
        </p:spPr>
        <p:txBody>
          <a:bodyPr wrap="square" rtlCol="0">
            <a:spAutoFit/>
          </a:bodyPr>
          <a:lstStyle/>
          <a:p>
            <a:r>
              <a:rPr lang="nl-NL" dirty="0">
                <a:solidFill>
                  <a:srgbClr val="FF0000"/>
                </a:solidFill>
                <a:latin typeface="Comic Sans MS" pitchFamily="66" charset="0"/>
              </a:rPr>
              <a:t>BEWIJS dat voor een willekeurig gevormde geleider, met een willekeurig geleidend oppervlak, de som van de elektrische krachten op ieder punt P binnen de geleider met een positieve testlading  altijd 0 is.</a:t>
            </a:r>
          </a:p>
        </p:txBody>
      </p:sp>
    </p:spTree>
    <p:extLst>
      <p:ext uri="{BB962C8B-B14F-4D97-AF65-F5344CB8AC3E}">
        <p14:creationId xmlns:p14="http://schemas.microsoft.com/office/powerpoint/2010/main" val="4243579424"/>
      </p:ext>
    </p:extLst>
  </p:cSld>
  <p:clrMapOvr>
    <a:masterClrMapping/>
  </p:clrMapOvr>
  <p:transition spd="slow">
    <p:pull/>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Rectangle 4"/>
          <p:cNvSpPr>
            <a:spLocks noChangeArrowheads="1"/>
          </p:cNvSpPr>
          <p:nvPr/>
        </p:nvSpPr>
        <p:spPr bwMode="auto">
          <a:xfrm>
            <a:off x="0" y="0"/>
            <a:ext cx="827088" cy="6858000"/>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lgn="ctr">
              <a:defRPr/>
            </a:pPr>
            <a:endParaRPr lang="nl-NL"/>
          </a:p>
        </p:txBody>
      </p:sp>
      <p:sp>
        <p:nvSpPr>
          <p:cNvPr id="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7"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8"/>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11" name="Rectangle 10"/>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41987" name="Rectangle 3"/>
          <p:cNvSpPr>
            <a:spLocks noChangeArrowheads="1"/>
          </p:cNvSpPr>
          <p:nvPr/>
        </p:nvSpPr>
        <p:spPr bwMode="auto">
          <a:xfrm>
            <a:off x="0" y="0"/>
            <a:ext cx="9144000" cy="914400"/>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defRPr/>
            </a:pPr>
            <a:endParaRPr lang="nl-NL"/>
          </a:p>
        </p:txBody>
      </p:sp>
    </p:spTree>
    <p:extLst>
      <p:ext uri="{BB962C8B-B14F-4D97-AF65-F5344CB8AC3E}">
        <p14:creationId xmlns:p14="http://schemas.microsoft.com/office/powerpoint/2010/main" val="678479521"/>
      </p:ext>
    </p:extLst>
  </p:cSld>
  <p:clrMapOvr>
    <a:masterClrMapping/>
  </p:clrMapOvr>
  <p:transition spd="slow">
    <p:pull/>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Rectangle 4"/>
          <p:cNvSpPr>
            <a:spLocks noChangeArrowheads="1"/>
          </p:cNvSpPr>
          <p:nvPr/>
        </p:nvSpPr>
        <p:spPr bwMode="auto">
          <a:xfrm>
            <a:off x="0" y="0"/>
            <a:ext cx="827088" cy="6858000"/>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lgn="ctr">
              <a:defRPr/>
            </a:pPr>
            <a:endParaRPr lang="nl-NL"/>
          </a:p>
        </p:txBody>
      </p:sp>
      <p:sp>
        <p:nvSpPr>
          <p:cNvPr id="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7"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8"/>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11" name="Rectangle 10"/>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41987" name="Rectangle 3"/>
          <p:cNvSpPr>
            <a:spLocks noChangeArrowheads="1"/>
          </p:cNvSpPr>
          <p:nvPr/>
        </p:nvSpPr>
        <p:spPr bwMode="auto">
          <a:xfrm>
            <a:off x="0" y="0"/>
            <a:ext cx="9144000" cy="914400"/>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defRPr/>
            </a:pPr>
            <a:endParaRPr lang="nl-NL"/>
          </a:p>
        </p:txBody>
      </p:sp>
      <p:sp>
        <p:nvSpPr>
          <p:cNvPr id="41988" name="Text Box 5"/>
          <p:cNvSpPr txBox="1">
            <a:spLocks noChangeArrowheads="1"/>
          </p:cNvSpPr>
          <p:nvPr/>
        </p:nvSpPr>
        <p:spPr bwMode="auto">
          <a:xfrm>
            <a:off x="0" y="115888"/>
            <a:ext cx="9144000" cy="650875"/>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algn="ctr" eaLnBrk="1" hangingPunct="1">
              <a:spcBef>
                <a:spcPct val="50000"/>
              </a:spcBef>
              <a:defRPr/>
            </a:pPr>
            <a:r>
              <a:rPr lang="nl-NL" sz="3600" b="1" dirty="0">
                <a:solidFill>
                  <a:schemeClr val="bg1"/>
                </a:solidFill>
                <a:latin typeface="Comic Sans MS" pitchFamily="66" charset="0"/>
              </a:rPr>
              <a:t>B PROEF VAN MILLIKAN</a:t>
            </a:r>
          </a:p>
        </p:txBody>
      </p:sp>
    </p:spTree>
    <p:extLst>
      <p:ext uri="{BB962C8B-B14F-4D97-AF65-F5344CB8AC3E}">
        <p14:creationId xmlns:p14="http://schemas.microsoft.com/office/powerpoint/2010/main" val="4138074233"/>
      </p:ext>
    </p:extLst>
  </p:cSld>
  <p:clrMapOvr>
    <a:masterClrMapping/>
  </p:clrMapOvr>
  <p:transition spd="slow">
    <p:pull/>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Rectangle 4"/>
          <p:cNvSpPr>
            <a:spLocks noChangeArrowheads="1"/>
          </p:cNvSpPr>
          <p:nvPr/>
        </p:nvSpPr>
        <p:spPr bwMode="auto">
          <a:xfrm>
            <a:off x="0" y="0"/>
            <a:ext cx="827088" cy="6858000"/>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lgn="ctr">
              <a:defRPr/>
            </a:pPr>
            <a:endParaRPr lang="nl-NL"/>
          </a:p>
        </p:txBody>
      </p:sp>
      <p:sp>
        <p:nvSpPr>
          <p:cNvPr id="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7"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8"/>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11" name="Rectangle 10"/>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41987" name="Rectangle 3"/>
          <p:cNvSpPr>
            <a:spLocks noChangeArrowheads="1"/>
          </p:cNvSpPr>
          <p:nvPr/>
        </p:nvSpPr>
        <p:spPr bwMode="auto">
          <a:xfrm>
            <a:off x="0" y="0"/>
            <a:ext cx="9144000" cy="914400"/>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defRPr/>
            </a:pPr>
            <a:endParaRPr lang="nl-NL"/>
          </a:p>
        </p:txBody>
      </p:sp>
    </p:spTree>
    <p:extLst>
      <p:ext uri="{BB962C8B-B14F-4D97-AF65-F5344CB8AC3E}">
        <p14:creationId xmlns:p14="http://schemas.microsoft.com/office/powerpoint/2010/main" val="1433511608"/>
      </p:ext>
    </p:extLst>
  </p:cSld>
  <p:clrMapOvr>
    <a:masterClrMapping/>
  </p:clrMapOvr>
  <p:transition spd="slow">
    <p:pull/>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Rectangle 4"/>
          <p:cNvSpPr>
            <a:spLocks noChangeArrowheads="1"/>
          </p:cNvSpPr>
          <p:nvPr/>
        </p:nvSpPr>
        <p:spPr bwMode="auto">
          <a:xfrm>
            <a:off x="0" y="0"/>
            <a:ext cx="827088" cy="6858000"/>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lgn="ctr">
              <a:defRPr/>
            </a:pPr>
            <a:endParaRPr lang="nl-NL"/>
          </a:p>
        </p:txBody>
      </p:sp>
      <p:sp>
        <p:nvSpPr>
          <p:cNvPr id="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7"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8"/>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11" name="Rectangle 10"/>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41987" name="Rectangle 3"/>
          <p:cNvSpPr>
            <a:spLocks noChangeArrowheads="1"/>
          </p:cNvSpPr>
          <p:nvPr/>
        </p:nvSpPr>
        <p:spPr bwMode="auto">
          <a:xfrm>
            <a:off x="0" y="0"/>
            <a:ext cx="9144000" cy="914400"/>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defRPr/>
            </a:pPr>
            <a:endParaRPr lang="nl-NL"/>
          </a:p>
        </p:txBody>
      </p:sp>
    </p:spTree>
    <p:extLst>
      <p:ext uri="{BB962C8B-B14F-4D97-AF65-F5344CB8AC3E}">
        <p14:creationId xmlns:p14="http://schemas.microsoft.com/office/powerpoint/2010/main" val="4141426829"/>
      </p:ext>
    </p:extLst>
  </p:cSld>
  <p:clrMapOvr>
    <a:masterClrMapping/>
  </p:clrMapOvr>
  <p:transition spd="slow">
    <p:pull/>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Rectangle 4"/>
          <p:cNvSpPr>
            <a:spLocks noChangeArrowheads="1"/>
          </p:cNvSpPr>
          <p:nvPr/>
        </p:nvSpPr>
        <p:spPr bwMode="auto">
          <a:xfrm>
            <a:off x="0" y="0"/>
            <a:ext cx="827088" cy="6858000"/>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lgn="ctr">
              <a:defRPr/>
            </a:pPr>
            <a:endParaRPr lang="nl-NL"/>
          </a:p>
        </p:txBody>
      </p:sp>
      <p:sp>
        <p:nvSpPr>
          <p:cNvPr id="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7"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8"/>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11" name="Rectangle 10"/>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41987" name="Rectangle 3"/>
          <p:cNvSpPr>
            <a:spLocks noChangeArrowheads="1"/>
          </p:cNvSpPr>
          <p:nvPr/>
        </p:nvSpPr>
        <p:spPr bwMode="auto">
          <a:xfrm>
            <a:off x="0" y="0"/>
            <a:ext cx="9144000" cy="914400"/>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defRPr/>
            </a:pPr>
            <a:endParaRPr lang="nl-NL"/>
          </a:p>
        </p:txBody>
      </p:sp>
      <p:sp>
        <p:nvSpPr>
          <p:cNvPr id="41988" name="Text Box 5"/>
          <p:cNvSpPr txBox="1">
            <a:spLocks noChangeArrowheads="1"/>
          </p:cNvSpPr>
          <p:nvPr/>
        </p:nvSpPr>
        <p:spPr bwMode="auto">
          <a:xfrm>
            <a:off x="0" y="115888"/>
            <a:ext cx="9144000" cy="650875"/>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algn="ctr" eaLnBrk="1" hangingPunct="1">
              <a:spcBef>
                <a:spcPct val="50000"/>
              </a:spcBef>
              <a:defRPr/>
            </a:pPr>
            <a:r>
              <a:rPr lang="nl-NL" sz="3600" b="1" dirty="0">
                <a:solidFill>
                  <a:schemeClr val="bg1"/>
                </a:solidFill>
                <a:latin typeface="Comic Sans MS" pitchFamily="66" charset="0"/>
              </a:rPr>
              <a:t>G VERSTROOIING ELEKTRONEN</a:t>
            </a:r>
          </a:p>
        </p:txBody>
      </p:sp>
    </p:spTree>
    <p:extLst>
      <p:ext uri="{BB962C8B-B14F-4D97-AF65-F5344CB8AC3E}">
        <p14:creationId xmlns:p14="http://schemas.microsoft.com/office/powerpoint/2010/main" val="4217420250"/>
      </p:ext>
    </p:extLst>
  </p:cSld>
  <p:clrMapOvr>
    <a:masterClrMapping/>
  </p:clrMapOvr>
  <p:transition spd="slow">
    <p:pull/>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Rectangle 4"/>
          <p:cNvSpPr>
            <a:spLocks noChangeArrowheads="1"/>
          </p:cNvSpPr>
          <p:nvPr/>
        </p:nvSpPr>
        <p:spPr bwMode="auto">
          <a:xfrm>
            <a:off x="0" y="0"/>
            <a:ext cx="827088" cy="6858000"/>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lgn="ctr">
              <a:defRPr/>
            </a:pPr>
            <a:endParaRPr lang="nl-NL"/>
          </a:p>
        </p:txBody>
      </p:sp>
      <p:sp>
        <p:nvSpPr>
          <p:cNvPr id="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7"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8"/>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11" name="Rectangle 10"/>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41987" name="Rectangle 3"/>
          <p:cNvSpPr>
            <a:spLocks noChangeArrowheads="1"/>
          </p:cNvSpPr>
          <p:nvPr/>
        </p:nvSpPr>
        <p:spPr bwMode="auto">
          <a:xfrm>
            <a:off x="0" y="0"/>
            <a:ext cx="9144000" cy="914400"/>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defRPr/>
            </a:pPr>
            <a:endParaRPr lang="nl-NL"/>
          </a:p>
        </p:txBody>
      </p:sp>
    </p:spTree>
    <p:extLst>
      <p:ext uri="{BB962C8B-B14F-4D97-AF65-F5344CB8AC3E}">
        <p14:creationId xmlns:p14="http://schemas.microsoft.com/office/powerpoint/2010/main" val="2482401207"/>
      </p:ext>
    </p:extLst>
  </p:cSld>
  <p:clrMapOvr>
    <a:masterClrMapping/>
  </p:clrMapOvr>
  <p:transition spd="slow">
    <p:pull/>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Rectangle 4"/>
          <p:cNvSpPr>
            <a:spLocks noChangeArrowheads="1"/>
          </p:cNvSpPr>
          <p:nvPr/>
        </p:nvSpPr>
        <p:spPr bwMode="auto">
          <a:xfrm>
            <a:off x="0" y="0"/>
            <a:ext cx="827088" cy="6858000"/>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lgn="ctr">
              <a:defRPr/>
            </a:pPr>
            <a:endParaRPr lang="nl-NL"/>
          </a:p>
        </p:txBody>
      </p:sp>
      <p:sp>
        <p:nvSpPr>
          <p:cNvPr id="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7"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8"/>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11" name="Rectangle 10"/>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41987" name="Rectangle 3"/>
          <p:cNvSpPr>
            <a:spLocks noChangeArrowheads="1"/>
          </p:cNvSpPr>
          <p:nvPr/>
        </p:nvSpPr>
        <p:spPr bwMode="auto">
          <a:xfrm>
            <a:off x="0" y="0"/>
            <a:ext cx="9144000" cy="914400"/>
          </a:xfrm>
          <a:prstGeom prst="rect">
            <a:avLst/>
          </a:prstGeom>
          <a:solidFill>
            <a:schemeClr val="tx2">
              <a:lumMod val="40000"/>
              <a:lumOff val="60000"/>
            </a:schemeClr>
          </a:solidFill>
          <a:ln w="9525">
            <a:solidFill>
              <a:schemeClr val="tx2">
                <a:lumMod val="40000"/>
                <a:lumOff val="60000"/>
              </a:schemeClr>
            </a:solidFill>
            <a:miter lim="800000"/>
            <a:headEnd/>
            <a:tailEnd/>
          </a:ln>
          <a:effectLst/>
        </p:spPr>
        <p:txBody>
          <a:bodyPr wrap="none" anchor="ctr"/>
          <a:lstStyle/>
          <a:p>
            <a:pPr>
              <a:defRPr/>
            </a:pPr>
            <a:endParaRPr lang="nl-NL"/>
          </a:p>
        </p:txBody>
      </p:sp>
    </p:spTree>
    <p:extLst>
      <p:ext uri="{BB962C8B-B14F-4D97-AF65-F5344CB8AC3E}">
        <p14:creationId xmlns:p14="http://schemas.microsoft.com/office/powerpoint/2010/main" val="2615440719"/>
      </p:ext>
    </p:extLst>
  </p:cSld>
  <p:clrMapOvr>
    <a:masterClrMapping/>
  </p:clrMapOvr>
  <p:transition spd="slow">
    <p:pull/>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4"/>
          <p:cNvSpPr>
            <a:spLocks noChangeArrowheads="1"/>
          </p:cNvSpPr>
          <p:nvPr/>
        </p:nvSpPr>
        <p:spPr bwMode="auto">
          <a:xfrm>
            <a:off x="0" y="0"/>
            <a:ext cx="2376488" cy="6858000"/>
          </a:xfrm>
          <a:prstGeom prst="rect">
            <a:avLst/>
          </a:prstGeom>
          <a:solidFill>
            <a:schemeClr val="bg1">
              <a:lumMod val="50000"/>
            </a:schemeClr>
          </a:solidFill>
          <a:ln w="9525">
            <a:solidFill>
              <a:schemeClr val="bg1">
                <a:lumMod val="50000"/>
              </a:schemeClr>
            </a:solidFill>
            <a:miter lim="800000"/>
            <a:headEnd/>
            <a:tailEnd/>
          </a:ln>
          <a:effectLst/>
        </p:spPr>
        <p:txBody>
          <a:bodyPr wrap="none" anchor="ctr"/>
          <a:lstStyle/>
          <a:p>
            <a:pPr>
              <a:defRPr/>
            </a:pPr>
            <a:endParaRPr lang="nl-NL"/>
          </a:p>
        </p:txBody>
      </p:sp>
      <p:sp>
        <p:nvSpPr>
          <p:cNvPr id="57347" name="Rectangle 7"/>
          <p:cNvSpPr>
            <a:spLocks noChangeArrowheads="1"/>
          </p:cNvSpPr>
          <p:nvPr/>
        </p:nvSpPr>
        <p:spPr bwMode="auto">
          <a:xfrm>
            <a:off x="3382963" y="2603500"/>
            <a:ext cx="23844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nl-NL"/>
          </a:p>
        </p:txBody>
      </p:sp>
      <p:sp>
        <p:nvSpPr>
          <p:cNvPr id="40965" name="Text Box 5"/>
          <p:cNvSpPr txBox="1">
            <a:spLocks noChangeArrowheads="1"/>
          </p:cNvSpPr>
          <p:nvPr/>
        </p:nvSpPr>
        <p:spPr bwMode="auto">
          <a:xfrm>
            <a:off x="0" y="0"/>
            <a:ext cx="9144000" cy="1382713"/>
          </a:xfrm>
          <a:prstGeom prst="rect">
            <a:avLst/>
          </a:prstGeom>
          <a:solidFill>
            <a:schemeClr val="bg1">
              <a:lumMod val="50000"/>
            </a:schemeClr>
          </a:solidFill>
          <a:ln w="9525">
            <a:solidFill>
              <a:schemeClr val="bg1">
                <a:lumMod val="50000"/>
              </a:schemeClr>
            </a:solidFill>
            <a:miter lim="800000"/>
            <a:headEnd/>
            <a:tailEnd/>
          </a:ln>
          <a:effec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algn="ctr" eaLnBrk="1" hangingPunct="1">
              <a:spcBef>
                <a:spcPct val="50000"/>
              </a:spcBef>
              <a:defRPr/>
            </a:pPr>
            <a:endParaRPr lang="nl-NL" sz="1200" b="1">
              <a:solidFill>
                <a:schemeClr val="bg1"/>
              </a:solidFill>
              <a:latin typeface="Comic Sans MS" pitchFamily="66" charset="0"/>
            </a:endParaRPr>
          </a:p>
          <a:p>
            <a:pPr algn="ctr" eaLnBrk="1" hangingPunct="1">
              <a:spcBef>
                <a:spcPct val="50000"/>
              </a:spcBef>
              <a:defRPr/>
            </a:pPr>
            <a:r>
              <a:rPr lang="nl-NL" sz="3600" b="1">
                <a:solidFill>
                  <a:schemeClr val="bg1"/>
                </a:solidFill>
                <a:latin typeface="Comic Sans MS" pitchFamily="66" charset="0"/>
              </a:rPr>
              <a:t>EINDE</a:t>
            </a:r>
          </a:p>
          <a:p>
            <a:pPr algn="ctr" eaLnBrk="1" hangingPunct="1">
              <a:spcBef>
                <a:spcPct val="50000"/>
              </a:spcBef>
              <a:defRPr/>
            </a:pPr>
            <a:endParaRPr lang="nl-NL" sz="1200" b="1">
              <a:solidFill>
                <a:schemeClr val="bg1"/>
              </a:solidFill>
              <a:latin typeface="Comic Sans MS" pitchFamily="66" charset="0"/>
            </a:endParaRPr>
          </a:p>
        </p:txBody>
      </p:sp>
      <p:sp>
        <p:nvSpPr>
          <p:cNvPr id="40966" name="Rectangle 9"/>
          <p:cNvSpPr>
            <a:spLocks noChangeArrowheads="1"/>
          </p:cNvSpPr>
          <p:nvPr/>
        </p:nvSpPr>
        <p:spPr bwMode="auto">
          <a:xfrm>
            <a:off x="6772275" y="0"/>
            <a:ext cx="2371725" cy="6858000"/>
          </a:xfrm>
          <a:prstGeom prst="rect">
            <a:avLst/>
          </a:prstGeom>
          <a:solidFill>
            <a:schemeClr val="bg1">
              <a:lumMod val="50000"/>
            </a:schemeClr>
          </a:solidFill>
          <a:ln w="9525">
            <a:solidFill>
              <a:schemeClr val="bg1">
                <a:lumMod val="50000"/>
              </a:schemeClr>
            </a:solidFill>
            <a:miter lim="800000"/>
            <a:headEnd/>
            <a:tailEnd/>
          </a:ln>
          <a:effectLst/>
        </p:spPr>
        <p:txBody>
          <a:bodyPr wrap="none" anchor="ctr"/>
          <a:lstStyle/>
          <a:p>
            <a:pPr>
              <a:defRPr/>
            </a:pPr>
            <a:endParaRPr lang="nl-NL"/>
          </a:p>
        </p:txBody>
      </p:sp>
      <p:sp>
        <p:nvSpPr>
          <p:cNvPr id="40967" name="Rectangle 3"/>
          <p:cNvSpPr>
            <a:spLocks noChangeArrowheads="1"/>
          </p:cNvSpPr>
          <p:nvPr/>
        </p:nvSpPr>
        <p:spPr bwMode="auto">
          <a:xfrm>
            <a:off x="0" y="5805488"/>
            <a:ext cx="9144000" cy="1052512"/>
          </a:xfrm>
          <a:prstGeom prst="rect">
            <a:avLst/>
          </a:prstGeom>
          <a:solidFill>
            <a:schemeClr val="bg1">
              <a:lumMod val="50000"/>
            </a:schemeClr>
          </a:solidFill>
          <a:ln w="9525">
            <a:solidFill>
              <a:schemeClr val="bg1">
                <a:lumMod val="50000"/>
              </a:schemeClr>
            </a:solidFill>
            <a:miter lim="800000"/>
            <a:headEnd/>
            <a:tailEnd/>
          </a:ln>
          <a:effectLst/>
        </p:spPr>
        <p:txBody>
          <a:bodyPr wrap="none" anchor="ctr"/>
          <a:lstStyle/>
          <a:p>
            <a:pPr>
              <a:defRPr/>
            </a:pPr>
            <a:endParaRPr lang="nl-NL"/>
          </a:p>
        </p:txBody>
      </p:sp>
      <p:pic>
        <p:nvPicPr>
          <p:cNvPr id="57351" name="Picture 9" descr="auto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6488" y="1382713"/>
            <a:ext cx="4395787" cy="4422775"/>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5534493"/>
      </p:ext>
    </p:extLst>
  </p:cSld>
  <p:clrMapOvr>
    <a:masterClrMapping/>
  </p:clrMapOvr>
  <p:transition spd="slow">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p:txBody>
          <a:bodyPr/>
          <a:lstStyle/>
          <a:p>
            <a:pPr eaLnBrk="1" hangingPunct="1"/>
            <a:endParaRPr lang="nl-NL"/>
          </a:p>
        </p:txBody>
      </p:sp>
      <p:sp>
        <p:nvSpPr>
          <p:cNvPr id="26627" name="Rectangle 3"/>
          <p:cNvSpPr>
            <a:spLocks noGrp="1" noChangeArrowheads="1"/>
          </p:cNvSpPr>
          <p:nvPr>
            <p:ph type="subTitle" idx="1"/>
          </p:nvPr>
        </p:nvSpPr>
        <p:spPr/>
        <p:txBody>
          <a:bodyPr/>
          <a:lstStyle/>
          <a:p>
            <a:pPr eaLnBrk="1" hangingPunct="1"/>
            <a:endParaRPr lang="nl-NL"/>
          </a:p>
        </p:txBody>
      </p:sp>
      <p:sp>
        <p:nvSpPr>
          <p:cNvPr id="26628" name="Rectangle 4"/>
          <p:cNvSpPr>
            <a:spLocks noChangeArrowheads="1"/>
          </p:cNvSpPr>
          <p:nvPr/>
        </p:nvSpPr>
        <p:spPr bwMode="auto">
          <a:xfrm>
            <a:off x="19627" y="-99392"/>
            <a:ext cx="9144000" cy="6957392"/>
          </a:xfrm>
          <a:prstGeom prst="rect">
            <a:avLst/>
          </a:prstGeom>
          <a:solidFill>
            <a:srgbClr val="FFCCFF"/>
          </a:solidFill>
          <a:ln w="9525">
            <a:solidFill>
              <a:srgbClr val="FF99FF"/>
            </a:solidFill>
            <a:miter lim="800000"/>
            <a:headEnd/>
            <a:tailEnd/>
          </a:ln>
        </p:spPr>
        <p:txBody>
          <a:bodyPr wrap="none" anchor="ctr"/>
          <a:lstStyle/>
          <a:p>
            <a:endParaRPr lang="nl-NL"/>
          </a:p>
        </p:txBody>
      </p:sp>
      <p:sp>
        <p:nvSpPr>
          <p:cNvPr id="26629" name="Rectangle 5"/>
          <p:cNvSpPr>
            <a:spLocks noChangeArrowheads="1"/>
          </p:cNvSpPr>
          <p:nvPr/>
        </p:nvSpPr>
        <p:spPr bwMode="auto">
          <a:xfrm>
            <a:off x="0" y="0"/>
            <a:ext cx="827584" cy="6858000"/>
          </a:xfrm>
          <a:prstGeom prst="rect">
            <a:avLst/>
          </a:prstGeom>
          <a:solidFill>
            <a:srgbClr val="7030A0"/>
          </a:solidFill>
          <a:ln w="9525">
            <a:solidFill>
              <a:srgbClr val="7030A0"/>
            </a:solidFill>
            <a:miter lim="800000"/>
            <a:headEnd/>
            <a:tailEnd/>
          </a:ln>
        </p:spPr>
        <p:txBody>
          <a:bodyPr wrap="none" anchor="ctr"/>
          <a:lstStyle/>
          <a:p>
            <a:endParaRPr lang="nl-NL"/>
          </a:p>
        </p:txBody>
      </p:sp>
      <p:sp>
        <p:nvSpPr>
          <p:cNvPr id="26630" name="Rectangle 6"/>
          <p:cNvSpPr>
            <a:spLocks noChangeArrowheads="1"/>
          </p:cNvSpPr>
          <p:nvPr/>
        </p:nvSpPr>
        <p:spPr bwMode="auto">
          <a:xfrm>
            <a:off x="-4081" y="-223769"/>
            <a:ext cx="9144000" cy="1125538"/>
          </a:xfrm>
          <a:prstGeom prst="rect">
            <a:avLst/>
          </a:prstGeom>
          <a:solidFill>
            <a:srgbClr val="7030A0"/>
          </a:solidFill>
          <a:ln w="9525">
            <a:solidFill>
              <a:srgbClr val="7030A0"/>
            </a:solidFill>
            <a:miter lim="800000"/>
            <a:headEnd/>
            <a:tailEnd/>
          </a:ln>
        </p:spPr>
        <p:txBody>
          <a:bodyPr wrap="none" anchor="ctr"/>
          <a:lstStyle/>
          <a:p>
            <a:endParaRPr lang="nl-NL"/>
          </a:p>
        </p:txBody>
      </p:sp>
      <p:sp>
        <p:nvSpPr>
          <p:cNvPr id="13320" name="Text Box 8"/>
          <p:cNvSpPr txBox="1">
            <a:spLocks noChangeArrowheads="1"/>
          </p:cNvSpPr>
          <p:nvPr/>
        </p:nvSpPr>
        <p:spPr bwMode="auto">
          <a:xfrm>
            <a:off x="1116013" y="0"/>
            <a:ext cx="7812087"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eaLnBrk="1" hangingPunct="1">
              <a:spcBef>
                <a:spcPct val="50000"/>
              </a:spcBef>
              <a:defRPr/>
            </a:pPr>
            <a:r>
              <a:rPr lang="nl-NL" sz="3200" b="1" cap="all" dirty="0">
                <a:latin typeface="Comic Sans MS" pitchFamily="66" charset="0"/>
              </a:rPr>
              <a:t>PRACTIKUM ELEKTRISCH VELD I</a:t>
            </a:r>
          </a:p>
        </p:txBody>
      </p:sp>
      <p:sp>
        <p:nvSpPr>
          <p:cNvPr id="22" name="Rectangle 4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45" name="Rectangle 45"/>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342900" algn="l"/>
              </a:tabLst>
            </a:pPr>
            <a:endParaRPr kumimoji="0" lang="nl-NL" sz="1800" b="0" i="0" u="none" strike="noStrike" cap="none" normalizeH="0" baseline="0">
              <a:ln>
                <a:noFill/>
              </a:ln>
              <a:solidFill>
                <a:schemeClr val="tx1"/>
              </a:solidFill>
              <a:effectLst/>
              <a:latin typeface="Arial" pitchFamily="34" charset="0"/>
              <a:cs typeface="Arial" pitchFamily="34" charset="0"/>
            </a:endParaRPr>
          </a:p>
        </p:txBody>
      </p:sp>
      <p:grpSp>
        <p:nvGrpSpPr>
          <p:cNvPr id="53" name="Groep 52"/>
          <p:cNvGrpSpPr/>
          <p:nvPr/>
        </p:nvGrpSpPr>
        <p:grpSpPr>
          <a:xfrm>
            <a:off x="5140674" y="1063757"/>
            <a:ext cx="3892550" cy="2743200"/>
            <a:chOff x="2027238" y="2130425"/>
            <a:chExt cx="3892550" cy="2743200"/>
          </a:xfrm>
        </p:grpSpPr>
        <p:grpSp>
          <p:nvGrpSpPr>
            <p:cNvPr id="54" name="Group 2"/>
            <p:cNvGrpSpPr>
              <a:grpSpLocks/>
            </p:cNvGrpSpPr>
            <p:nvPr/>
          </p:nvGrpSpPr>
          <p:grpSpPr bwMode="auto">
            <a:xfrm>
              <a:off x="2027238" y="2130425"/>
              <a:ext cx="2681287" cy="2743200"/>
              <a:chOff x="792" y="4140"/>
              <a:chExt cx="4470" cy="4860"/>
            </a:xfrm>
          </p:grpSpPr>
          <p:sp>
            <p:nvSpPr>
              <p:cNvPr id="84" name="Line 3"/>
              <p:cNvSpPr>
                <a:spLocks noChangeShapeType="1"/>
              </p:cNvSpPr>
              <p:nvPr/>
            </p:nvSpPr>
            <p:spPr bwMode="auto">
              <a:xfrm>
                <a:off x="1332" y="5040"/>
                <a:ext cx="0" cy="19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5" name="Rectangle 4"/>
              <p:cNvSpPr>
                <a:spLocks noChangeArrowheads="1"/>
              </p:cNvSpPr>
              <p:nvPr/>
            </p:nvSpPr>
            <p:spPr bwMode="auto">
              <a:xfrm>
                <a:off x="2232" y="4140"/>
                <a:ext cx="3030" cy="446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86" name="Oval 5"/>
              <p:cNvSpPr>
                <a:spLocks noChangeArrowheads="1"/>
              </p:cNvSpPr>
              <p:nvPr/>
            </p:nvSpPr>
            <p:spPr bwMode="auto">
              <a:xfrm>
                <a:off x="3579" y="4884"/>
                <a:ext cx="273" cy="336"/>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87" name="Line 6"/>
              <p:cNvSpPr>
                <a:spLocks noChangeShapeType="1"/>
              </p:cNvSpPr>
              <p:nvPr/>
            </p:nvSpPr>
            <p:spPr bwMode="auto">
              <a:xfrm flipH="1">
                <a:off x="1332" y="5014"/>
                <a:ext cx="23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8" name="Line 7"/>
              <p:cNvSpPr>
                <a:spLocks noChangeShapeType="1"/>
              </p:cNvSpPr>
              <p:nvPr/>
            </p:nvSpPr>
            <p:spPr bwMode="auto">
              <a:xfrm>
                <a:off x="792" y="7020"/>
                <a:ext cx="10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9" name="Line 8"/>
              <p:cNvSpPr>
                <a:spLocks noChangeShapeType="1"/>
              </p:cNvSpPr>
              <p:nvPr/>
            </p:nvSpPr>
            <p:spPr bwMode="auto">
              <a:xfrm flipV="1">
                <a:off x="1152" y="7200"/>
                <a:ext cx="3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0" name="Line 9"/>
              <p:cNvSpPr>
                <a:spLocks noChangeShapeType="1"/>
              </p:cNvSpPr>
              <p:nvPr/>
            </p:nvSpPr>
            <p:spPr bwMode="auto">
              <a:xfrm>
                <a:off x="1332" y="7169"/>
                <a:ext cx="0" cy="165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1" name="Line 10"/>
              <p:cNvSpPr>
                <a:spLocks noChangeShapeType="1"/>
              </p:cNvSpPr>
              <p:nvPr/>
            </p:nvSpPr>
            <p:spPr bwMode="auto">
              <a:xfrm flipH="1">
                <a:off x="1332" y="8069"/>
                <a:ext cx="1980" cy="3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2" name="Rectangle 11"/>
              <p:cNvSpPr>
                <a:spLocks noChangeArrowheads="1"/>
              </p:cNvSpPr>
              <p:nvPr/>
            </p:nvSpPr>
            <p:spPr bwMode="auto">
              <a:xfrm>
                <a:off x="3132" y="7920"/>
                <a:ext cx="1260" cy="180"/>
              </a:xfrm>
              <a:prstGeom prst="rect">
                <a:avLst/>
              </a:prstGeom>
              <a:solidFill>
                <a:srgbClr val="00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nl-NL"/>
              </a:p>
            </p:txBody>
          </p:sp>
          <p:grpSp>
            <p:nvGrpSpPr>
              <p:cNvPr id="93" name="Group 12"/>
              <p:cNvGrpSpPr>
                <a:grpSpLocks/>
              </p:cNvGrpSpPr>
              <p:nvPr/>
            </p:nvGrpSpPr>
            <p:grpSpPr bwMode="auto">
              <a:xfrm>
                <a:off x="1152" y="8820"/>
                <a:ext cx="360" cy="180"/>
                <a:chOff x="972" y="8820"/>
                <a:chExt cx="720" cy="180"/>
              </a:xfrm>
            </p:grpSpPr>
            <p:sp>
              <p:nvSpPr>
                <p:cNvPr id="94" name="Line 13"/>
                <p:cNvSpPr>
                  <a:spLocks noChangeShapeType="1"/>
                </p:cNvSpPr>
                <p:nvPr/>
              </p:nvSpPr>
              <p:spPr bwMode="auto">
                <a:xfrm>
                  <a:off x="972" y="8820"/>
                  <a:ext cx="7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5" name="Line 14"/>
                <p:cNvSpPr>
                  <a:spLocks noChangeShapeType="1"/>
                </p:cNvSpPr>
                <p:nvPr/>
              </p:nvSpPr>
              <p:spPr bwMode="auto">
                <a:xfrm>
                  <a:off x="1152" y="9000"/>
                  <a:ext cx="3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grpSp>
        </p:grpSp>
        <p:grpSp>
          <p:nvGrpSpPr>
            <p:cNvPr id="55" name="Group 15"/>
            <p:cNvGrpSpPr>
              <a:grpSpLocks/>
            </p:cNvGrpSpPr>
            <p:nvPr/>
          </p:nvGrpSpPr>
          <p:grpSpPr bwMode="auto">
            <a:xfrm>
              <a:off x="5380038" y="4103688"/>
              <a:ext cx="539750" cy="423862"/>
              <a:chOff x="7992" y="7020"/>
              <a:chExt cx="900" cy="720"/>
            </a:xfrm>
          </p:grpSpPr>
          <p:sp>
            <p:nvSpPr>
              <p:cNvPr id="82" name="Oval 16"/>
              <p:cNvSpPr>
                <a:spLocks noChangeArrowheads="1"/>
              </p:cNvSpPr>
              <p:nvPr/>
            </p:nvSpPr>
            <p:spPr bwMode="auto">
              <a:xfrm>
                <a:off x="7992" y="7020"/>
                <a:ext cx="900" cy="720"/>
              </a:xfrm>
              <a:prstGeom prst="ellipse">
                <a:avLst/>
              </a:prstGeom>
              <a:solidFill>
                <a:srgbClr val="FFFFFF"/>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83" name="Text Box 17"/>
              <p:cNvSpPr txBox="1">
                <a:spLocks noChangeArrowheads="1"/>
              </p:cNvSpPr>
              <p:nvPr/>
            </p:nvSpPr>
            <p:spPr bwMode="auto">
              <a:xfrm>
                <a:off x="8172" y="7020"/>
                <a:ext cx="72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nl-NL" sz="1800" b="0" i="1" u="none" strike="noStrike" cap="none" normalizeH="0" baseline="0">
                    <a:ln>
                      <a:noFill/>
                    </a:ln>
                    <a:solidFill>
                      <a:schemeClr val="tx1"/>
                    </a:solidFill>
                    <a:effectLst/>
                    <a:latin typeface="Calibri" pitchFamily="34" charset="0"/>
                    <a:cs typeface="Arial" pitchFamily="34" charset="0"/>
                  </a:rPr>
                  <a:t>V</a:t>
                </a:r>
                <a:endParaRPr kumimoji="0" lang="nl-NL" sz="1800" b="0" i="0" u="none" strike="noStrike" cap="none" normalizeH="0" baseline="0">
                  <a:ln>
                    <a:noFill/>
                  </a:ln>
                  <a:solidFill>
                    <a:schemeClr val="tx1"/>
                  </a:solidFill>
                  <a:effectLst/>
                  <a:latin typeface="Arial" pitchFamily="34" charset="0"/>
                  <a:cs typeface="Arial" pitchFamily="34" charset="0"/>
                </a:endParaRPr>
              </a:p>
            </p:txBody>
          </p:sp>
        </p:grpSp>
        <p:grpSp>
          <p:nvGrpSpPr>
            <p:cNvPr id="56" name="Group 18"/>
            <p:cNvGrpSpPr>
              <a:grpSpLocks/>
            </p:cNvGrpSpPr>
            <p:nvPr/>
          </p:nvGrpSpPr>
          <p:grpSpPr bwMode="auto">
            <a:xfrm>
              <a:off x="4246563" y="3013941"/>
              <a:ext cx="1403350" cy="1058863"/>
              <a:chOff x="6192" y="4500"/>
              <a:chExt cx="2210" cy="1666"/>
            </a:xfrm>
          </p:grpSpPr>
          <p:sp>
            <p:nvSpPr>
              <p:cNvPr id="80" name="Line 19"/>
              <p:cNvSpPr>
                <a:spLocks noChangeShapeType="1"/>
              </p:cNvSpPr>
              <p:nvPr/>
            </p:nvSpPr>
            <p:spPr bwMode="auto">
              <a:xfrm flipV="1">
                <a:off x="8402" y="4500"/>
                <a:ext cx="0" cy="166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1" name="Line 20"/>
              <p:cNvSpPr>
                <a:spLocks noChangeShapeType="1"/>
              </p:cNvSpPr>
              <p:nvPr/>
            </p:nvSpPr>
            <p:spPr bwMode="auto">
              <a:xfrm flipH="1">
                <a:off x="6192" y="4500"/>
                <a:ext cx="221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grpSp>
        <p:sp>
          <p:nvSpPr>
            <p:cNvPr id="57" name="Line 21"/>
            <p:cNvSpPr>
              <a:spLocks noChangeShapeType="1"/>
            </p:cNvSpPr>
            <p:nvPr/>
          </p:nvSpPr>
          <p:spPr bwMode="auto">
            <a:xfrm flipV="1">
              <a:off x="4084638" y="4356876"/>
              <a:ext cx="12954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grpSp>
          <p:nvGrpSpPr>
            <p:cNvPr id="58" name="Group 22"/>
            <p:cNvGrpSpPr>
              <a:grpSpLocks/>
            </p:cNvGrpSpPr>
            <p:nvPr/>
          </p:nvGrpSpPr>
          <p:grpSpPr bwMode="auto">
            <a:xfrm>
              <a:off x="3992472" y="2784547"/>
              <a:ext cx="571500" cy="458788"/>
              <a:chOff x="3128" y="9926"/>
              <a:chExt cx="2749" cy="2750"/>
            </a:xfrm>
          </p:grpSpPr>
          <p:sp>
            <p:nvSpPr>
              <p:cNvPr id="59" name="Oval 43"/>
              <p:cNvSpPr>
                <a:spLocks noChangeArrowheads="1"/>
              </p:cNvSpPr>
              <p:nvPr/>
            </p:nvSpPr>
            <p:spPr bwMode="auto">
              <a:xfrm>
                <a:off x="4437" y="10973"/>
                <a:ext cx="131" cy="131"/>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60" name="Oval 42"/>
              <p:cNvSpPr>
                <a:spLocks noChangeArrowheads="1"/>
              </p:cNvSpPr>
              <p:nvPr/>
            </p:nvSpPr>
            <p:spPr bwMode="auto">
              <a:xfrm>
                <a:off x="5746" y="11235"/>
                <a:ext cx="131" cy="13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61" name="Oval 41"/>
              <p:cNvSpPr>
                <a:spLocks noChangeArrowheads="1"/>
              </p:cNvSpPr>
              <p:nvPr/>
            </p:nvSpPr>
            <p:spPr bwMode="auto">
              <a:xfrm>
                <a:off x="4699" y="11235"/>
                <a:ext cx="131" cy="131"/>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62" name="Oval 40"/>
              <p:cNvSpPr>
                <a:spLocks noChangeArrowheads="1"/>
              </p:cNvSpPr>
              <p:nvPr/>
            </p:nvSpPr>
            <p:spPr bwMode="auto">
              <a:xfrm>
                <a:off x="4961" y="11235"/>
                <a:ext cx="129" cy="131"/>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63" name="Oval 39"/>
              <p:cNvSpPr>
                <a:spLocks noChangeArrowheads="1"/>
              </p:cNvSpPr>
              <p:nvPr/>
            </p:nvSpPr>
            <p:spPr bwMode="auto">
              <a:xfrm>
                <a:off x="5222" y="11235"/>
                <a:ext cx="130" cy="131"/>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64" name="Oval 38"/>
              <p:cNvSpPr>
                <a:spLocks noChangeArrowheads="1"/>
              </p:cNvSpPr>
              <p:nvPr/>
            </p:nvSpPr>
            <p:spPr bwMode="auto">
              <a:xfrm>
                <a:off x="5484" y="11235"/>
                <a:ext cx="131" cy="13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65" name="Oval 37"/>
              <p:cNvSpPr>
                <a:spLocks noChangeArrowheads="1"/>
              </p:cNvSpPr>
              <p:nvPr/>
            </p:nvSpPr>
            <p:spPr bwMode="auto">
              <a:xfrm>
                <a:off x="4175" y="11235"/>
                <a:ext cx="131" cy="131"/>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66" name="Oval 36"/>
              <p:cNvSpPr>
                <a:spLocks noChangeArrowheads="1"/>
              </p:cNvSpPr>
              <p:nvPr/>
            </p:nvSpPr>
            <p:spPr bwMode="auto">
              <a:xfrm>
                <a:off x="3913" y="11235"/>
                <a:ext cx="131" cy="131"/>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67" name="Oval 35"/>
              <p:cNvSpPr>
                <a:spLocks noChangeArrowheads="1"/>
              </p:cNvSpPr>
              <p:nvPr/>
            </p:nvSpPr>
            <p:spPr bwMode="auto">
              <a:xfrm>
                <a:off x="3651" y="11235"/>
                <a:ext cx="132" cy="131"/>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68" name="Oval 34"/>
              <p:cNvSpPr>
                <a:spLocks noChangeArrowheads="1"/>
              </p:cNvSpPr>
              <p:nvPr/>
            </p:nvSpPr>
            <p:spPr bwMode="auto">
              <a:xfrm>
                <a:off x="3390" y="11235"/>
                <a:ext cx="131" cy="131"/>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69" name="Oval 33"/>
              <p:cNvSpPr>
                <a:spLocks noChangeArrowheads="1"/>
              </p:cNvSpPr>
              <p:nvPr/>
            </p:nvSpPr>
            <p:spPr bwMode="auto">
              <a:xfrm>
                <a:off x="3128" y="11235"/>
                <a:ext cx="131" cy="13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0" name="Oval 32"/>
              <p:cNvSpPr>
                <a:spLocks noChangeArrowheads="1"/>
              </p:cNvSpPr>
              <p:nvPr/>
            </p:nvSpPr>
            <p:spPr bwMode="auto">
              <a:xfrm>
                <a:off x="4437" y="10711"/>
                <a:ext cx="131" cy="13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1" name="Oval 31"/>
              <p:cNvSpPr>
                <a:spLocks noChangeArrowheads="1"/>
              </p:cNvSpPr>
              <p:nvPr/>
            </p:nvSpPr>
            <p:spPr bwMode="auto">
              <a:xfrm>
                <a:off x="4437" y="10450"/>
                <a:ext cx="132" cy="13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 name="Oval 30"/>
              <p:cNvSpPr>
                <a:spLocks noChangeArrowheads="1"/>
              </p:cNvSpPr>
              <p:nvPr/>
            </p:nvSpPr>
            <p:spPr bwMode="auto">
              <a:xfrm>
                <a:off x="4437" y="10188"/>
                <a:ext cx="131" cy="131"/>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3" name="Oval 29"/>
              <p:cNvSpPr>
                <a:spLocks noChangeArrowheads="1"/>
              </p:cNvSpPr>
              <p:nvPr/>
            </p:nvSpPr>
            <p:spPr bwMode="auto">
              <a:xfrm>
                <a:off x="4437" y="9926"/>
                <a:ext cx="129" cy="131"/>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4" name="Oval 28"/>
              <p:cNvSpPr>
                <a:spLocks noChangeArrowheads="1"/>
              </p:cNvSpPr>
              <p:nvPr/>
            </p:nvSpPr>
            <p:spPr bwMode="auto">
              <a:xfrm>
                <a:off x="4437" y="11235"/>
                <a:ext cx="131" cy="13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5" name="Oval 27"/>
              <p:cNvSpPr>
                <a:spLocks noChangeArrowheads="1"/>
              </p:cNvSpPr>
              <p:nvPr/>
            </p:nvSpPr>
            <p:spPr bwMode="auto">
              <a:xfrm>
                <a:off x="4437" y="11497"/>
                <a:ext cx="131" cy="131"/>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6" name="Oval 26"/>
              <p:cNvSpPr>
                <a:spLocks noChangeArrowheads="1"/>
              </p:cNvSpPr>
              <p:nvPr/>
            </p:nvSpPr>
            <p:spPr bwMode="auto">
              <a:xfrm>
                <a:off x="4437" y="11759"/>
                <a:ext cx="131" cy="131"/>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7" name="Oval 25"/>
              <p:cNvSpPr>
                <a:spLocks noChangeArrowheads="1"/>
              </p:cNvSpPr>
              <p:nvPr/>
            </p:nvSpPr>
            <p:spPr bwMode="auto">
              <a:xfrm>
                <a:off x="4437" y="12020"/>
                <a:ext cx="132" cy="131"/>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8" name="Oval 24"/>
              <p:cNvSpPr>
                <a:spLocks noChangeArrowheads="1"/>
              </p:cNvSpPr>
              <p:nvPr/>
            </p:nvSpPr>
            <p:spPr bwMode="auto">
              <a:xfrm>
                <a:off x="4437" y="12282"/>
                <a:ext cx="131" cy="131"/>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9" name="Oval 23"/>
              <p:cNvSpPr>
                <a:spLocks noChangeArrowheads="1"/>
              </p:cNvSpPr>
              <p:nvPr/>
            </p:nvSpPr>
            <p:spPr bwMode="auto">
              <a:xfrm>
                <a:off x="4437" y="12544"/>
                <a:ext cx="131" cy="13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nl-NL"/>
              </a:p>
            </p:txBody>
          </p:sp>
        </p:grpSp>
      </p:grpSp>
      <p:grpSp>
        <p:nvGrpSpPr>
          <p:cNvPr id="47" name="Group 46"/>
          <p:cNvGrpSpPr>
            <a:grpSpLocks/>
          </p:cNvGrpSpPr>
          <p:nvPr/>
        </p:nvGrpSpPr>
        <p:grpSpPr bwMode="auto">
          <a:xfrm>
            <a:off x="2129937" y="3538988"/>
            <a:ext cx="5723255" cy="1714500"/>
            <a:chOff x="972" y="10671"/>
            <a:chExt cx="9013" cy="2702"/>
          </a:xfrm>
        </p:grpSpPr>
        <p:grpSp>
          <p:nvGrpSpPr>
            <p:cNvPr id="48" name="Group 47"/>
            <p:cNvGrpSpPr>
              <a:grpSpLocks/>
            </p:cNvGrpSpPr>
            <p:nvPr/>
          </p:nvGrpSpPr>
          <p:grpSpPr bwMode="auto">
            <a:xfrm>
              <a:off x="4392" y="11032"/>
              <a:ext cx="3420" cy="2341"/>
              <a:chOff x="5292" y="11700"/>
              <a:chExt cx="3420" cy="2161"/>
            </a:xfrm>
          </p:grpSpPr>
          <p:grpSp>
            <p:nvGrpSpPr>
              <p:cNvPr id="110" name="Group 48"/>
              <p:cNvGrpSpPr>
                <a:grpSpLocks/>
              </p:cNvGrpSpPr>
              <p:nvPr/>
            </p:nvGrpSpPr>
            <p:grpSpPr bwMode="auto">
              <a:xfrm>
                <a:off x="5292" y="11700"/>
                <a:ext cx="2699" cy="1981"/>
                <a:chOff x="5292" y="11700"/>
                <a:chExt cx="2699" cy="1981"/>
              </a:xfrm>
            </p:grpSpPr>
            <p:sp>
              <p:nvSpPr>
                <p:cNvPr id="112" name="Line 49"/>
                <p:cNvSpPr>
                  <a:spLocks noChangeShapeType="1"/>
                </p:cNvSpPr>
                <p:nvPr/>
              </p:nvSpPr>
              <p:spPr bwMode="auto">
                <a:xfrm>
                  <a:off x="5652" y="12600"/>
                  <a:ext cx="1981" cy="90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grpSp>
              <p:nvGrpSpPr>
                <p:cNvPr id="113" name="Group 50"/>
                <p:cNvGrpSpPr>
                  <a:grpSpLocks/>
                </p:cNvGrpSpPr>
                <p:nvPr/>
              </p:nvGrpSpPr>
              <p:grpSpPr bwMode="auto">
                <a:xfrm>
                  <a:off x="5292" y="11700"/>
                  <a:ext cx="2699" cy="1981"/>
                  <a:chOff x="2997" y="10319"/>
                  <a:chExt cx="1964" cy="1440"/>
                </a:xfrm>
              </p:grpSpPr>
              <p:sp>
                <p:nvSpPr>
                  <p:cNvPr id="115" name="Line 51"/>
                  <p:cNvSpPr>
                    <a:spLocks noChangeShapeType="1"/>
                  </p:cNvSpPr>
                  <p:nvPr/>
                </p:nvSpPr>
                <p:spPr bwMode="auto">
                  <a:xfrm>
                    <a:off x="3259" y="10319"/>
                    <a:ext cx="0" cy="144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6" name="Line 52"/>
                  <p:cNvSpPr>
                    <a:spLocks noChangeShapeType="1"/>
                  </p:cNvSpPr>
                  <p:nvPr/>
                </p:nvSpPr>
                <p:spPr bwMode="auto">
                  <a:xfrm>
                    <a:off x="2997" y="11628"/>
                    <a:ext cx="196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grpSp>
            <p:sp>
              <p:nvSpPr>
                <p:cNvPr id="114" name="Arc 53"/>
                <p:cNvSpPr>
                  <a:spLocks/>
                </p:cNvSpPr>
                <p:nvPr/>
              </p:nvSpPr>
              <p:spPr bwMode="auto">
                <a:xfrm flipH="1" flipV="1">
                  <a:off x="5652" y="12240"/>
                  <a:ext cx="2160" cy="90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grpSp>
          <p:sp>
            <p:nvSpPr>
              <p:cNvPr id="111" name="Text Box 54"/>
              <p:cNvSpPr txBox="1">
                <a:spLocks noChangeArrowheads="1"/>
              </p:cNvSpPr>
              <p:nvPr/>
            </p:nvSpPr>
            <p:spPr bwMode="auto">
              <a:xfrm>
                <a:off x="8172" y="13140"/>
                <a:ext cx="540" cy="721"/>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nl-NL" sz="1200" b="0" i="1" u="none" strike="noStrike" cap="none" normalizeH="0" baseline="0">
                    <a:ln>
                      <a:noFill/>
                    </a:ln>
                    <a:solidFill>
                      <a:schemeClr val="tx1"/>
                    </a:solidFill>
                    <a:effectLst/>
                    <a:latin typeface="Calibri" pitchFamily="34" charset="0"/>
                    <a:cs typeface="Arial" pitchFamily="34" charset="0"/>
                  </a:rPr>
                  <a:t>y</a:t>
                </a:r>
                <a:endParaRPr kumimoji="0" lang="nl-NL" sz="1800" b="0" i="0" u="none" strike="noStrike" cap="none" normalizeH="0" baseline="0">
                  <a:ln>
                    <a:noFill/>
                  </a:ln>
                  <a:solidFill>
                    <a:schemeClr val="tx1"/>
                  </a:solidFill>
                  <a:effectLst/>
                  <a:latin typeface="Arial" pitchFamily="34" charset="0"/>
                  <a:cs typeface="Arial" pitchFamily="34" charset="0"/>
                </a:endParaRPr>
              </a:p>
            </p:txBody>
          </p:sp>
        </p:grpSp>
        <p:grpSp>
          <p:nvGrpSpPr>
            <p:cNvPr id="49" name="Group 55"/>
            <p:cNvGrpSpPr>
              <a:grpSpLocks/>
            </p:cNvGrpSpPr>
            <p:nvPr/>
          </p:nvGrpSpPr>
          <p:grpSpPr bwMode="auto">
            <a:xfrm>
              <a:off x="972" y="10671"/>
              <a:ext cx="3598" cy="2472"/>
              <a:chOff x="1514" y="13188"/>
              <a:chExt cx="3598" cy="2472"/>
            </a:xfrm>
          </p:grpSpPr>
          <p:grpSp>
            <p:nvGrpSpPr>
              <p:cNvPr id="100" name="Group 56"/>
              <p:cNvGrpSpPr>
                <a:grpSpLocks/>
              </p:cNvGrpSpPr>
              <p:nvPr/>
            </p:nvGrpSpPr>
            <p:grpSpPr bwMode="auto">
              <a:xfrm>
                <a:off x="1514" y="13188"/>
                <a:ext cx="3598" cy="2339"/>
                <a:chOff x="2866" y="10188"/>
                <a:chExt cx="2617" cy="1701"/>
              </a:xfrm>
            </p:grpSpPr>
            <p:sp>
              <p:nvSpPr>
                <p:cNvPr id="104" name="Arc 57"/>
                <p:cNvSpPr>
                  <a:spLocks/>
                </p:cNvSpPr>
                <p:nvPr/>
              </p:nvSpPr>
              <p:spPr bwMode="auto">
                <a:xfrm flipH="1">
                  <a:off x="3259" y="10450"/>
                  <a:ext cx="1702" cy="117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5" name="Line 58"/>
                <p:cNvSpPr>
                  <a:spLocks noChangeShapeType="1"/>
                </p:cNvSpPr>
                <p:nvPr/>
              </p:nvSpPr>
              <p:spPr bwMode="auto">
                <a:xfrm flipV="1">
                  <a:off x="2997" y="10188"/>
                  <a:ext cx="1571" cy="117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6" name="Line 59"/>
                <p:cNvSpPr>
                  <a:spLocks noChangeShapeType="1"/>
                </p:cNvSpPr>
                <p:nvPr/>
              </p:nvSpPr>
              <p:spPr bwMode="auto">
                <a:xfrm>
                  <a:off x="2997" y="11366"/>
                  <a:ext cx="157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7" name="Line 60"/>
                <p:cNvSpPr>
                  <a:spLocks noChangeShapeType="1"/>
                </p:cNvSpPr>
                <p:nvPr/>
              </p:nvSpPr>
              <p:spPr bwMode="auto">
                <a:xfrm>
                  <a:off x="4568" y="10188"/>
                  <a:ext cx="0" cy="117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8" name="Text Box 61"/>
                <p:cNvSpPr txBox="1">
                  <a:spLocks noChangeArrowheads="1"/>
                </p:cNvSpPr>
                <p:nvPr/>
              </p:nvSpPr>
              <p:spPr bwMode="auto">
                <a:xfrm>
                  <a:off x="2866" y="10188"/>
                  <a:ext cx="262" cy="39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nl-NL" sz="1400" b="0" i="1" u="none" strike="noStrike" cap="none" normalizeH="0" baseline="0" dirty="0">
                      <a:ln>
                        <a:noFill/>
                      </a:ln>
                      <a:solidFill>
                        <a:schemeClr val="tx1"/>
                      </a:solidFill>
                      <a:effectLst/>
                      <a:latin typeface="Calibri" pitchFamily="34" charset="0"/>
                      <a:cs typeface="Arial" pitchFamily="34" charset="0"/>
                    </a:rPr>
                    <a:t>V</a:t>
                  </a:r>
                  <a:endParaRPr kumimoji="0" lang="nl-NL" sz="1800" b="0" i="0" u="none" strike="noStrike" cap="none" normalizeH="0" baseline="0" dirty="0">
                    <a:ln>
                      <a:noFill/>
                    </a:ln>
                    <a:solidFill>
                      <a:schemeClr val="tx1"/>
                    </a:solidFill>
                    <a:effectLst/>
                    <a:latin typeface="Arial" pitchFamily="34" charset="0"/>
                    <a:cs typeface="Arial" pitchFamily="34" charset="0"/>
                  </a:endParaRPr>
                </a:p>
              </p:txBody>
            </p:sp>
            <p:sp>
              <p:nvSpPr>
                <p:cNvPr id="109" name="Text Box 62"/>
                <p:cNvSpPr txBox="1">
                  <a:spLocks noChangeArrowheads="1"/>
                </p:cNvSpPr>
                <p:nvPr/>
              </p:nvSpPr>
              <p:spPr bwMode="auto">
                <a:xfrm>
                  <a:off x="4961" y="11497"/>
                  <a:ext cx="522" cy="39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nl-NL" sz="1400" b="0" i="1" u="none" strike="noStrike" cap="none" normalizeH="0" baseline="0">
                      <a:ln>
                        <a:noFill/>
                      </a:ln>
                      <a:solidFill>
                        <a:schemeClr val="tx1"/>
                      </a:solidFill>
                      <a:effectLst/>
                      <a:latin typeface="Calibri" pitchFamily="34" charset="0"/>
                      <a:cs typeface="Arial" pitchFamily="34" charset="0"/>
                    </a:rPr>
                    <a:t>x</a:t>
                  </a:r>
                  <a:endParaRPr kumimoji="0" lang="nl-NL" sz="1800" b="0" i="0" u="none" strike="noStrike" cap="none" normalizeH="0" baseline="0">
                    <a:ln>
                      <a:noFill/>
                    </a:ln>
                    <a:solidFill>
                      <a:schemeClr val="tx1"/>
                    </a:solidFill>
                    <a:effectLst/>
                    <a:latin typeface="Arial" pitchFamily="34" charset="0"/>
                    <a:cs typeface="Arial" pitchFamily="34" charset="0"/>
                  </a:endParaRPr>
                </a:p>
              </p:txBody>
            </p:sp>
          </p:grpSp>
          <p:grpSp>
            <p:nvGrpSpPr>
              <p:cNvPr id="101" name="Group 63"/>
              <p:cNvGrpSpPr>
                <a:grpSpLocks/>
              </p:cNvGrpSpPr>
              <p:nvPr/>
            </p:nvGrpSpPr>
            <p:grpSpPr bwMode="auto">
              <a:xfrm>
                <a:off x="1692" y="13680"/>
                <a:ext cx="2701" cy="1980"/>
                <a:chOff x="2997" y="10319"/>
                <a:chExt cx="1964" cy="1440"/>
              </a:xfrm>
            </p:grpSpPr>
            <p:sp>
              <p:nvSpPr>
                <p:cNvPr id="102" name="Line 64"/>
                <p:cNvSpPr>
                  <a:spLocks noChangeShapeType="1"/>
                </p:cNvSpPr>
                <p:nvPr/>
              </p:nvSpPr>
              <p:spPr bwMode="auto">
                <a:xfrm>
                  <a:off x="3259" y="10319"/>
                  <a:ext cx="0" cy="144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3" name="Line 65"/>
                <p:cNvSpPr>
                  <a:spLocks noChangeShapeType="1"/>
                </p:cNvSpPr>
                <p:nvPr/>
              </p:nvSpPr>
              <p:spPr bwMode="auto">
                <a:xfrm>
                  <a:off x="2997" y="11628"/>
                  <a:ext cx="196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grpSp>
        </p:grpSp>
        <p:grpSp>
          <p:nvGrpSpPr>
            <p:cNvPr id="50" name="Group 66"/>
            <p:cNvGrpSpPr>
              <a:grpSpLocks/>
            </p:cNvGrpSpPr>
            <p:nvPr/>
          </p:nvGrpSpPr>
          <p:grpSpPr bwMode="auto">
            <a:xfrm>
              <a:off x="8232" y="11038"/>
              <a:ext cx="1753" cy="1176"/>
              <a:chOff x="8232" y="11886"/>
              <a:chExt cx="1753" cy="1176"/>
            </a:xfrm>
          </p:grpSpPr>
          <p:grpSp>
            <p:nvGrpSpPr>
              <p:cNvPr id="51" name="Group 67"/>
              <p:cNvGrpSpPr>
                <a:grpSpLocks/>
              </p:cNvGrpSpPr>
              <p:nvPr/>
            </p:nvGrpSpPr>
            <p:grpSpPr bwMode="auto">
              <a:xfrm>
                <a:off x="8352" y="11886"/>
                <a:ext cx="1486" cy="1176"/>
                <a:chOff x="8352" y="11772"/>
                <a:chExt cx="1486" cy="1246"/>
              </a:xfrm>
            </p:grpSpPr>
            <p:sp>
              <p:nvSpPr>
                <p:cNvPr id="96" name="AutoShape 68"/>
                <p:cNvSpPr>
                  <a:spLocks noChangeArrowheads="1"/>
                </p:cNvSpPr>
                <p:nvPr/>
              </p:nvSpPr>
              <p:spPr bwMode="auto">
                <a:xfrm>
                  <a:off x="8532" y="11772"/>
                  <a:ext cx="1306" cy="137"/>
                </a:xfrm>
                <a:prstGeom prst="rightArrow">
                  <a:avLst>
                    <a:gd name="adj1" fmla="val 50000"/>
                    <a:gd name="adj2" fmla="val 250000"/>
                  </a:avLst>
                </a:prstGeom>
                <a:solidFill>
                  <a:srgbClr val="00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97" name="AutoShape 69"/>
                <p:cNvSpPr>
                  <a:spLocks noChangeArrowheads="1"/>
                </p:cNvSpPr>
                <p:nvPr/>
              </p:nvSpPr>
              <p:spPr bwMode="auto">
                <a:xfrm rot="5400000">
                  <a:off x="7845" y="12387"/>
                  <a:ext cx="1138" cy="124"/>
                </a:xfrm>
                <a:prstGeom prst="rightArrow">
                  <a:avLst>
                    <a:gd name="adj1" fmla="val 50000"/>
                    <a:gd name="adj2" fmla="val 250000"/>
                  </a:avLst>
                </a:prstGeom>
                <a:solidFill>
                  <a:srgbClr val="00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98" name="Line 70"/>
                <p:cNvSpPr>
                  <a:spLocks noChangeShapeType="1"/>
                </p:cNvSpPr>
                <p:nvPr/>
              </p:nvSpPr>
              <p:spPr bwMode="auto">
                <a:xfrm>
                  <a:off x="8454" y="13018"/>
                  <a:ext cx="1384" cy="0"/>
                </a:xfrm>
                <a:prstGeom prst="line">
                  <a:avLst/>
                </a:prstGeom>
                <a:noFill/>
                <a:ln w="9525" cap="rnd">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99" name="Line 71"/>
                <p:cNvSpPr>
                  <a:spLocks noChangeShapeType="1"/>
                </p:cNvSpPr>
                <p:nvPr/>
              </p:nvSpPr>
              <p:spPr bwMode="auto">
                <a:xfrm>
                  <a:off x="9813" y="11880"/>
                  <a:ext cx="25" cy="1078"/>
                </a:xfrm>
                <a:prstGeom prst="line">
                  <a:avLst/>
                </a:prstGeom>
                <a:noFill/>
                <a:ln w="9525">
                  <a:solidFill>
                    <a:srgbClr val="000000"/>
                  </a:solidFill>
                  <a:prstDash val="sys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grpSp>
          <p:sp>
            <p:nvSpPr>
              <p:cNvPr id="52" name="AutoShape 72"/>
              <p:cNvSpPr>
                <a:spLocks noChangeArrowheads="1"/>
              </p:cNvSpPr>
              <p:nvPr/>
            </p:nvSpPr>
            <p:spPr bwMode="auto">
              <a:xfrm rot="2315457">
                <a:off x="8232" y="12416"/>
                <a:ext cx="1753" cy="99"/>
              </a:xfrm>
              <a:prstGeom prst="rightArrow">
                <a:avLst>
                  <a:gd name="adj1" fmla="val 50000"/>
                  <a:gd name="adj2" fmla="val 350000"/>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nl-NL"/>
              </a:p>
            </p:txBody>
          </p:sp>
        </p:grpSp>
      </p:grpSp>
      <p:graphicFrame>
        <p:nvGraphicFramePr>
          <p:cNvPr id="117" name="Object 116"/>
          <p:cNvGraphicFramePr>
            <a:graphicFrameLocks noChangeAspect="1"/>
          </p:cNvGraphicFramePr>
          <p:nvPr>
            <p:extLst>
              <p:ext uri="{D42A27DB-BD31-4B8C-83A1-F6EECF244321}">
                <p14:modId xmlns:p14="http://schemas.microsoft.com/office/powerpoint/2010/main" val="2895955572"/>
              </p:ext>
            </p:extLst>
          </p:nvPr>
        </p:nvGraphicFramePr>
        <p:xfrm>
          <a:off x="1350478" y="1662078"/>
          <a:ext cx="3747940" cy="706601"/>
        </p:xfrm>
        <a:graphic>
          <a:graphicData uri="http://schemas.openxmlformats.org/presentationml/2006/ole">
            <mc:AlternateContent xmlns:mc="http://schemas.openxmlformats.org/markup-compatibility/2006">
              <mc:Choice xmlns:v="urn:schemas-microsoft-com:vml" Requires="v">
                <p:oleObj spid="_x0000_s9433" name="Vergelijking" r:id="rId3" imgW="2273300" imgH="431800" progId="Equation.3">
                  <p:embed/>
                </p:oleObj>
              </mc:Choice>
              <mc:Fallback>
                <p:oleObj name="Vergelijking" r:id="rId3" imgW="2273300" imgH="431800" progId="Equation.3">
                  <p:embed/>
                  <p:pic>
                    <p:nvPicPr>
                      <p:cNvPr id="117" name="Object 1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0478" y="1662078"/>
                        <a:ext cx="3747940" cy="706601"/>
                      </a:xfrm>
                      <a:prstGeom prst="rect">
                        <a:avLst/>
                      </a:prstGeom>
                      <a:noFill/>
                      <a:ln>
                        <a:noFill/>
                      </a:ln>
                    </p:spPr>
                  </p:pic>
                </p:oleObj>
              </mc:Fallback>
            </mc:AlternateContent>
          </a:graphicData>
        </a:graphic>
      </p:graphicFrame>
      <p:graphicFrame>
        <p:nvGraphicFramePr>
          <p:cNvPr id="118" name="Object 117"/>
          <p:cNvGraphicFramePr>
            <a:graphicFrameLocks noChangeAspect="1"/>
          </p:cNvGraphicFramePr>
          <p:nvPr>
            <p:extLst>
              <p:ext uri="{D42A27DB-BD31-4B8C-83A1-F6EECF244321}">
                <p14:modId xmlns:p14="http://schemas.microsoft.com/office/powerpoint/2010/main" val="817341063"/>
              </p:ext>
            </p:extLst>
          </p:nvPr>
        </p:nvGraphicFramePr>
        <p:xfrm>
          <a:off x="2527637" y="2321182"/>
          <a:ext cx="1032469" cy="528541"/>
        </p:xfrm>
        <a:graphic>
          <a:graphicData uri="http://schemas.openxmlformats.org/presentationml/2006/ole">
            <mc:AlternateContent xmlns:mc="http://schemas.openxmlformats.org/markup-compatibility/2006">
              <mc:Choice xmlns:v="urn:schemas-microsoft-com:vml" Requires="v">
                <p:oleObj spid="_x0000_s9434" name="Vergelijking" r:id="rId5" imgW="761669" imgH="393529" progId="Equation.3">
                  <p:embed/>
                </p:oleObj>
              </mc:Choice>
              <mc:Fallback>
                <p:oleObj name="Vergelijking" r:id="rId5" imgW="761669" imgH="393529" progId="Equation.3">
                  <p:embed/>
                  <p:pic>
                    <p:nvPicPr>
                      <p:cNvPr id="118" name="Object 1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7637" y="2321182"/>
                        <a:ext cx="1032469" cy="528541"/>
                      </a:xfrm>
                      <a:prstGeom prst="rect">
                        <a:avLst/>
                      </a:prstGeom>
                      <a:noFill/>
                      <a:ln>
                        <a:noFill/>
                      </a:ln>
                    </p:spPr>
                  </p:pic>
                </p:oleObj>
              </mc:Fallback>
            </mc:AlternateContent>
          </a:graphicData>
        </a:graphic>
      </p:graphicFrame>
      <p:sp>
        <p:nvSpPr>
          <p:cNvPr id="119" name="Tekstvak 118"/>
          <p:cNvSpPr txBox="1"/>
          <p:nvPr/>
        </p:nvSpPr>
        <p:spPr>
          <a:xfrm>
            <a:off x="926333" y="1208083"/>
            <a:ext cx="3960440" cy="2031325"/>
          </a:xfrm>
          <a:prstGeom prst="rect">
            <a:avLst/>
          </a:prstGeom>
          <a:noFill/>
        </p:spPr>
        <p:txBody>
          <a:bodyPr wrap="square" rtlCol="0">
            <a:spAutoFit/>
          </a:bodyPr>
          <a:lstStyle/>
          <a:p>
            <a:r>
              <a:rPr lang="nl-NL" dirty="0">
                <a:solidFill>
                  <a:srgbClr val="7030A0"/>
                </a:solidFill>
              </a:rPr>
              <a:t>Je meet je de voltageverandering per cm</a:t>
            </a:r>
          </a:p>
          <a:p>
            <a:endParaRPr lang="nl-NL" dirty="0">
              <a:solidFill>
                <a:srgbClr val="7030A0"/>
              </a:solidFill>
            </a:endParaRPr>
          </a:p>
          <a:p>
            <a:endParaRPr lang="nl-NL" dirty="0">
              <a:solidFill>
                <a:srgbClr val="7030A0"/>
              </a:solidFill>
            </a:endParaRPr>
          </a:p>
          <a:p>
            <a:endParaRPr lang="nl-NL" dirty="0">
              <a:solidFill>
                <a:srgbClr val="7030A0"/>
              </a:solidFill>
            </a:endParaRPr>
          </a:p>
          <a:p>
            <a:endParaRPr lang="nl-NL" dirty="0">
              <a:solidFill>
                <a:srgbClr val="7030A0"/>
              </a:solidFill>
            </a:endParaRPr>
          </a:p>
          <a:p>
            <a:endParaRPr lang="nl-NL" dirty="0">
              <a:solidFill>
                <a:srgbClr val="7030A0"/>
              </a:solidFill>
            </a:endParaRPr>
          </a:p>
          <a:p>
            <a:r>
              <a:rPr lang="nl-NL" dirty="0">
                <a:solidFill>
                  <a:srgbClr val="7030A0"/>
                </a:solidFill>
              </a:rPr>
              <a:t>zodat de veldsterkte te berekenen is.</a:t>
            </a:r>
          </a:p>
        </p:txBody>
      </p:sp>
      <p:graphicFrame>
        <p:nvGraphicFramePr>
          <p:cNvPr id="121" name="Object 120"/>
          <p:cNvGraphicFramePr>
            <a:graphicFrameLocks noChangeAspect="1"/>
          </p:cNvGraphicFramePr>
          <p:nvPr>
            <p:extLst>
              <p:ext uri="{D42A27DB-BD31-4B8C-83A1-F6EECF244321}">
                <p14:modId xmlns:p14="http://schemas.microsoft.com/office/powerpoint/2010/main" val="689383282"/>
              </p:ext>
            </p:extLst>
          </p:nvPr>
        </p:nvGraphicFramePr>
        <p:xfrm>
          <a:off x="1177765" y="5517232"/>
          <a:ext cx="3457575" cy="935037"/>
        </p:xfrm>
        <a:graphic>
          <a:graphicData uri="http://schemas.openxmlformats.org/presentationml/2006/ole">
            <mc:AlternateContent xmlns:mc="http://schemas.openxmlformats.org/markup-compatibility/2006">
              <mc:Choice xmlns:v="urn:schemas-microsoft-com:vml" Requires="v">
                <p:oleObj spid="_x0000_s9435" name="Vergelijking" r:id="rId7" imgW="2450880" imgH="660240" progId="Equation.3">
                  <p:embed/>
                </p:oleObj>
              </mc:Choice>
              <mc:Fallback>
                <p:oleObj name="Vergelijking" r:id="rId7" imgW="2450880" imgH="660240" progId="Equation.3">
                  <p:embed/>
                  <p:pic>
                    <p:nvPicPr>
                      <p:cNvPr id="121" name="Object 120"/>
                      <p:cNvPicPr>
                        <a:picLocks noChangeAspect="1" noChangeArrowheads="1"/>
                      </p:cNvPicPr>
                      <p:nvPr/>
                    </p:nvPicPr>
                    <p:blipFill>
                      <a:blip r:embed="rId8"/>
                      <a:srcRect/>
                      <a:stretch>
                        <a:fillRect/>
                      </a:stretch>
                    </p:blipFill>
                    <p:spPr bwMode="auto">
                      <a:xfrm>
                        <a:off x="1177765" y="5517232"/>
                        <a:ext cx="3457575"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2" name="Object 121"/>
          <p:cNvGraphicFramePr>
            <a:graphicFrameLocks noChangeAspect="1"/>
          </p:cNvGraphicFramePr>
          <p:nvPr>
            <p:extLst>
              <p:ext uri="{D42A27DB-BD31-4B8C-83A1-F6EECF244321}">
                <p14:modId xmlns:p14="http://schemas.microsoft.com/office/powerpoint/2010/main" val="3076484412"/>
              </p:ext>
            </p:extLst>
          </p:nvPr>
        </p:nvGraphicFramePr>
        <p:xfrm>
          <a:off x="5048838" y="5474810"/>
          <a:ext cx="3690937" cy="1163949"/>
        </p:xfrm>
        <a:graphic>
          <a:graphicData uri="http://schemas.openxmlformats.org/presentationml/2006/ole">
            <mc:AlternateContent xmlns:mc="http://schemas.openxmlformats.org/markup-compatibility/2006">
              <mc:Choice xmlns:v="urn:schemas-microsoft-com:vml" Requires="v">
                <p:oleObj spid="_x0000_s9436" name="Vergelijking" r:id="rId9" imgW="2616120" imgH="660240" progId="Equation.3">
                  <p:embed/>
                </p:oleObj>
              </mc:Choice>
              <mc:Fallback>
                <p:oleObj name="Vergelijking" r:id="rId9" imgW="2616120" imgH="660240" progId="Equation.3">
                  <p:embed/>
                  <p:pic>
                    <p:nvPicPr>
                      <p:cNvPr id="122" name="Object 121"/>
                      <p:cNvPicPr>
                        <a:picLocks noChangeAspect="1" noChangeArrowheads="1"/>
                      </p:cNvPicPr>
                      <p:nvPr/>
                    </p:nvPicPr>
                    <p:blipFill>
                      <a:blip r:embed="rId10"/>
                      <a:srcRect/>
                      <a:stretch>
                        <a:fillRect/>
                      </a:stretch>
                    </p:blipFill>
                    <p:spPr bwMode="auto">
                      <a:xfrm>
                        <a:off x="5048838" y="5474810"/>
                        <a:ext cx="3690937" cy="1163949"/>
                      </a:xfrm>
                      <a:prstGeom prst="rect">
                        <a:avLst/>
                      </a:prstGeom>
                      <a:noFill/>
                      <a:ln>
                        <a:noFill/>
                      </a:ln>
                    </p:spPr>
                  </p:pic>
                </p:oleObj>
              </mc:Fallback>
            </mc:AlternateContent>
          </a:graphicData>
        </a:graphic>
      </p:graphicFrame>
      <p:graphicFrame>
        <p:nvGraphicFramePr>
          <p:cNvPr id="123" name="Object 122"/>
          <p:cNvGraphicFramePr>
            <a:graphicFrameLocks noChangeAspect="1"/>
          </p:cNvGraphicFramePr>
          <p:nvPr>
            <p:extLst>
              <p:ext uri="{D42A27DB-BD31-4B8C-83A1-F6EECF244321}">
                <p14:modId xmlns:p14="http://schemas.microsoft.com/office/powerpoint/2010/main" val="3299703481"/>
              </p:ext>
            </p:extLst>
          </p:nvPr>
        </p:nvGraphicFramePr>
        <p:xfrm>
          <a:off x="2622550" y="6237288"/>
          <a:ext cx="3938588" cy="431800"/>
        </p:xfrm>
        <a:graphic>
          <a:graphicData uri="http://schemas.openxmlformats.org/presentationml/2006/ole">
            <mc:AlternateContent xmlns:mc="http://schemas.openxmlformats.org/markup-compatibility/2006">
              <mc:Choice xmlns:v="urn:schemas-microsoft-com:vml" Requires="v">
                <p:oleObj spid="_x0000_s9437" name="Vergelijking" r:id="rId11" imgW="2781000" imgH="304560" progId="Equation.3">
                  <p:embed/>
                </p:oleObj>
              </mc:Choice>
              <mc:Fallback>
                <p:oleObj name="Vergelijking" r:id="rId11" imgW="2781000" imgH="304560" progId="Equation.3">
                  <p:embed/>
                  <p:pic>
                    <p:nvPicPr>
                      <p:cNvPr id="123" name="Object 122"/>
                      <p:cNvPicPr>
                        <a:picLocks noChangeAspect="1" noChangeArrowheads="1"/>
                      </p:cNvPicPr>
                      <p:nvPr/>
                    </p:nvPicPr>
                    <p:blipFill>
                      <a:blip r:embed="rId12"/>
                      <a:srcRect/>
                      <a:stretch>
                        <a:fillRect/>
                      </a:stretch>
                    </p:blipFill>
                    <p:spPr bwMode="auto">
                      <a:xfrm>
                        <a:off x="2622550" y="6237288"/>
                        <a:ext cx="39385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0" name="AutoShape 72"/>
          <p:cNvSpPr>
            <a:spLocks noChangeArrowheads="1"/>
          </p:cNvSpPr>
          <p:nvPr/>
        </p:nvSpPr>
        <p:spPr bwMode="auto">
          <a:xfrm rot="2315457">
            <a:off x="7296615" y="2270580"/>
            <a:ext cx="1113155" cy="62818"/>
          </a:xfrm>
          <a:prstGeom prst="rightArrow">
            <a:avLst>
              <a:gd name="adj1" fmla="val 50000"/>
              <a:gd name="adj2" fmla="val 350000"/>
            </a:avLst>
          </a:prstGeom>
          <a:solidFill>
            <a:schemeClr val="tx1"/>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 name="Rechthoek 2"/>
          <p:cNvSpPr/>
          <p:nvPr/>
        </p:nvSpPr>
        <p:spPr>
          <a:xfrm>
            <a:off x="6564886" y="3710003"/>
            <a:ext cx="1517373" cy="1326821"/>
          </a:xfrm>
          <a:prstGeom prst="rect">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 name="Groep 1"/>
          <p:cNvGrpSpPr/>
          <p:nvPr/>
        </p:nvGrpSpPr>
        <p:grpSpPr>
          <a:xfrm>
            <a:off x="6881647" y="3934917"/>
            <a:ext cx="1113155" cy="746207"/>
            <a:chOff x="9782100" y="3956945"/>
            <a:chExt cx="1113155" cy="746207"/>
          </a:xfrm>
        </p:grpSpPr>
        <p:sp>
          <p:nvSpPr>
            <p:cNvPr id="124" name="AutoShape 68"/>
            <p:cNvSpPr>
              <a:spLocks noChangeArrowheads="1"/>
            </p:cNvSpPr>
            <p:nvPr/>
          </p:nvSpPr>
          <p:spPr bwMode="auto">
            <a:xfrm>
              <a:off x="9972600" y="3956945"/>
              <a:ext cx="829310" cy="82047"/>
            </a:xfrm>
            <a:prstGeom prst="rightArrow">
              <a:avLst>
                <a:gd name="adj1" fmla="val 50000"/>
                <a:gd name="adj2" fmla="val 250000"/>
              </a:avLst>
            </a:prstGeom>
            <a:solidFill>
              <a:srgbClr val="00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25" name="AutoShape 69"/>
            <p:cNvSpPr>
              <a:spLocks noChangeArrowheads="1"/>
            </p:cNvSpPr>
            <p:nvPr/>
          </p:nvSpPr>
          <p:spPr bwMode="auto">
            <a:xfrm rot="5400000">
              <a:off x="9556906" y="4323018"/>
              <a:ext cx="681528" cy="78740"/>
            </a:xfrm>
            <a:prstGeom prst="rightArrow">
              <a:avLst>
                <a:gd name="adj1" fmla="val 50000"/>
                <a:gd name="adj2" fmla="val 250000"/>
              </a:avLst>
            </a:prstGeom>
            <a:solidFill>
              <a:srgbClr val="00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26" name="Line 70"/>
            <p:cNvSpPr>
              <a:spLocks noChangeShapeType="1"/>
            </p:cNvSpPr>
            <p:nvPr/>
          </p:nvSpPr>
          <p:spPr bwMode="auto">
            <a:xfrm>
              <a:off x="9923070" y="4703152"/>
              <a:ext cx="878840" cy="0"/>
            </a:xfrm>
            <a:prstGeom prst="line">
              <a:avLst/>
            </a:prstGeom>
            <a:noFill/>
            <a:ln w="9525" cap="rnd">
              <a:solidFill>
                <a:srgbClr val="000000"/>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7" name="Line 71"/>
            <p:cNvSpPr>
              <a:spLocks noChangeShapeType="1"/>
            </p:cNvSpPr>
            <p:nvPr/>
          </p:nvSpPr>
          <p:spPr bwMode="auto">
            <a:xfrm>
              <a:off x="10786035" y="4021624"/>
              <a:ext cx="15875" cy="645595"/>
            </a:xfrm>
            <a:prstGeom prst="line">
              <a:avLst/>
            </a:prstGeom>
            <a:noFill/>
            <a:ln w="9525">
              <a:solidFill>
                <a:srgbClr val="000000"/>
              </a:solidFill>
              <a:prstDash val="sys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8" name="AutoShape 72"/>
            <p:cNvSpPr>
              <a:spLocks noChangeArrowheads="1"/>
            </p:cNvSpPr>
            <p:nvPr/>
          </p:nvSpPr>
          <p:spPr bwMode="auto">
            <a:xfrm rot="2315457">
              <a:off x="9782100" y="4293246"/>
              <a:ext cx="1113155" cy="62818"/>
            </a:xfrm>
            <a:prstGeom prst="rightArrow">
              <a:avLst>
                <a:gd name="adj1" fmla="val 50000"/>
                <a:gd name="adj2" fmla="val 350000"/>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nl-NL"/>
            </a:p>
          </p:txBody>
        </p:sp>
      </p:grpSp>
    </p:spTree>
    <p:extLst>
      <p:ext uri="{BB962C8B-B14F-4D97-AF65-F5344CB8AC3E}">
        <p14:creationId xmlns:p14="http://schemas.microsoft.com/office/powerpoint/2010/main" val="156226768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p:txBody>
          <a:bodyPr/>
          <a:lstStyle/>
          <a:p>
            <a:pPr eaLnBrk="1" hangingPunct="1"/>
            <a:endParaRPr lang="nl-NL"/>
          </a:p>
        </p:txBody>
      </p:sp>
      <p:sp>
        <p:nvSpPr>
          <p:cNvPr id="26627" name="Rectangle 3"/>
          <p:cNvSpPr>
            <a:spLocks noGrp="1" noChangeArrowheads="1"/>
          </p:cNvSpPr>
          <p:nvPr>
            <p:ph type="subTitle" idx="1"/>
          </p:nvPr>
        </p:nvSpPr>
        <p:spPr/>
        <p:txBody>
          <a:bodyPr/>
          <a:lstStyle/>
          <a:p>
            <a:pPr eaLnBrk="1" hangingPunct="1"/>
            <a:endParaRPr lang="nl-NL"/>
          </a:p>
        </p:txBody>
      </p:sp>
      <p:sp>
        <p:nvSpPr>
          <p:cNvPr id="26628" name="Rectangle 4"/>
          <p:cNvSpPr>
            <a:spLocks noChangeArrowheads="1"/>
          </p:cNvSpPr>
          <p:nvPr/>
        </p:nvSpPr>
        <p:spPr bwMode="auto">
          <a:xfrm>
            <a:off x="11654" y="0"/>
            <a:ext cx="9144000" cy="6858000"/>
          </a:xfrm>
          <a:prstGeom prst="rect">
            <a:avLst/>
          </a:prstGeom>
          <a:solidFill>
            <a:srgbClr val="FFCCFF"/>
          </a:solidFill>
          <a:ln w="9525">
            <a:solidFill>
              <a:srgbClr val="FF99FF"/>
            </a:solidFill>
            <a:miter lim="800000"/>
            <a:headEnd/>
            <a:tailEnd/>
          </a:ln>
        </p:spPr>
        <p:txBody>
          <a:bodyPr wrap="none" anchor="ctr"/>
          <a:lstStyle/>
          <a:p>
            <a:endParaRPr lang="nl-NL"/>
          </a:p>
        </p:txBody>
      </p:sp>
      <p:sp>
        <p:nvSpPr>
          <p:cNvPr id="26629" name="Rectangle 5"/>
          <p:cNvSpPr>
            <a:spLocks noChangeArrowheads="1"/>
          </p:cNvSpPr>
          <p:nvPr/>
        </p:nvSpPr>
        <p:spPr bwMode="auto">
          <a:xfrm>
            <a:off x="0" y="0"/>
            <a:ext cx="467544" cy="6858000"/>
          </a:xfrm>
          <a:prstGeom prst="rect">
            <a:avLst/>
          </a:prstGeom>
          <a:solidFill>
            <a:srgbClr val="7030A0"/>
          </a:solidFill>
          <a:ln w="9525">
            <a:solidFill>
              <a:srgbClr val="7030A0"/>
            </a:solidFill>
            <a:miter lim="800000"/>
            <a:headEnd/>
            <a:tailEnd/>
          </a:ln>
        </p:spPr>
        <p:txBody>
          <a:bodyPr wrap="none" anchor="ctr"/>
          <a:lstStyle/>
          <a:p>
            <a:endParaRPr lang="nl-NL"/>
          </a:p>
        </p:txBody>
      </p:sp>
      <p:sp>
        <p:nvSpPr>
          <p:cNvPr id="26630" name="Rectangle 6"/>
          <p:cNvSpPr>
            <a:spLocks noChangeArrowheads="1"/>
          </p:cNvSpPr>
          <p:nvPr/>
        </p:nvSpPr>
        <p:spPr bwMode="auto">
          <a:xfrm>
            <a:off x="0" y="0"/>
            <a:ext cx="9144000" cy="1124744"/>
          </a:xfrm>
          <a:prstGeom prst="rect">
            <a:avLst/>
          </a:prstGeom>
          <a:solidFill>
            <a:srgbClr val="7030A0"/>
          </a:solidFill>
          <a:ln w="9525">
            <a:solidFill>
              <a:srgbClr val="7030A0"/>
            </a:solidFill>
            <a:miter lim="800000"/>
            <a:headEnd/>
            <a:tailEnd/>
          </a:ln>
        </p:spPr>
        <p:txBody>
          <a:bodyPr wrap="none" anchor="ctr"/>
          <a:lstStyle/>
          <a:p>
            <a:endParaRPr lang="nl-NL"/>
          </a:p>
        </p:txBody>
      </p:sp>
      <p:sp>
        <p:nvSpPr>
          <p:cNvPr id="13320" name="Text Box 8"/>
          <p:cNvSpPr txBox="1">
            <a:spLocks noChangeArrowheads="1"/>
          </p:cNvSpPr>
          <p:nvPr/>
        </p:nvSpPr>
        <p:spPr bwMode="auto">
          <a:xfrm>
            <a:off x="1116013" y="260350"/>
            <a:ext cx="7812087"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eaLnBrk="1" hangingPunct="1">
              <a:spcBef>
                <a:spcPct val="50000"/>
              </a:spcBef>
              <a:defRPr/>
            </a:pPr>
            <a:r>
              <a:rPr lang="nl-NL" sz="3200" b="1" cap="all" dirty="0">
                <a:latin typeface="Comic Sans MS" pitchFamily="66" charset="0"/>
              </a:rPr>
              <a:t>PRACTIKUM ELEKTRISCH VELD II</a:t>
            </a:r>
          </a:p>
        </p:txBody>
      </p:sp>
      <p:grpSp>
        <p:nvGrpSpPr>
          <p:cNvPr id="2" name="Group 2"/>
          <p:cNvGrpSpPr>
            <a:grpSpLocks/>
          </p:cNvGrpSpPr>
          <p:nvPr/>
        </p:nvGrpSpPr>
        <p:grpSpPr bwMode="auto">
          <a:xfrm>
            <a:off x="603476" y="1217813"/>
            <a:ext cx="1924050" cy="2833687"/>
            <a:chOff x="2061" y="2524"/>
            <a:chExt cx="3240" cy="5400"/>
          </a:xfrm>
        </p:grpSpPr>
        <p:sp>
          <p:nvSpPr>
            <p:cNvPr id="3" name="Rectangle 3"/>
            <p:cNvSpPr>
              <a:spLocks noChangeArrowheads="1"/>
            </p:cNvSpPr>
            <p:nvPr/>
          </p:nvSpPr>
          <p:spPr bwMode="auto">
            <a:xfrm>
              <a:off x="2061" y="2524"/>
              <a:ext cx="3240" cy="54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4" name="Rectangle 4"/>
            <p:cNvSpPr>
              <a:spLocks noChangeArrowheads="1"/>
            </p:cNvSpPr>
            <p:nvPr/>
          </p:nvSpPr>
          <p:spPr bwMode="auto">
            <a:xfrm>
              <a:off x="3141" y="7024"/>
              <a:ext cx="1080" cy="180"/>
            </a:xfrm>
            <a:prstGeom prst="rect">
              <a:avLst/>
            </a:prstGeom>
            <a:solidFill>
              <a:srgbClr val="00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5" name="Rectangle 5"/>
            <p:cNvSpPr>
              <a:spLocks noChangeArrowheads="1"/>
            </p:cNvSpPr>
            <p:nvPr/>
          </p:nvSpPr>
          <p:spPr bwMode="auto">
            <a:xfrm>
              <a:off x="3141" y="3424"/>
              <a:ext cx="1080" cy="180"/>
            </a:xfrm>
            <a:prstGeom prst="rect">
              <a:avLst/>
            </a:prstGeom>
            <a:solidFill>
              <a:srgbClr val="00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nl-NL"/>
            </a:p>
          </p:txBody>
        </p:sp>
      </p:grpSp>
      <p:grpSp>
        <p:nvGrpSpPr>
          <p:cNvPr id="6" name="Group 6"/>
          <p:cNvGrpSpPr>
            <a:grpSpLocks/>
          </p:cNvGrpSpPr>
          <p:nvPr/>
        </p:nvGrpSpPr>
        <p:grpSpPr bwMode="auto">
          <a:xfrm>
            <a:off x="2602207" y="1216666"/>
            <a:ext cx="1924050" cy="2833687"/>
            <a:chOff x="2061" y="9364"/>
            <a:chExt cx="3240" cy="5400"/>
          </a:xfrm>
        </p:grpSpPr>
        <p:sp>
          <p:nvSpPr>
            <p:cNvPr id="7" name="Rectangle 7"/>
            <p:cNvSpPr>
              <a:spLocks noChangeArrowheads="1"/>
            </p:cNvSpPr>
            <p:nvPr/>
          </p:nvSpPr>
          <p:spPr bwMode="auto">
            <a:xfrm>
              <a:off x="2061" y="9364"/>
              <a:ext cx="3240" cy="54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8" name="Oval 8"/>
            <p:cNvSpPr>
              <a:spLocks noChangeArrowheads="1"/>
            </p:cNvSpPr>
            <p:nvPr/>
          </p:nvSpPr>
          <p:spPr bwMode="auto">
            <a:xfrm>
              <a:off x="3501" y="10264"/>
              <a:ext cx="360" cy="36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9" name="Oval 9"/>
            <p:cNvSpPr>
              <a:spLocks noChangeArrowheads="1"/>
            </p:cNvSpPr>
            <p:nvPr/>
          </p:nvSpPr>
          <p:spPr bwMode="auto">
            <a:xfrm>
              <a:off x="3501" y="13684"/>
              <a:ext cx="360" cy="36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nl-NL"/>
            </a:p>
          </p:txBody>
        </p:sp>
      </p:grpSp>
      <p:grpSp>
        <p:nvGrpSpPr>
          <p:cNvPr id="11" name="Group 11"/>
          <p:cNvGrpSpPr>
            <a:grpSpLocks/>
          </p:cNvGrpSpPr>
          <p:nvPr/>
        </p:nvGrpSpPr>
        <p:grpSpPr bwMode="auto">
          <a:xfrm>
            <a:off x="4617266" y="1216666"/>
            <a:ext cx="1924050" cy="2833687"/>
            <a:chOff x="4932" y="5738"/>
            <a:chExt cx="3030" cy="4463"/>
          </a:xfrm>
        </p:grpSpPr>
        <p:sp>
          <p:nvSpPr>
            <p:cNvPr id="57" name="Rectangle 12"/>
            <p:cNvSpPr>
              <a:spLocks noChangeArrowheads="1"/>
            </p:cNvSpPr>
            <p:nvPr/>
          </p:nvSpPr>
          <p:spPr bwMode="auto">
            <a:xfrm>
              <a:off x="4932" y="5738"/>
              <a:ext cx="3030" cy="446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nl-NL"/>
            </a:p>
          </p:txBody>
        </p:sp>
        <p:grpSp>
          <p:nvGrpSpPr>
            <p:cNvPr id="58" name="Group 13"/>
            <p:cNvGrpSpPr>
              <a:grpSpLocks/>
            </p:cNvGrpSpPr>
            <p:nvPr/>
          </p:nvGrpSpPr>
          <p:grpSpPr bwMode="auto">
            <a:xfrm>
              <a:off x="6012" y="6458"/>
              <a:ext cx="1010" cy="3209"/>
              <a:chOff x="6012" y="6458"/>
              <a:chExt cx="1010" cy="3209"/>
            </a:xfrm>
          </p:grpSpPr>
          <p:sp>
            <p:nvSpPr>
              <p:cNvPr id="59" name="Rectangle 14"/>
              <p:cNvSpPr>
                <a:spLocks noChangeArrowheads="1"/>
              </p:cNvSpPr>
              <p:nvPr/>
            </p:nvSpPr>
            <p:spPr bwMode="auto">
              <a:xfrm>
                <a:off x="6012" y="9518"/>
                <a:ext cx="1010" cy="149"/>
              </a:xfrm>
              <a:prstGeom prst="rect">
                <a:avLst/>
              </a:prstGeom>
              <a:solidFill>
                <a:srgbClr val="00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60" name="Oval 15"/>
              <p:cNvSpPr>
                <a:spLocks noChangeArrowheads="1"/>
              </p:cNvSpPr>
              <p:nvPr/>
            </p:nvSpPr>
            <p:spPr bwMode="auto">
              <a:xfrm>
                <a:off x="6192" y="6458"/>
                <a:ext cx="336" cy="298"/>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61" name="AutoShape 16"/>
              <p:cNvSpPr>
                <a:spLocks noChangeArrowheads="1"/>
              </p:cNvSpPr>
              <p:nvPr/>
            </p:nvSpPr>
            <p:spPr bwMode="auto">
              <a:xfrm>
                <a:off x="6372" y="8798"/>
                <a:ext cx="180" cy="720"/>
              </a:xfrm>
              <a:prstGeom prst="triangle">
                <a:avLst>
                  <a:gd name="adj" fmla="val 50000"/>
                </a:avLst>
              </a:prstGeom>
              <a:solidFill>
                <a:srgbClr val="00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nl-NL"/>
              </a:p>
            </p:txBody>
          </p:sp>
        </p:grpSp>
      </p:grpSp>
      <p:sp>
        <p:nvSpPr>
          <p:cNvPr id="68" name="Rectangle 5"/>
          <p:cNvSpPr>
            <a:spLocks noChangeArrowheads="1"/>
          </p:cNvSpPr>
          <p:nvPr/>
        </p:nvSpPr>
        <p:spPr bwMode="auto">
          <a:xfrm>
            <a:off x="8676456" y="0"/>
            <a:ext cx="467544" cy="6858000"/>
          </a:xfrm>
          <a:prstGeom prst="rect">
            <a:avLst/>
          </a:prstGeom>
          <a:solidFill>
            <a:srgbClr val="7030A0"/>
          </a:solidFill>
          <a:ln w="9525">
            <a:solidFill>
              <a:srgbClr val="7030A0"/>
            </a:solidFill>
            <a:miter lim="800000"/>
            <a:headEnd/>
            <a:tailEnd/>
          </a:ln>
        </p:spPr>
        <p:txBody>
          <a:bodyPr wrap="none" anchor="ctr"/>
          <a:lstStyle/>
          <a:p>
            <a:endParaRPr lang="nl-NL"/>
          </a:p>
        </p:txBody>
      </p:sp>
      <p:grpSp>
        <p:nvGrpSpPr>
          <p:cNvPr id="62" name="Group 62"/>
          <p:cNvGrpSpPr>
            <a:grpSpLocks/>
          </p:cNvGrpSpPr>
          <p:nvPr/>
        </p:nvGrpSpPr>
        <p:grpSpPr bwMode="auto">
          <a:xfrm>
            <a:off x="6635239" y="1216666"/>
            <a:ext cx="1924050" cy="2833687"/>
            <a:chOff x="6381" y="9364"/>
            <a:chExt cx="3240" cy="5400"/>
          </a:xfrm>
        </p:grpSpPr>
        <p:sp>
          <p:nvSpPr>
            <p:cNvPr id="63" name="Rectangle 63"/>
            <p:cNvSpPr>
              <a:spLocks noChangeArrowheads="1"/>
            </p:cNvSpPr>
            <p:nvPr/>
          </p:nvSpPr>
          <p:spPr bwMode="auto">
            <a:xfrm>
              <a:off x="6381" y="9364"/>
              <a:ext cx="3240" cy="54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64" name="Rectangle 64"/>
            <p:cNvSpPr>
              <a:spLocks noChangeArrowheads="1"/>
            </p:cNvSpPr>
            <p:nvPr/>
          </p:nvSpPr>
          <p:spPr bwMode="auto">
            <a:xfrm>
              <a:off x="7461" y="13864"/>
              <a:ext cx="1080" cy="180"/>
            </a:xfrm>
            <a:prstGeom prst="rect">
              <a:avLst/>
            </a:prstGeom>
            <a:solidFill>
              <a:srgbClr val="00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65" name="Oval 65"/>
            <p:cNvSpPr>
              <a:spLocks noChangeArrowheads="1"/>
            </p:cNvSpPr>
            <p:nvPr/>
          </p:nvSpPr>
          <p:spPr bwMode="auto">
            <a:xfrm>
              <a:off x="7821" y="10264"/>
              <a:ext cx="360" cy="36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nl-NL"/>
            </a:p>
          </p:txBody>
        </p:sp>
      </p:grpSp>
      <p:sp>
        <p:nvSpPr>
          <p:cNvPr id="79" name="Boog 78"/>
          <p:cNvSpPr/>
          <p:nvPr/>
        </p:nvSpPr>
        <p:spPr>
          <a:xfrm flipH="1" flipV="1">
            <a:off x="755576" y="1584092"/>
            <a:ext cx="1584176" cy="557864"/>
          </a:xfrm>
          <a:prstGeom prst="arc">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1" name="Boog 80"/>
          <p:cNvSpPr/>
          <p:nvPr/>
        </p:nvSpPr>
        <p:spPr>
          <a:xfrm flipH="1">
            <a:off x="811646" y="3164851"/>
            <a:ext cx="1584176" cy="557864"/>
          </a:xfrm>
          <a:prstGeom prst="arc">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1" name="Rectangle 6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graphicFrame>
        <p:nvGraphicFramePr>
          <p:cNvPr id="72" name="Object 71"/>
          <p:cNvGraphicFramePr>
            <a:graphicFrameLocks noChangeAspect="1"/>
          </p:cNvGraphicFramePr>
          <p:nvPr>
            <p:extLst>
              <p:ext uri="{D42A27DB-BD31-4B8C-83A1-F6EECF244321}">
                <p14:modId xmlns:p14="http://schemas.microsoft.com/office/powerpoint/2010/main" val="3076695659"/>
              </p:ext>
            </p:extLst>
          </p:nvPr>
        </p:nvGraphicFramePr>
        <p:xfrm>
          <a:off x="632428" y="4365104"/>
          <a:ext cx="3672408" cy="1224136"/>
        </p:xfrm>
        <a:graphic>
          <a:graphicData uri="http://schemas.openxmlformats.org/presentationml/2006/ole">
            <mc:AlternateContent xmlns:mc="http://schemas.openxmlformats.org/markup-compatibility/2006">
              <mc:Choice xmlns:v="urn:schemas-microsoft-com:vml" Requires="v">
                <p:oleObj spid="_x0000_s10328" name="Vergelijking" r:id="rId3" imgW="2603500" imgH="863600" progId="Equation.3">
                  <p:embed/>
                </p:oleObj>
              </mc:Choice>
              <mc:Fallback>
                <p:oleObj name="Vergelijking" r:id="rId3" imgW="2603500" imgH="863600" progId="Equation.3">
                  <p:embed/>
                  <p:pic>
                    <p:nvPicPr>
                      <p:cNvPr id="72" name="Object 7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28" y="4365104"/>
                        <a:ext cx="3672408" cy="1224136"/>
                      </a:xfrm>
                      <a:prstGeom prst="rect">
                        <a:avLst/>
                      </a:prstGeom>
                      <a:noFill/>
                    </p:spPr>
                  </p:pic>
                </p:oleObj>
              </mc:Fallback>
            </mc:AlternateContent>
          </a:graphicData>
        </a:graphic>
      </p:graphicFrame>
      <p:sp>
        <p:nvSpPr>
          <p:cNvPr id="73" name="Rectangle 6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graphicFrame>
        <p:nvGraphicFramePr>
          <p:cNvPr id="74" name="Object 73"/>
          <p:cNvGraphicFramePr>
            <a:graphicFrameLocks noChangeAspect="1"/>
          </p:cNvGraphicFramePr>
          <p:nvPr>
            <p:extLst>
              <p:ext uri="{D42A27DB-BD31-4B8C-83A1-F6EECF244321}">
                <p14:modId xmlns:p14="http://schemas.microsoft.com/office/powerpoint/2010/main" val="4154464824"/>
              </p:ext>
            </p:extLst>
          </p:nvPr>
        </p:nvGraphicFramePr>
        <p:xfrm>
          <a:off x="4516105" y="4725144"/>
          <a:ext cx="3739916" cy="432048"/>
        </p:xfrm>
        <a:graphic>
          <a:graphicData uri="http://schemas.openxmlformats.org/presentationml/2006/ole">
            <mc:AlternateContent xmlns:mc="http://schemas.openxmlformats.org/markup-compatibility/2006">
              <mc:Choice xmlns:v="urn:schemas-microsoft-com:vml" Requires="v">
                <p:oleObj spid="_x0000_s10329" name="Vergelijking" r:id="rId5" imgW="2641600" imgH="304800" progId="Equation.3">
                  <p:embed/>
                </p:oleObj>
              </mc:Choice>
              <mc:Fallback>
                <p:oleObj name="Vergelijking" r:id="rId5" imgW="2641600" imgH="304800" progId="Equation.3">
                  <p:embed/>
                  <p:pic>
                    <p:nvPicPr>
                      <p:cNvPr id="74" name="Object 7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6105" y="4725144"/>
                        <a:ext cx="3739916" cy="432048"/>
                      </a:xfrm>
                      <a:prstGeom prst="rect">
                        <a:avLst/>
                      </a:prstGeom>
                      <a:noFill/>
                    </p:spPr>
                  </p:pic>
                </p:oleObj>
              </mc:Fallback>
            </mc:AlternateContent>
          </a:graphicData>
        </a:graphic>
      </p:graphicFrame>
      <p:grpSp>
        <p:nvGrpSpPr>
          <p:cNvPr id="12" name="Groep 11">
            <a:extLst>
              <a:ext uri="{FF2B5EF4-FFF2-40B4-BE49-F238E27FC236}">
                <a16:creationId xmlns:a16="http://schemas.microsoft.com/office/drawing/2014/main" id="{AAC17F8D-5719-456B-8C2E-BE1813664101}"/>
              </a:ext>
            </a:extLst>
          </p:cNvPr>
          <p:cNvGrpSpPr/>
          <p:nvPr/>
        </p:nvGrpSpPr>
        <p:grpSpPr>
          <a:xfrm>
            <a:off x="667630" y="1584092"/>
            <a:ext cx="1728192" cy="2138623"/>
            <a:chOff x="667630" y="1584092"/>
            <a:chExt cx="1728192" cy="2138623"/>
          </a:xfrm>
        </p:grpSpPr>
        <p:cxnSp>
          <p:nvCxnSpPr>
            <p:cNvPr id="67" name="Rechte verbindingslijn 66"/>
            <p:cNvCxnSpPr/>
            <p:nvPr/>
          </p:nvCxnSpPr>
          <p:spPr>
            <a:xfrm>
              <a:off x="667630" y="2634657"/>
              <a:ext cx="1728192"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8" name="Boog 77"/>
            <p:cNvSpPr/>
            <p:nvPr/>
          </p:nvSpPr>
          <p:spPr>
            <a:xfrm flipV="1">
              <a:off x="755576" y="1584092"/>
              <a:ext cx="1584176" cy="557864"/>
            </a:xfrm>
            <a:prstGeom prst="arc">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0" name="Boog 79"/>
            <p:cNvSpPr/>
            <p:nvPr/>
          </p:nvSpPr>
          <p:spPr>
            <a:xfrm>
              <a:off x="773591" y="3164851"/>
              <a:ext cx="1584176" cy="557864"/>
            </a:xfrm>
            <a:prstGeom prst="arc">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cxnSp>
          <p:nvCxnSpPr>
            <p:cNvPr id="76" name="Rechte verbindingslijn met pijl 75"/>
            <p:cNvCxnSpPr>
              <a:cxnSpLocks/>
            </p:cNvCxnSpPr>
            <p:nvPr/>
          </p:nvCxnSpPr>
          <p:spPr>
            <a:xfrm>
              <a:off x="755576" y="1908728"/>
              <a:ext cx="0" cy="60657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9" name="Rechte verbindingslijn met pijl 88"/>
            <p:cNvCxnSpPr>
              <a:cxnSpLocks/>
            </p:cNvCxnSpPr>
            <p:nvPr/>
          </p:nvCxnSpPr>
          <p:spPr>
            <a:xfrm rot="16200000">
              <a:off x="1060819" y="1601967"/>
              <a:ext cx="0" cy="60657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4" name="Rechte verbindingslijn met pijl 83"/>
            <p:cNvCxnSpPr>
              <a:cxnSpLocks/>
            </p:cNvCxnSpPr>
            <p:nvPr/>
          </p:nvCxnSpPr>
          <p:spPr>
            <a:xfrm>
              <a:off x="755576" y="1908728"/>
              <a:ext cx="590317" cy="59950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93" name="Rectangle 6"/>
          <p:cNvSpPr>
            <a:spLocks noChangeArrowheads="1"/>
          </p:cNvSpPr>
          <p:nvPr/>
        </p:nvSpPr>
        <p:spPr bwMode="auto">
          <a:xfrm>
            <a:off x="45266" y="5661248"/>
            <a:ext cx="9144000" cy="1196752"/>
          </a:xfrm>
          <a:prstGeom prst="rect">
            <a:avLst/>
          </a:prstGeom>
          <a:solidFill>
            <a:srgbClr val="7030A0"/>
          </a:solidFill>
          <a:ln w="9525">
            <a:solidFill>
              <a:srgbClr val="7030A0"/>
            </a:solidFill>
            <a:miter lim="800000"/>
            <a:headEnd/>
            <a:tailEnd/>
          </a:ln>
        </p:spPr>
        <p:txBody>
          <a:bodyPr wrap="none" anchor="ctr"/>
          <a:lstStyle/>
          <a:p>
            <a:endParaRPr lang="nl-NL"/>
          </a:p>
        </p:txBody>
      </p:sp>
      <p:sp>
        <p:nvSpPr>
          <p:cNvPr id="86" name="Tekstvak 85"/>
          <p:cNvSpPr txBox="1"/>
          <p:nvPr/>
        </p:nvSpPr>
        <p:spPr>
          <a:xfrm>
            <a:off x="667630" y="5936458"/>
            <a:ext cx="7720794" cy="707886"/>
          </a:xfrm>
          <a:prstGeom prst="rect">
            <a:avLst/>
          </a:prstGeom>
          <a:noFill/>
        </p:spPr>
        <p:txBody>
          <a:bodyPr wrap="square" rtlCol="0">
            <a:spAutoFit/>
          </a:bodyPr>
          <a:lstStyle/>
          <a:p>
            <a:r>
              <a:rPr lang="nl-NL" sz="2000" dirty="0">
                <a:solidFill>
                  <a:schemeClr val="bg1"/>
                </a:solidFill>
              </a:rPr>
              <a:t>Jij moet 2 dingen doen: 	</a:t>
            </a:r>
            <a:r>
              <a:rPr lang="nl-NL" sz="2000" dirty="0">
                <a:solidFill>
                  <a:schemeClr val="bg1"/>
                </a:solidFill>
                <a:sym typeface="Wingdings" pitchFamily="2" charset="2"/>
              </a:rPr>
              <a:t>	</a:t>
            </a:r>
            <a:r>
              <a:rPr lang="nl-NL" sz="2000" dirty="0">
                <a:solidFill>
                  <a:schemeClr val="bg1"/>
                </a:solidFill>
              </a:rPr>
              <a:t>equipotentiaallijnen tekenen (veld)</a:t>
            </a:r>
          </a:p>
          <a:p>
            <a:r>
              <a:rPr lang="nl-NL" sz="2000" dirty="0">
                <a:solidFill>
                  <a:schemeClr val="bg1"/>
                </a:solidFill>
              </a:rPr>
              <a:t>			</a:t>
            </a:r>
            <a:r>
              <a:rPr lang="nl-NL" sz="2000" dirty="0">
                <a:solidFill>
                  <a:schemeClr val="bg1"/>
                </a:solidFill>
                <a:sym typeface="Wingdings" pitchFamily="2" charset="2"/>
              </a:rPr>
              <a:t>	veldsterkte in 1 punt bepalen</a:t>
            </a:r>
            <a:endParaRPr lang="nl-NL" sz="2000" dirty="0">
              <a:solidFill>
                <a:schemeClr val="bg1"/>
              </a:solidFill>
            </a:endParaRPr>
          </a:p>
        </p:txBody>
      </p:sp>
    </p:spTree>
    <p:extLst>
      <p:ext uri="{BB962C8B-B14F-4D97-AF65-F5344CB8AC3E}">
        <p14:creationId xmlns:p14="http://schemas.microsoft.com/office/powerpoint/2010/main" val="318354875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10960</TotalTime>
  <Words>2162</Words>
  <Application>Microsoft Office PowerPoint</Application>
  <PresentationFormat>Diavoorstelling (4:3)</PresentationFormat>
  <Paragraphs>620</Paragraphs>
  <Slides>77</Slides>
  <Notes>0</Notes>
  <HiddenSlides>0</HiddenSlides>
  <MMClips>0</MMClips>
  <ScaleCrop>false</ScaleCrop>
  <HeadingPairs>
    <vt:vector size="8" baseType="variant">
      <vt:variant>
        <vt:lpstr>Gebruikte lettertypen</vt:lpstr>
      </vt:variant>
      <vt:variant>
        <vt:i4>8</vt:i4>
      </vt:variant>
      <vt:variant>
        <vt:lpstr>Thema</vt:lpstr>
      </vt:variant>
      <vt:variant>
        <vt:i4>1</vt:i4>
      </vt:variant>
      <vt:variant>
        <vt:lpstr>Ingesloten OLE-bronprogramma's</vt:lpstr>
      </vt:variant>
      <vt:variant>
        <vt:i4>1</vt:i4>
      </vt:variant>
      <vt:variant>
        <vt:lpstr>Diatitels</vt:lpstr>
      </vt:variant>
      <vt:variant>
        <vt:i4>77</vt:i4>
      </vt:variant>
    </vt:vector>
  </HeadingPairs>
  <TitlesOfParts>
    <vt:vector size="87" baseType="lpstr">
      <vt:lpstr>MS Mincho</vt:lpstr>
      <vt:lpstr>Arial</vt:lpstr>
      <vt:lpstr>Calibri</vt:lpstr>
      <vt:lpstr>Cambria Math</vt:lpstr>
      <vt:lpstr>Comic Sans MS</vt:lpstr>
      <vt:lpstr>Helvetica</vt:lpstr>
      <vt:lpstr>Times New Roman</vt:lpstr>
      <vt:lpstr>Wingdings</vt:lpstr>
      <vt:lpstr>Kantoorthema</vt:lpstr>
      <vt:lpstr>Vergelijking</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Bram Tenhaeff</dc:creator>
  <cp:lastModifiedBy>Bram Tenhaeff</cp:lastModifiedBy>
  <cp:revision>244</cp:revision>
  <dcterms:created xsi:type="dcterms:W3CDTF">2013-03-01T11:41:35Z</dcterms:created>
  <dcterms:modified xsi:type="dcterms:W3CDTF">2018-09-26T08:20:45Z</dcterms:modified>
</cp:coreProperties>
</file>