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2" r:id="rId5"/>
    <p:sldId id="263" r:id="rId6"/>
    <p:sldId id="258" r:id="rId7"/>
    <p:sldId id="266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0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10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57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283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51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20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38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35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34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80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81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C20B-1FEA-4316-B0FE-266E042AD39C}" type="datetimeFigureOut">
              <a:rPr lang="nl-NL" smtClean="0"/>
              <a:t>22-8-2013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9FA1-7F0D-4F33-89E1-F1BBB0B135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72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34718" y="0"/>
            <a:ext cx="1942422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9" b="13179"/>
          <a:stretch>
            <a:fillRect/>
          </a:stretch>
        </p:blipFill>
        <p:spPr bwMode="auto">
          <a:xfrm rot="10800000" flipV="1">
            <a:off x="2699792" y="1196752"/>
            <a:ext cx="39491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hthoek 6"/>
          <p:cNvSpPr/>
          <p:nvPr/>
        </p:nvSpPr>
        <p:spPr>
          <a:xfrm>
            <a:off x="7092280" y="8231"/>
            <a:ext cx="20517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115616" y="305988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solidFill>
                  <a:schemeClr val="bg1"/>
                </a:solidFill>
                <a:latin typeface="Comic Sans MS" pitchFamily="66" charset="0"/>
              </a:rPr>
              <a:t>EFFECTIVE TEACHING</a:t>
            </a:r>
            <a:endParaRPr lang="nl-NL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962073" y="6100799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  <a:latin typeface="Comic Sans MS" pitchFamily="66" charset="0"/>
              </a:rPr>
              <a:t>een nieuwe aanpak bij Natuurkunde op de HAVO</a:t>
            </a:r>
            <a:endParaRPr lang="nl-NL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23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34718" y="0"/>
            <a:ext cx="100631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475656" y="213655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solidFill>
                  <a:schemeClr val="bg1"/>
                </a:solidFill>
                <a:latin typeface="Comic Sans MS" pitchFamily="66" charset="0"/>
              </a:rPr>
              <a:t>TWEE DOCENTEN</a:t>
            </a:r>
            <a:endParaRPr lang="nl-NL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3" t="8725" r="43387" b="12473"/>
          <a:stretch/>
        </p:blipFill>
        <p:spPr>
          <a:xfrm>
            <a:off x="4694372" y="1397065"/>
            <a:ext cx="3242007" cy="3832133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8137682" y="0"/>
            <a:ext cx="1006318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4660511" y="5373216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Comic Sans MS" pitchFamily="66" charset="0"/>
              </a:rPr>
              <a:t>Bram Tenhaeff (BTn)</a:t>
            </a:r>
          </a:p>
          <a:p>
            <a:r>
              <a:rPr lang="nl-NL" sz="2000" dirty="0" smtClean="0">
                <a:latin typeface="Comic Sans MS" pitchFamily="66" charset="0"/>
              </a:rPr>
              <a:t>37 jaar voor de klas</a:t>
            </a:r>
          </a:p>
          <a:p>
            <a:r>
              <a:rPr lang="nl-NL" sz="2000" dirty="0" smtClean="0">
                <a:latin typeface="Comic Sans MS" pitchFamily="66" charset="0"/>
              </a:rPr>
              <a:t>Theoretische Natuurkunde</a:t>
            </a:r>
          </a:p>
          <a:p>
            <a:r>
              <a:rPr lang="nl-NL" sz="2000" dirty="0" smtClean="0">
                <a:latin typeface="Comic Sans MS" pitchFamily="66" charset="0"/>
              </a:rPr>
              <a:t>Filosofie en Geschiedenis</a:t>
            </a:r>
            <a:endParaRPr lang="nl-NL" sz="2000" dirty="0">
              <a:latin typeface="Comic Sans MS" pitchFamily="66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090504" y="5373216"/>
            <a:ext cx="34563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Comic Sans MS" pitchFamily="66" charset="0"/>
              </a:rPr>
              <a:t>Caroline Blaes (CBl)</a:t>
            </a:r>
          </a:p>
          <a:p>
            <a:r>
              <a:rPr lang="nl-NL" sz="2000" dirty="0" smtClean="0">
                <a:latin typeface="Comic Sans MS" pitchFamily="66" charset="0"/>
              </a:rPr>
              <a:t>5 jaar voor de klas</a:t>
            </a:r>
          </a:p>
          <a:p>
            <a:r>
              <a:rPr lang="nl-NL" sz="2000" dirty="0" smtClean="0">
                <a:latin typeface="Comic Sans MS" pitchFamily="66" charset="0"/>
              </a:rPr>
              <a:t>15 jaar onderzoeker KPN</a:t>
            </a:r>
          </a:p>
          <a:p>
            <a:r>
              <a:rPr lang="nl-NL" sz="2000" dirty="0" smtClean="0">
                <a:latin typeface="Comic Sans MS" pitchFamily="66" charset="0"/>
              </a:rPr>
              <a:t>Technische Natuurkunde</a:t>
            </a:r>
          </a:p>
          <a:p>
            <a:endParaRPr lang="nl-NL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1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137320" y="141647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solidFill>
                  <a:schemeClr val="bg1"/>
                </a:solidFill>
                <a:latin typeface="Comic Sans MS" pitchFamily="66" charset="0"/>
              </a:rPr>
              <a:t>ANALYSE</a:t>
            </a:r>
            <a:endParaRPr lang="nl-NL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945408" y="1025372"/>
            <a:ext cx="806783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Comic Sans MS" pitchFamily="66" charset="0"/>
              </a:rPr>
              <a:t>Doel: onderwijs op de HAVO verbeteren</a:t>
            </a:r>
          </a:p>
          <a:p>
            <a:r>
              <a:rPr lang="nl-NL" sz="2400" dirty="0" smtClean="0"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hoger rendement: 7 gemiddeld op het examen</a:t>
            </a:r>
          </a:p>
          <a:p>
            <a:endParaRPr lang="nl-NL" sz="1000" dirty="0">
              <a:latin typeface="Comic Sans MS" pitchFamily="66" charset="0"/>
            </a:endParaRPr>
          </a:p>
          <a:p>
            <a:pPr marL="457200" indent="-457200">
              <a:buAutoNum type="arabicParenBoth"/>
            </a:pPr>
            <a:r>
              <a:rPr lang="nl-NL" sz="2400" dirty="0" smtClean="0">
                <a:latin typeface="Comic Sans MS" pitchFamily="66" charset="0"/>
              </a:rPr>
              <a:t>Huiswerk meestal niet maken</a:t>
            </a:r>
          </a:p>
          <a:p>
            <a:pPr marL="457200" indent="-457200">
              <a:buAutoNum type="arabicParenBoth"/>
            </a:pPr>
            <a:r>
              <a:rPr lang="nl-NL" sz="2400" dirty="0" smtClean="0">
                <a:latin typeface="Comic Sans MS" pitchFamily="66" charset="0"/>
              </a:rPr>
              <a:t>Wat is goed onderwijs?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structureren</a:t>
            </a:r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 inslijpen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, disciplineren, 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motiveren</a:t>
            </a:r>
          </a:p>
          <a:p>
            <a:r>
              <a:rPr lang="nl-NL" sz="2400" dirty="0">
                <a:latin typeface="Comic Sans MS" pitchFamily="66" charset="0"/>
              </a:rPr>
              <a:t>	</a:t>
            </a:r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zelfstandig werken is heel vaak 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tijdverlies</a:t>
            </a:r>
            <a:endParaRPr lang="nl-NL" sz="24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nl-NL" sz="2400" dirty="0" smtClean="0">
                <a:latin typeface="Comic Sans MS" pitchFamily="66" charset="0"/>
              </a:rPr>
              <a:t>(3) Leefwereld moderne leerlingen niet schools</a:t>
            </a:r>
          </a:p>
          <a:p>
            <a:r>
              <a:rPr lang="nl-NL" sz="2400" dirty="0"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werken voor het grootkapitaal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gigantische invloed moderne media</a:t>
            </a:r>
          </a:p>
          <a:p>
            <a:endParaRPr lang="nl-NL" sz="10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nl-NL" sz="2400" dirty="0" smtClean="0">
                <a:latin typeface="Comic Sans MS" pitchFamily="66" charset="0"/>
              </a:rPr>
              <a:t>EFFECTIVE TEACHING</a:t>
            </a:r>
          </a:p>
          <a:p>
            <a:pPr marL="457200" indent="-457200">
              <a:buAutoNum type="arabicParenBoth"/>
            </a:pPr>
            <a:r>
              <a:rPr lang="nl-NL" sz="2400" dirty="0" smtClean="0">
                <a:latin typeface="Comic Sans MS" pitchFamily="66" charset="0"/>
              </a:rPr>
              <a:t>THEORIELES- WERKLES - WERKMIDDAG</a:t>
            </a:r>
          </a:p>
          <a:p>
            <a:pPr marL="457200" indent="-457200">
              <a:buFontTx/>
              <a:buAutoNum type="arabicParenBoth"/>
            </a:pPr>
            <a:r>
              <a:rPr lang="nl-NL" sz="2400" dirty="0" smtClean="0">
                <a:latin typeface="Comic Sans MS" pitchFamily="66" charset="0"/>
              </a:rPr>
              <a:t> Werk MOET af (belonen en straffen met tijd)</a:t>
            </a:r>
          </a:p>
          <a:p>
            <a:pPr marL="457200" indent="-457200">
              <a:buAutoNum type="arabicParenBoth"/>
            </a:pPr>
            <a:r>
              <a:rPr lang="nl-NL" sz="2400" dirty="0" smtClean="0">
                <a:latin typeface="Comic Sans MS" pitchFamily="66" charset="0"/>
              </a:rPr>
              <a:t> Goede gewoontes aanleren</a:t>
            </a:r>
          </a:p>
          <a:p>
            <a:r>
              <a:rPr lang="nl-NL" sz="2400" dirty="0"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werk afmaken, netjes werken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dwingen tot schrijven in schrift, </a:t>
            </a:r>
          </a:p>
        </p:txBody>
      </p:sp>
      <p:sp>
        <p:nvSpPr>
          <p:cNvPr id="9" name="Rechthoek 8"/>
          <p:cNvSpPr/>
          <p:nvPr/>
        </p:nvSpPr>
        <p:spPr>
          <a:xfrm>
            <a:off x="-13074" y="0"/>
            <a:ext cx="958482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03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5805264"/>
            <a:ext cx="9143999" cy="10527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458158" y="607002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solidFill>
                  <a:schemeClr val="bg1"/>
                </a:solidFill>
                <a:latin typeface="Comic Sans MS" pitchFamily="66" charset="0"/>
              </a:rPr>
              <a:t>m</a:t>
            </a:r>
            <a:r>
              <a:rPr lang="nl-NL" sz="2800" dirty="0" smtClean="0">
                <a:solidFill>
                  <a:schemeClr val="bg1"/>
                </a:solidFill>
                <a:latin typeface="Comic Sans MS" pitchFamily="66" charset="0"/>
              </a:rPr>
              <a:t>eenemen: schrift en lesbrieven</a:t>
            </a:r>
            <a:endParaRPr lang="nl-NL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3" descr="aut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7011"/>
            <a:ext cx="3167336" cy="3132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0" y="2496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solidFill>
                  <a:schemeClr val="bg1"/>
                </a:solidFill>
                <a:latin typeface="Comic Sans MS" pitchFamily="66" charset="0"/>
              </a:rPr>
              <a:t>THEORIELES             grote groep</a:t>
            </a:r>
            <a:endParaRPr lang="nl-NL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275856" y="1556792"/>
            <a:ext cx="55801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Comic Sans MS" pitchFamily="66" charset="0"/>
              </a:rPr>
              <a:t>Leraar structureert en motiveert</a:t>
            </a:r>
          </a:p>
          <a:p>
            <a:r>
              <a:rPr lang="nl-NL" sz="2400" dirty="0" smtClean="0"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nieuwe stof strak geordend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van simpel naar moeilijk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PPTs, films, animaties </a:t>
            </a:r>
          </a:p>
          <a:p>
            <a:endParaRPr lang="nl-NL" sz="2400" dirty="0">
              <a:latin typeface="Comic Sans MS" pitchFamily="66" charset="0"/>
            </a:endParaRPr>
          </a:p>
          <a:p>
            <a:r>
              <a:rPr lang="nl-NL" sz="2400" dirty="0" smtClean="0">
                <a:latin typeface="Comic Sans MS" pitchFamily="66" charset="0"/>
              </a:rPr>
              <a:t>Leerling neemt stof voor het eerst op</a:t>
            </a:r>
          </a:p>
          <a:p>
            <a:r>
              <a:rPr lang="nl-NL" sz="2400" dirty="0"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werken met LESBRIEF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noteren in schrift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alleen vragen over grote lijnen</a:t>
            </a:r>
            <a:endParaRPr lang="nl-NL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77280" y="5152449"/>
            <a:ext cx="847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Comic Sans MS" pitchFamily="66" charset="0"/>
              </a:rPr>
              <a:t>centrale uitleg, met eilandjes van zelfstandig werken</a:t>
            </a:r>
            <a:endParaRPr lang="nl-NL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8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0" y="141647"/>
            <a:ext cx="9133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solidFill>
                  <a:schemeClr val="bg1"/>
                </a:solidFill>
                <a:latin typeface="Comic Sans MS" pitchFamily="66" charset="0"/>
              </a:rPr>
              <a:t>WERKLES                   grote groep</a:t>
            </a:r>
            <a:endParaRPr lang="nl-NL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09" b="13179"/>
          <a:stretch>
            <a:fillRect/>
          </a:stretch>
        </p:blipFill>
        <p:spPr bwMode="auto">
          <a:xfrm rot="10800000" flipV="1">
            <a:off x="-34718" y="1556792"/>
            <a:ext cx="368755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3275856" y="1556792"/>
            <a:ext cx="58577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Comic Sans MS" pitchFamily="66" charset="0"/>
              </a:rPr>
              <a:t>Leraar slijpt de stof bij leerlingen in</a:t>
            </a:r>
          </a:p>
          <a:p>
            <a:r>
              <a:rPr lang="nl-NL" sz="2400" dirty="0" smtClean="0"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uitleg vragen uit LESBRIEF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bespreking antwoorden met PPT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geeft leeradviezen</a:t>
            </a:r>
          </a:p>
          <a:p>
            <a:r>
              <a:rPr lang="nl-NL" sz="2400" dirty="0" smtClean="0">
                <a:latin typeface="Comic Sans MS" pitchFamily="66" charset="0"/>
              </a:rPr>
              <a:t>	</a:t>
            </a:r>
            <a:endParaRPr lang="nl-NL" sz="2400" dirty="0">
              <a:latin typeface="Comic Sans MS" pitchFamily="66" charset="0"/>
            </a:endParaRPr>
          </a:p>
          <a:p>
            <a:r>
              <a:rPr lang="nl-NL" sz="2400" dirty="0" smtClean="0">
                <a:latin typeface="Comic Sans MS" pitchFamily="66" charset="0"/>
              </a:rPr>
              <a:t>Leerling opdrachten uit LESBRIEF</a:t>
            </a:r>
          </a:p>
          <a:p>
            <a:r>
              <a:rPr lang="nl-NL" sz="2400" dirty="0"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opdrachten lezen en maken</a:t>
            </a: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corrigeren met hulp leraar</a:t>
            </a:r>
          </a:p>
          <a:p>
            <a:endParaRPr lang="nl-NL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77280" y="5152449"/>
            <a:ext cx="847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Comic Sans MS" pitchFamily="66" charset="0"/>
              </a:rPr>
              <a:t>zelfstandig werken, met eilandjes van centrale uitleg</a:t>
            </a:r>
            <a:endParaRPr lang="nl-NL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0" y="1027126"/>
            <a:ext cx="9128435" cy="5143089"/>
            <a:chOff x="0" y="1027127"/>
            <a:chExt cx="9128435" cy="4932348"/>
          </a:xfrm>
        </p:grpSpPr>
        <p:pic>
          <p:nvPicPr>
            <p:cNvPr id="14" name="Picture 36" descr="IMGP254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599" y="1052736"/>
              <a:ext cx="7161967" cy="490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hthoek 14"/>
            <p:cNvSpPr/>
            <p:nvPr/>
          </p:nvSpPr>
          <p:spPr>
            <a:xfrm>
              <a:off x="0" y="1052736"/>
              <a:ext cx="971599" cy="490673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8082895" y="1027127"/>
              <a:ext cx="1045540" cy="490673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" name="Rechthoek 5"/>
          <p:cNvSpPr/>
          <p:nvPr/>
        </p:nvSpPr>
        <p:spPr>
          <a:xfrm>
            <a:off x="0" y="6021288"/>
            <a:ext cx="9133636" cy="8367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458158" y="617803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solidFill>
                  <a:schemeClr val="bg1"/>
                </a:solidFill>
                <a:latin typeface="Comic Sans MS" pitchFamily="66" charset="0"/>
              </a:rPr>
              <a:t>m</a:t>
            </a:r>
            <a:r>
              <a:rPr lang="nl-NL" sz="2800" dirty="0" smtClean="0">
                <a:solidFill>
                  <a:schemeClr val="bg1"/>
                </a:solidFill>
                <a:latin typeface="Comic Sans MS" pitchFamily="66" charset="0"/>
              </a:rPr>
              <a:t>eenemen: schrift en lesbrieven</a:t>
            </a:r>
            <a:endParaRPr lang="nl-NL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8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-50284" y="141647"/>
            <a:ext cx="9178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>
                <a:solidFill>
                  <a:schemeClr val="bg1"/>
                </a:solidFill>
                <a:latin typeface="Comic Sans MS" pitchFamily="66" charset="0"/>
              </a:rPr>
              <a:t>WERKMIDDAG           kleine groep</a:t>
            </a:r>
            <a:endParaRPr lang="nl-NL" sz="4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21" name="Groep 20"/>
          <p:cNvGrpSpPr/>
          <p:nvPr/>
        </p:nvGrpSpPr>
        <p:grpSpPr>
          <a:xfrm>
            <a:off x="-50284" y="3135745"/>
            <a:ext cx="9194284" cy="3722255"/>
            <a:chOff x="-34718" y="3666130"/>
            <a:chExt cx="9194284" cy="3351520"/>
          </a:xfrm>
        </p:grpSpPr>
        <p:grpSp>
          <p:nvGrpSpPr>
            <p:cNvPr id="2" name="Groep 1"/>
            <p:cNvGrpSpPr/>
            <p:nvPr/>
          </p:nvGrpSpPr>
          <p:grpSpPr>
            <a:xfrm>
              <a:off x="15566" y="3666130"/>
              <a:ext cx="9128434" cy="2681127"/>
              <a:chOff x="15566" y="3666130"/>
              <a:chExt cx="9128434" cy="2681127"/>
            </a:xfrm>
          </p:grpSpPr>
          <p:pic>
            <p:nvPicPr>
              <p:cNvPr id="8" name="Picture 2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109" b="13179"/>
              <a:stretch>
                <a:fillRect/>
              </a:stretch>
            </p:blipFill>
            <p:spPr bwMode="auto">
              <a:xfrm rot="10800000" flipV="1">
                <a:off x="6732240" y="3695607"/>
                <a:ext cx="2411760" cy="2454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2" descr="auto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495" y="3727631"/>
                <a:ext cx="2215588" cy="2619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11" descr="auto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566" y="3666130"/>
                <a:ext cx="2515058" cy="24844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Afbeelding 12"/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0083" y="3680869"/>
                <a:ext cx="2332197" cy="2454958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</p:grpSp>
        <p:sp>
          <p:nvSpPr>
            <p:cNvPr id="6" name="Rechthoek 5"/>
            <p:cNvSpPr/>
            <p:nvPr/>
          </p:nvSpPr>
          <p:spPr>
            <a:xfrm>
              <a:off x="-34718" y="6208618"/>
              <a:ext cx="9178718" cy="80903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4" name="Rechte verbindingslijn 13"/>
            <p:cNvCxnSpPr/>
            <p:nvPr/>
          </p:nvCxnSpPr>
          <p:spPr>
            <a:xfrm>
              <a:off x="15566" y="3706385"/>
              <a:ext cx="9144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flipH="1" flipV="1">
              <a:off x="2530624" y="3680870"/>
              <a:ext cx="13871" cy="24844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 flipH="1" flipV="1">
              <a:off x="6962135" y="3724183"/>
              <a:ext cx="13871" cy="248443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 flipH="1" flipV="1">
              <a:off x="4746212" y="3706385"/>
              <a:ext cx="13872" cy="24441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kstvak 22"/>
          <p:cNvSpPr txBox="1"/>
          <p:nvPr/>
        </p:nvSpPr>
        <p:spPr>
          <a:xfrm>
            <a:off x="166308" y="1196752"/>
            <a:ext cx="88165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Comic Sans MS" pitchFamily="66" charset="0"/>
              </a:rPr>
              <a:t>LEZEN		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half uurtje lezen 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Wingdings" pitchFamily="2" charset="2"/>
              </a:rPr>
              <a:t> samenvatten</a:t>
            </a:r>
            <a:endParaRPr lang="nl-NL" sz="24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endParaRPr lang="nl-NL" sz="1200" dirty="0">
              <a:latin typeface="Comic Sans MS" pitchFamily="66" charset="0"/>
            </a:endParaRPr>
          </a:p>
          <a:p>
            <a:r>
              <a:rPr lang="nl-NL" sz="2400" dirty="0" smtClean="0">
                <a:latin typeface="Comic Sans MS" pitchFamily="66" charset="0"/>
              </a:rPr>
              <a:t>DOE-dingen: 	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PRAKTICUM	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Wingdings" pitchFamily="2" charset="2"/>
              </a:rPr>
              <a:t> verslag</a:t>
            </a:r>
            <a:endParaRPr lang="nl-NL" sz="24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nl-NL" sz="2400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			KOMPJOETEREN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nl-NL" sz="2400" dirty="0" err="1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Wingdings" pitchFamily="2" charset="2"/>
              </a:rPr>
              <a:t>WORDdoc</a:t>
            </a:r>
            <a:endParaRPr lang="nl-NL" sz="2400" dirty="0" smtClean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  <a:p>
            <a:endParaRPr lang="nl-NL" sz="1200" dirty="0">
              <a:latin typeface="Comic Sans MS" pitchFamily="66" charset="0"/>
            </a:endParaRPr>
          </a:p>
          <a:p>
            <a:r>
              <a:rPr lang="nl-NL" sz="2400" dirty="0" smtClean="0">
                <a:latin typeface="Comic Sans MS" pitchFamily="66" charset="0"/>
              </a:rPr>
              <a:t>SOMMEN MAKEN	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zelfstandig maken 	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nl-NL" sz="24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nakijken</a:t>
            </a:r>
            <a:endParaRPr lang="nl-NL" sz="2400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1458158" y="617021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>
                <a:solidFill>
                  <a:schemeClr val="bg1"/>
                </a:solidFill>
                <a:latin typeface="Comic Sans MS" pitchFamily="66" charset="0"/>
              </a:rPr>
              <a:t>m</a:t>
            </a:r>
            <a:r>
              <a:rPr lang="nl-NL" sz="2800" dirty="0" smtClean="0">
                <a:solidFill>
                  <a:schemeClr val="bg1"/>
                </a:solidFill>
                <a:latin typeface="Comic Sans MS" pitchFamily="66" charset="0"/>
              </a:rPr>
              <a:t>eenemen: boek, schrift, lesbrieven</a:t>
            </a:r>
            <a:endParaRPr lang="nl-NL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-34718" y="0"/>
            <a:ext cx="201443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7092280" y="8231"/>
            <a:ext cx="205172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10" descr="aut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290" y="1196752"/>
            <a:ext cx="3943934" cy="486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8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105</Words>
  <Application>Microsoft Office PowerPoint</Application>
  <PresentationFormat>Diavoorstelling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Bram Tenhaeff</dc:creator>
  <cp:lastModifiedBy>Bram Tenhaeff</cp:lastModifiedBy>
  <cp:revision>16</cp:revision>
  <dcterms:created xsi:type="dcterms:W3CDTF">2013-08-21T07:16:06Z</dcterms:created>
  <dcterms:modified xsi:type="dcterms:W3CDTF">2013-08-22T06:38:22Z</dcterms:modified>
</cp:coreProperties>
</file>